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3"/>
  </p:handoutMasterIdLst>
  <p:sldIdLst>
    <p:sldId id="256" r:id="rId2"/>
    <p:sldId id="265" r:id="rId3"/>
    <p:sldId id="266" r:id="rId4"/>
    <p:sldId id="276" r:id="rId5"/>
    <p:sldId id="275" r:id="rId6"/>
    <p:sldId id="274" r:id="rId7"/>
    <p:sldId id="273" r:id="rId8"/>
    <p:sldId id="277" r:id="rId9"/>
    <p:sldId id="281" r:id="rId10"/>
    <p:sldId id="278" r:id="rId11"/>
    <p:sldId id="282" r:id="rId12"/>
    <p:sldId id="280" r:id="rId13"/>
    <p:sldId id="279" r:id="rId14"/>
    <p:sldId id="272" r:id="rId15"/>
    <p:sldId id="271" r:id="rId16"/>
    <p:sldId id="286" r:id="rId17"/>
    <p:sldId id="287" r:id="rId18"/>
    <p:sldId id="284" r:id="rId19"/>
    <p:sldId id="285" r:id="rId20"/>
    <p:sldId id="283" r:id="rId21"/>
    <p:sldId id="267" r:id="rId22"/>
    <p:sldId id="288" r:id="rId23"/>
    <p:sldId id="290" r:id="rId24"/>
    <p:sldId id="295" r:id="rId25"/>
    <p:sldId id="293" r:id="rId26"/>
    <p:sldId id="292" r:id="rId27"/>
    <p:sldId id="289" r:id="rId28"/>
    <p:sldId id="291" r:id="rId29"/>
    <p:sldId id="294" r:id="rId30"/>
    <p:sldId id="263" r:id="rId31"/>
    <p:sldId id="264" r:id="rId3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896" autoAdjust="0"/>
    <p:restoredTop sz="94709" autoAdjust="0"/>
  </p:normalViewPr>
  <p:slideViewPr>
    <p:cSldViewPr>
      <p:cViewPr varScale="1">
        <p:scale>
          <a:sx n="61" d="100"/>
          <a:sy n="61" d="100"/>
        </p:scale>
        <p:origin x="-84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2096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799D82-B544-4B04-BC0E-7C34B0D2CDCA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92942-155B-410F-8AF1-5C7F05708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B814-32C9-457C-BF7C-D6B6E44F1CFE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310AB41-AFED-46E3-9EDC-899E54F58C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B814-32C9-457C-BF7C-D6B6E44F1CFE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0AB41-AFED-46E3-9EDC-899E54F58C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B814-32C9-457C-BF7C-D6B6E44F1CFE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0AB41-AFED-46E3-9EDC-899E54F58C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B814-32C9-457C-BF7C-D6B6E44F1CFE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0AB41-AFED-46E3-9EDC-899E54F58C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B814-32C9-457C-BF7C-D6B6E44F1CFE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310AB41-AFED-46E3-9EDC-899E54F58C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B814-32C9-457C-BF7C-D6B6E44F1CFE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0AB41-AFED-46E3-9EDC-899E54F58C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B814-32C9-457C-BF7C-D6B6E44F1CFE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0AB41-AFED-46E3-9EDC-899E54F58C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B814-32C9-457C-BF7C-D6B6E44F1CFE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0AB41-AFED-46E3-9EDC-899E54F58C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B814-32C9-457C-BF7C-D6B6E44F1CFE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0AB41-AFED-46E3-9EDC-899E54F58C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B814-32C9-457C-BF7C-D6B6E44F1CFE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0AB41-AFED-46E3-9EDC-899E54F58C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AB814-32C9-457C-BF7C-D6B6E44F1CFE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310AB41-AFED-46E3-9EDC-899E54F58C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9CAB814-32C9-457C-BF7C-D6B6E44F1CFE}" type="datetimeFigureOut">
              <a:rPr lang="en-US" smtClean="0"/>
              <a:pPr/>
              <a:t>11/24/2008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310AB41-AFED-46E3-9EDC-899E54F58C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AGRI 1623</a:t>
            </a:r>
          </a:p>
          <a:p>
            <a:r>
              <a:rPr lang="en-US" dirty="0" smtClean="0"/>
              <a:t>Farm Management III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Corporations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 Corporations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Taxes</a:t>
            </a:r>
          </a:p>
          <a:p>
            <a:pPr lvl="1"/>
            <a:r>
              <a:rPr lang="en-US" dirty="0" smtClean="0"/>
              <a:t>Taxed very similar to partnerships</a:t>
            </a:r>
          </a:p>
          <a:p>
            <a:pPr lvl="2"/>
            <a:r>
              <a:rPr lang="en-US" dirty="0" smtClean="0"/>
              <a:t>All income is shown on individuals tax return according to the amount of ownership</a:t>
            </a:r>
          </a:p>
          <a:p>
            <a:pPr lvl="1"/>
            <a:r>
              <a:rPr lang="en-US" dirty="0" smtClean="0"/>
              <a:t>Shareholders are considered employees and are paid a salary</a:t>
            </a:r>
          </a:p>
          <a:p>
            <a:pPr lvl="2"/>
            <a:r>
              <a:rPr lang="en-US" dirty="0" smtClean="0"/>
              <a:t>Must pay SE taxes on salary</a:t>
            </a:r>
          </a:p>
          <a:p>
            <a:pPr lvl="2"/>
            <a:r>
              <a:rPr lang="en-US" dirty="0" smtClean="0"/>
              <a:t>Salary is deductible for the business</a:t>
            </a:r>
          </a:p>
          <a:p>
            <a:pPr lvl="1"/>
            <a:r>
              <a:rPr lang="en-US" dirty="0" smtClean="0"/>
              <a:t>Must pay tax on business profits not distributed</a:t>
            </a:r>
          </a:p>
          <a:p>
            <a:pPr lvl="2"/>
            <a:r>
              <a:rPr lang="en-US" dirty="0" smtClean="0"/>
              <a:t>Must pay income tax, but not SE taxes</a:t>
            </a:r>
          </a:p>
          <a:p>
            <a:pPr lvl="2"/>
            <a:r>
              <a:rPr lang="en-US" dirty="0" smtClean="0"/>
              <a:t>Not deductible to the business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 Corporations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Taxes</a:t>
            </a:r>
          </a:p>
          <a:p>
            <a:pPr lvl="1"/>
            <a:r>
              <a:rPr lang="en-US" dirty="0" smtClean="0"/>
              <a:t>Must own more than 2% of the business to follow regular tax laws</a:t>
            </a:r>
          </a:p>
          <a:p>
            <a:pPr lvl="1"/>
            <a:r>
              <a:rPr lang="en-US" dirty="0" smtClean="0"/>
              <a:t>What is deductible?</a:t>
            </a:r>
          </a:p>
          <a:p>
            <a:pPr lvl="2"/>
            <a:r>
              <a:rPr lang="en-US" dirty="0" smtClean="0"/>
              <a:t>Salaries to shareholders and employees are</a:t>
            </a:r>
          </a:p>
          <a:p>
            <a:pPr lvl="2"/>
            <a:r>
              <a:rPr lang="en-US" dirty="0" smtClean="0"/>
              <a:t>Some benefits such as health insurance and retirement accounts are</a:t>
            </a:r>
          </a:p>
          <a:p>
            <a:pPr lvl="2"/>
            <a:r>
              <a:rPr lang="en-US" dirty="0" smtClean="0"/>
              <a:t>Fringe benefits are not</a:t>
            </a:r>
          </a:p>
          <a:p>
            <a:pPr lvl="3"/>
            <a:r>
              <a:rPr lang="en-US" dirty="0" smtClean="0"/>
              <a:t>Unless it is for business use in your personal house (can claim that)</a:t>
            </a:r>
          </a:p>
          <a:p>
            <a:pPr lvl="1"/>
            <a:r>
              <a:rPr lang="en-US" dirty="0" smtClean="0"/>
              <a:t>Tax Forms</a:t>
            </a:r>
          </a:p>
          <a:p>
            <a:pPr lvl="2"/>
            <a:r>
              <a:rPr lang="en-US" dirty="0" smtClean="0"/>
              <a:t>File the same as a self employed individual, plus Form 1120S and the Schedule K-1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 Corporations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Liability</a:t>
            </a:r>
          </a:p>
          <a:p>
            <a:pPr lvl="1"/>
            <a:r>
              <a:rPr lang="en-US" dirty="0" smtClean="0"/>
              <a:t>Limited under the S Corp</a:t>
            </a:r>
          </a:p>
          <a:p>
            <a:pPr lvl="1"/>
            <a:r>
              <a:rPr lang="en-US" dirty="0" smtClean="0"/>
              <a:t>Personal assets are protected</a:t>
            </a:r>
          </a:p>
          <a:p>
            <a:pPr lvl="1"/>
            <a:r>
              <a:rPr lang="en-US" dirty="0" smtClean="0"/>
              <a:t>The most a person could lose is the amount of their investment in the business</a:t>
            </a:r>
          </a:p>
          <a:p>
            <a:pPr lvl="1"/>
            <a:r>
              <a:rPr lang="en-US" dirty="0" smtClean="0"/>
              <a:t>This is true for both debts and adverse legal actions</a:t>
            </a:r>
          </a:p>
          <a:p>
            <a:pPr lvl="1"/>
            <a:r>
              <a:rPr lang="en-US" dirty="0" smtClean="0"/>
              <a:t>Exceptions:</a:t>
            </a:r>
          </a:p>
          <a:p>
            <a:pPr lvl="2"/>
            <a:r>
              <a:rPr lang="en-US" dirty="0" smtClean="0"/>
              <a:t>Lenders may require a personal obligation</a:t>
            </a:r>
          </a:p>
          <a:p>
            <a:pPr lvl="2"/>
            <a:r>
              <a:rPr lang="en-US" dirty="0" smtClean="0"/>
              <a:t>You can be held liable for your neglect (if on business time, both personal and business assets may be at risk)</a:t>
            </a:r>
          </a:p>
          <a:p>
            <a:pPr lvl="2"/>
            <a:r>
              <a:rPr lang="en-US" dirty="0" smtClean="0"/>
              <a:t>If a shareholder loses a lawsuit, the winner could claim their portion of the business assets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 Corporations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Farm Transfer</a:t>
            </a:r>
          </a:p>
          <a:p>
            <a:pPr lvl="1"/>
            <a:r>
              <a:rPr lang="en-US" dirty="0" smtClean="0"/>
              <a:t>Can sell, gift, or pass shares through inheritance</a:t>
            </a:r>
          </a:p>
          <a:p>
            <a:pPr lvl="1"/>
            <a:r>
              <a:rPr lang="en-US" dirty="0" smtClean="0"/>
              <a:t>Fairly flexible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 Corporations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Completely separate entity from its owners</a:t>
            </a:r>
          </a:p>
          <a:p>
            <a:endParaRPr lang="en-US" dirty="0" smtClean="0"/>
          </a:p>
          <a:p>
            <a:r>
              <a:rPr lang="en-US" dirty="0" smtClean="0"/>
              <a:t>Has fewer restrictions than an S Corp.</a:t>
            </a:r>
          </a:p>
          <a:p>
            <a:endParaRPr lang="en-US" dirty="0" smtClean="0"/>
          </a:p>
          <a:p>
            <a:r>
              <a:rPr lang="en-US" dirty="0" smtClean="0"/>
              <a:t>May face limits on FSA loans and in government programs</a:t>
            </a:r>
          </a:p>
          <a:p>
            <a:pPr lvl="2"/>
            <a:r>
              <a:rPr lang="en-US" dirty="0" smtClean="0"/>
              <a:t>Is it a family farm?</a:t>
            </a:r>
          </a:p>
          <a:p>
            <a:endParaRPr lang="en-US" dirty="0" smtClean="0"/>
          </a:p>
          <a:p>
            <a:r>
              <a:rPr lang="en-US" dirty="0" smtClean="0"/>
              <a:t>Can have different types of stock</a:t>
            </a:r>
          </a:p>
          <a:p>
            <a:pPr lvl="2"/>
            <a:r>
              <a:rPr lang="en-US" dirty="0" smtClean="0"/>
              <a:t>Example: nonvoting and preferred </a:t>
            </a:r>
          </a:p>
          <a:p>
            <a:endParaRPr lang="en-US" dirty="0" smtClean="0"/>
          </a:p>
          <a:p>
            <a:r>
              <a:rPr lang="en-US" dirty="0" smtClean="0"/>
              <a:t>Need an accountant or attorney to set it up</a:t>
            </a:r>
          </a:p>
          <a:p>
            <a:endParaRPr lang="en-US" dirty="0" smtClean="0"/>
          </a:p>
          <a:p>
            <a:r>
              <a:rPr lang="en-US" dirty="0" smtClean="0"/>
              <a:t>Shareholders must have an annual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 Corporations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Taxes</a:t>
            </a:r>
          </a:p>
          <a:p>
            <a:pPr lvl="1"/>
            <a:r>
              <a:rPr lang="en-US" dirty="0" smtClean="0"/>
              <a:t>The C Corp actually files a tax return</a:t>
            </a:r>
          </a:p>
          <a:p>
            <a:pPr lvl="1"/>
            <a:r>
              <a:rPr lang="en-US" dirty="0" smtClean="0"/>
              <a:t>Taxed under corporate rules at corporate rates</a:t>
            </a:r>
          </a:p>
          <a:p>
            <a:pPr lvl="2"/>
            <a:r>
              <a:rPr lang="en-US" dirty="0" smtClean="0"/>
              <a:t>Income of the corp. is not shown on owners individual tax return</a:t>
            </a:r>
          </a:p>
          <a:p>
            <a:pPr lvl="1"/>
            <a:r>
              <a:rPr lang="en-US" dirty="0" smtClean="0"/>
              <a:t>Shareholders can be employees</a:t>
            </a:r>
          </a:p>
          <a:p>
            <a:pPr lvl="2"/>
            <a:r>
              <a:rPr lang="en-US" dirty="0" smtClean="0"/>
              <a:t>Wages are deductible to the corp.</a:t>
            </a:r>
          </a:p>
          <a:p>
            <a:pPr lvl="2"/>
            <a:r>
              <a:rPr lang="en-US" dirty="0" smtClean="0"/>
              <a:t>Employee pays income taxes and their half of SE taxes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 Corporations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Taxes</a:t>
            </a:r>
          </a:p>
          <a:p>
            <a:pPr lvl="1"/>
            <a:r>
              <a:rPr lang="en-US" dirty="0" smtClean="0"/>
              <a:t>Fringe benefits can be paid </a:t>
            </a:r>
            <a:r>
              <a:rPr lang="en-US" u="sng" dirty="0" smtClean="0"/>
              <a:t>tax free</a:t>
            </a:r>
            <a:r>
              <a:rPr lang="en-US" dirty="0" smtClean="0"/>
              <a:t> to the corp. and employee (in most cases)</a:t>
            </a:r>
            <a:endParaRPr lang="en-US" u="sng" dirty="0" smtClean="0"/>
          </a:p>
          <a:p>
            <a:pPr lvl="2"/>
            <a:r>
              <a:rPr lang="en-US" dirty="0" smtClean="0"/>
              <a:t>Health and Life Insurance</a:t>
            </a:r>
          </a:p>
          <a:p>
            <a:pPr lvl="2"/>
            <a:r>
              <a:rPr lang="en-US" dirty="0" smtClean="0"/>
              <a:t>Medical bills</a:t>
            </a:r>
          </a:p>
          <a:p>
            <a:pPr lvl="2"/>
            <a:r>
              <a:rPr lang="en-US" dirty="0" smtClean="0"/>
              <a:t>Electricity</a:t>
            </a:r>
          </a:p>
          <a:p>
            <a:pPr lvl="2"/>
            <a:r>
              <a:rPr lang="en-US" dirty="0" smtClean="0"/>
              <a:t>Water</a:t>
            </a:r>
          </a:p>
          <a:p>
            <a:pPr lvl="2"/>
            <a:r>
              <a:rPr lang="en-US" dirty="0" smtClean="0"/>
              <a:t>Phone</a:t>
            </a:r>
          </a:p>
          <a:p>
            <a:pPr lvl="2"/>
            <a:r>
              <a:rPr lang="en-US" dirty="0" smtClean="0"/>
              <a:t>Lodging</a:t>
            </a:r>
          </a:p>
          <a:p>
            <a:pPr lvl="2"/>
            <a:r>
              <a:rPr lang="en-US" dirty="0" smtClean="0"/>
              <a:t>Meals</a:t>
            </a:r>
          </a:p>
          <a:p>
            <a:pPr lvl="2"/>
            <a:r>
              <a:rPr lang="en-US" dirty="0" smtClean="0"/>
              <a:t>Clothing</a:t>
            </a:r>
          </a:p>
          <a:p>
            <a:pPr lvl="2"/>
            <a:r>
              <a:rPr lang="en-US" dirty="0" smtClean="0"/>
              <a:t>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 Corporations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Taxes</a:t>
            </a:r>
          </a:p>
          <a:p>
            <a:pPr lvl="1"/>
            <a:r>
              <a:rPr lang="en-US" dirty="0" smtClean="0"/>
              <a:t>Dividends</a:t>
            </a:r>
          </a:p>
          <a:p>
            <a:pPr lvl="2"/>
            <a:r>
              <a:rPr lang="en-US" dirty="0" smtClean="0"/>
              <a:t>Paid out to shareholders</a:t>
            </a:r>
          </a:p>
          <a:p>
            <a:pPr lvl="2"/>
            <a:r>
              <a:rPr lang="en-US" dirty="0" smtClean="0"/>
              <a:t>Not a deductible expense to the </a:t>
            </a:r>
            <a:r>
              <a:rPr lang="en-US" dirty="0" err="1" smtClean="0"/>
              <a:t>corp</a:t>
            </a:r>
            <a:endParaRPr lang="en-US" dirty="0" smtClean="0"/>
          </a:p>
          <a:p>
            <a:pPr lvl="2"/>
            <a:r>
              <a:rPr lang="en-US" dirty="0" smtClean="0"/>
              <a:t>The </a:t>
            </a:r>
            <a:r>
              <a:rPr lang="en-US" dirty="0" err="1" smtClean="0"/>
              <a:t>corp</a:t>
            </a:r>
            <a:r>
              <a:rPr lang="en-US" dirty="0" smtClean="0"/>
              <a:t> still must pay taxes on that income</a:t>
            </a:r>
          </a:p>
          <a:p>
            <a:pPr lvl="2"/>
            <a:r>
              <a:rPr lang="en-US" dirty="0" smtClean="0"/>
              <a:t>Shareholder must pay income tax, but doesn’t have to pay SE taxes</a:t>
            </a:r>
          </a:p>
          <a:p>
            <a:pPr lvl="2"/>
            <a:r>
              <a:rPr lang="en-US" dirty="0" smtClean="0"/>
              <a:t>This is where it is double taxed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Tax Forms</a:t>
            </a:r>
          </a:p>
          <a:p>
            <a:pPr lvl="2"/>
            <a:r>
              <a:rPr lang="en-US" dirty="0" smtClean="0"/>
              <a:t>C </a:t>
            </a:r>
            <a:r>
              <a:rPr lang="en-US" dirty="0" err="1" smtClean="0"/>
              <a:t>corp</a:t>
            </a:r>
            <a:r>
              <a:rPr lang="en-US" dirty="0" smtClean="0"/>
              <a:t> files Form 1120</a:t>
            </a:r>
          </a:p>
          <a:p>
            <a:pPr lvl="2"/>
            <a:r>
              <a:rPr lang="en-US" dirty="0" smtClean="0"/>
              <a:t>Individuals still file normal forms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Has complete flexibility in the tax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 Corporations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Liability</a:t>
            </a:r>
          </a:p>
          <a:p>
            <a:pPr lvl="1"/>
            <a:r>
              <a:rPr lang="en-US" dirty="0" smtClean="0"/>
              <a:t>Very similar to S Corps</a:t>
            </a:r>
          </a:p>
          <a:p>
            <a:pPr lvl="2"/>
            <a:r>
              <a:rPr lang="en-US" dirty="0" smtClean="0"/>
              <a:t>Limited under the C Corp</a:t>
            </a:r>
          </a:p>
          <a:p>
            <a:pPr lvl="2"/>
            <a:r>
              <a:rPr lang="en-US" dirty="0" smtClean="0"/>
              <a:t>Personal assets are protected</a:t>
            </a:r>
          </a:p>
          <a:p>
            <a:pPr lvl="2"/>
            <a:r>
              <a:rPr lang="en-US" dirty="0" smtClean="0"/>
              <a:t>The most a person could lose is the amount of their investment in the business</a:t>
            </a:r>
          </a:p>
          <a:p>
            <a:pPr lvl="2"/>
            <a:r>
              <a:rPr lang="en-US" dirty="0" smtClean="0"/>
              <a:t>This is true for both debts and adverse legal actions</a:t>
            </a:r>
          </a:p>
          <a:p>
            <a:pPr lvl="2"/>
            <a:r>
              <a:rPr lang="en-US" dirty="0" smtClean="0"/>
              <a:t>Exceptions:</a:t>
            </a:r>
          </a:p>
          <a:p>
            <a:pPr lvl="3"/>
            <a:r>
              <a:rPr lang="en-US" dirty="0" smtClean="0"/>
              <a:t>Lenders may require a personal obligation</a:t>
            </a:r>
          </a:p>
          <a:p>
            <a:pPr lvl="3"/>
            <a:r>
              <a:rPr lang="en-US" dirty="0" smtClean="0"/>
              <a:t>You can be held liable for your neglect (if on business time, both personal and business assets may be at risk)</a:t>
            </a:r>
          </a:p>
          <a:p>
            <a:pPr lvl="3"/>
            <a:r>
              <a:rPr lang="en-US" dirty="0" smtClean="0"/>
              <a:t>If a shareholder loses a lawsuit, the winner could claim their portion of the business assets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 Corporations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Liability</a:t>
            </a:r>
          </a:p>
          <a:p>
            <a:pPr lvl="1"/>
            <a:r>
              <a:rPr lang="en-US" dirty="0" smtClean="0"/>
              <a:t>In order to keep limited liability status you must:</a:t>
            </a:r>
          </a:p>
          <a:p>
            <a:pPr lvl="2"/>
            <a:r>
              <a:rPr lang="en-US" dirty="0" smtClean="0"/>
              <a:t>Keep it fully funded or build a “cushion”</a:t>
            </a:r>
          </a:p>
          <a:p>
            <a:pPr lvl="2"/>
            <a:r>
              <a:rPr lang="en-US" dirty="0" smtClean="0"/>
              <a:t>Be formed properly</a:t>
            </a:r>
          </a:p>
          <a:p>
            <a:pPr lvl="2"/>
            <a:r>
              <a:rPr lang="en-US" dirty="0" smtClean="0"/>
              <a:t>Follow laws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Corporations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Consists of a completely separate legal entity</a:t>
            </a:r>
          </a:p>
          <a:p>
            <a:pPr lvl="2"/>
            <a:r>
              <a:rPr lang="en-US" dirty="0" smtClean="0"/>
              <a:t>The business and its owners are separate from each other</a:t>
            </a:r>
          </a:p>
          <a:p>
            <a:endParaRPr lang="en-US" dirty="0" smtClean="0"/>
          </a:p>
          <a:p>
            <a:r>
              <a:rPr lang="en-US" dirty="0" smtClean="0"/>
              <a:t>Corporations can:</a:t>
            </a:r>
          </a:p>
          <a:p>
            <a:pPr lvl="2"/>
            <a:r>
              <a:rPr lang="en-US" dirty="0" smtClean="0"/>
              <a:t>be taxed differently</a:t>
            </a:r>
          </a:p>
          <a:p>
            <a:pPr lvl="2"/>
            <a:r>
              <a:rPr lang="en-US" dirty="0" smtClean="0"/>
              <a:t>be sued</a:t>
            </a:r>
          </a:p>
          <a:p>
            <a:pPr lvl="2"/>
            <a:r>
              <a:rPr lang="en-US" dirty="0" smtClean="0"/>
              <a:t>own property </a:t>
            </a:r>
          </a:p>
          <a:p>
            <a:pPr lvl="2"/>
            <a:r>
              <a:rPr lang="en-US" dirty="0" smtClean="0"/>
              <a:t>enter or exit contract agreements</a:t>
            </a:r>
          </a:p>
          <a:p>
            <a:endParaRPr lang="en-US" dirty="0" smtClean="0"/>
          </a:p>
          <a:p>
            <a:r>
              <a:rPr lang="en-US" dirty="0" smtClean="0"/>
              <a:t>How it is taxed depends on the type of corporation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 Corporations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Farm Transfer</a:t>
            </a:r>
          </a:p>
          <a:p>
            <a:pPr lvl="1"/>
            <a:r>
              <a:rPr lang="en-US" dirty="0" smtClean="0"/>
              <a:t>Can sell, gift, or pass shares through inheritance</a:t>
            </a:r>
          </a:p>
          <a:p>
            <a:pPr lvl="1"/>
            <a:r>
              <a:rPr lang="en-US" dirty="0" smtClean="0"/>
              <a:t>Continues after death or exit of a shareholder</a:t>
            </a:r>
          </a:p>
          <a:p>
            <a:pPr lvl="1"/>
            <a:r>
              <a:rPr lang="en-US" dirty="0" smtClean="0"/>
              <a:t>Very flexible</a:t>
            </a:r>
          </a:p>
          <a:p>
            <a:pPr lvl="1"/>
            <a:r>
              <a:rPr lang="en-US" dirty="0" smtClean="0"/>
              <a:t>Can be very expensive to completely exit or end the business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Limited Liability Company (LLC)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have one or more owners, called members</a:t>
            </a:r>
          </a:p>
          <a:p>
            <a:endParaRPr lang="en-US" dirty="0" smtClean="0"/>
          </a:p>
          <a:p>
            <a:r>
              <a:rPr lang="en-US" dirty="0" smtClean="0"/>
              <a:t>The portion each member owns is called Membership Interest or Ownership Interests</a:t>
            </a:r>
          </a:p>
          <a:p>
            <a:endParaRPr lang="en-US" dirty="0" smtClean="0"/>
          </a:p>
          <a:p>
            <a:r>
              <a:rPr lang="en-US" dirty="0" smtClean="0"/>
              <a:t>Treated as a separate entity from its owners</a:t>
            </a:r>
          </a:p>
          <a:p>
            <a:endParaRPr lang="en-US" dirty="0" smtClean="0"/>
          </a:p>
          <a:p>
            <a:r>
              <a:rPr lang="en-US" dirty="0" smtClean="0"/>
              <a:t>It is similar to an S Corp in many ways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Limited Liability Company (LLC)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Combines pass through income taxation of a partnership with the limited liability of a corporation</a:t>
            </a:r>
          </a:p>
          <a:p>
            <a:endParaRPr lang="en-US" dirty="0" smtClean="0"/>
          </a:p>
          <a:p>
            <a:r>
              <a:rPr lang="en-US" dirty="0" smtClean="0"/>
              <a:t>Setting one up is more complex than a partnership, but operating it is easier than a C or S Corp</a:t>
            </a:r>
          </a:p>
          <a:p>
            <a:endParaRPr lang="en-US" dirty="0" smtClean="0"/>
          </a:p>
          <a:p>
            <a:r>
              <a:rPr lang="en-US" dirty="0" smtClean="0"/>
              <a:t>Using an accountant or attorney to set up is recommended</a:t>
            </a:r>
          </a:p>
          <a:p>
            <a:pPr lvl="2"/>
            <a:r>
              <a:rPr lang="en-US" dirty="0" smtClean="0"/>
              <a:t>Must file Articles of Organization</a:t>
            </a:r>
          </a:p>
          <a:p>
            <a:endParaRPr lang="en-US" dirty="0" smtClean="0"/>
          </a:p>
          <a:p>
            <a:r>
              <a:rPr lang="en-US" dirty="0" smtClean="0"/>
              <a:t>You will want to create an Operating Agreement</a:t>
            </a:r>
          </a:p>
          <a:p>
            <a:pPr lvl="2"/>
            <a:r>
              <a:rPr lang="en-US" dirty="0" smtClean="0"/>
              <a:t>Defines the benefits, rights, and obligations of the members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Limited Liability Company (LLC)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Managing the business</a:t>
            </a:r>
          </a:p>
          <a:p>
            <a:pPr lvl="1"/>
            <a:r>
              <a:rPr lang="en-US" dirty="0" smtClean="0"/>
              <a:t>Can be managed by the members or by a manager</a:t>
            </a:r>
          </a:p>
          <a:p>
            <a:pPr lvl="1"/>
            <a:r>
              <a:rPr lang="en-US" dirty="0" smtClean="0"/>
              <a:t>Gives the most management flexibility</a:t>
            </a:r>
          </a:p>
          <a:p>
            <a:pPr lvl="1"/>
            <a:r>
              <a:rPr lang="en-US" dirty="0" smtClean="0"/>
              <a:t>Make sure you identify this in the Operating Agreement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Need to make sure it is fully funded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Limited Liability Company (LLC)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</a:p>
          <a:p>
            <a:pPr lvl="1"/>
            <a:r>
              <a:rPr lang="en-US" dirty="0" smtClean="0"/>
              <a:t>Member wages cannot be a business deduction</a:t>
            </a:r>
          </a:p>
          <a:p>
            <a:pPr lvl="1"/>
            <a:r>
              <a:rPr lang="en-US" dirty="0" smtClean="0"/>
              <a:t>Some benefits such as health insurance and retirement accounts are deductible </a:t>
            </a:r>
          </a:p>
          <a:p>
            <a:pPr lvl="1"/>
            <a:r>
              <a:rPr lang="en-US" dirty="0" smtClean="0"/>
              <a:t>Fringe benefits are generally not deductible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Limited Liability Company (LLC)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Taxes</a:t>
            </a:r>
          </a:p>
          <a:p>
            <a:pPr lvl="1"/>
            <a:r>
              <a:rPr lang="en-US" dirty="0" smtClean="0"/>
              <a:t>Taxed similar to a partnership</a:t>
            </a:r>
          </a:p>
          <a:p>
            <a:pPr lvl="2"/>
            <a:r>
              <a:rPr lang="en-US" dirty="0" smtClean="0"/>
              <a:t>The owner is the taxpayer and is held personally liable for his/her share</a:t>
            </a:r>
          </a:p>
          <a:p>
            <a:pPr lvl="2"/>
            <a:r>
              <a:rPr lang="en-US" dirty="0" smtClean="0"/>
              <a:t>Owner combines income or loss from business with other income such as personal income</a:t>
            </a:r>
          </a:p>
          <a:p>
            <a:pPr lvl="2"/>
            <a:r>
              <a:rPr lang="en-US" dirty="0" smtClean="0"/>
              <a:t>Amount of taxes paid vary on tax bracket</a:t>
            </a:r>
          </a:p>
          <a:p>
            <a:pPr lvl="2"/>
            <a:r>
              <a:rPr lang="en-US" dirty="0" smtClean="0"/>
              <a:t>Owner must pay self-employment taxes </a:t>
            </a:r>
          </a:p>
          <a:p>
            <a:pPr lvl="3"/>
            <a:r>
              <a:rPr lang="en-US" dirty="0" smtClean="0"/>
              <a:t>15.3% for Social Security and Medicare</a:t>
            </a:r>
          </a:p>
          <a:p>
            <a:pPr lvl="2"/>
            <a:r>
              <a:rPr lang="en-US" dirty="0" smtClean="0"/>
              <a:t>Tax year usually follows calendar year</a:t>
            </a:r>
          </a:p>
          <a:p>
            <a:pPr lvl="2"/>
            <a:r>
              <a:rPr lang="en-US" dirty="0" smtClean="0"/>
              <a:t>Tax forms used:</a:t>
            </a:r>
          </a:p>
          <a:p>
            <a:pPr lvl="3"/>
            <a:r>
              <a:rPr lang="en-US" dirty="0" smtClean="0"/>
              <a:t>Form 1040</a:t>
            </a:r>
          </a:p>
          <a:p>
            <a:pPr lvl="3"/>
            <a:r>
              <a:rPr lang="en-US" dirty="0" smtClean="0"/>
              <a:t>Schedule F (Profit or Loss from Farming)</a:t>
            </a:r>
          </a:p>
          <a:p>
            <a:pPr lvl="3"/>
            <a:r>
              <a:rPr lang="en-US" dirty="0" smtClean="0"/>
              <a:t>Schedule SE</a:t>
            </a:r>
          </a:p>
          <a:p>
            <a:pPr lvl="3"/>
            <a:r>
              <a:rPr lang="en-US" dirty="0" smtClean="0"/>
              <a:t>Usually will have a depreciation schedule</a:t>
            </a:r>
          </a:p>
          <a:p>
            <a:pPr lvl="1"/>
            <a:r>
              <a:rPr lang="en-US" dirty="0" smtClean="0"/>
              <a:t>Need to file Form 1065 for LLC income/loss</a:t>
            </a:r>
          </a:p>
          <a:p>
            <a:pPr lvl="1"/>
            <a:r>
              <a:rPr lang="en-US" dirty="0" smtClean="0"/>
              <a:t>Can elect to be taxed as a C Corp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Limited Liability Company (LLC)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Must not have more than two of these characteristics to be taxed as a partnership: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Limited liability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Continuity of life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Centralization of management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Free transfer of membership interests</a:t>
            </a:r>
          </a:p>
          <a:p>
            <a:pPr marL="502920" indent="-457200"/>
            <a:endParaRPr lang="en-US" dirty="0" smtClean="0"/>
          </a:p>
          <a:p>
            <a:pPr marL="502920" indent="-457200"/>
            <a:r>
              <a:rPr lang="en-US" dirty="0" smtClean="0"/>
              <a:t>Otherwise, corporate tax forms will have to be used and it will be taxed as a C Corp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Limited Liability Company (LLC)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Continuity/Farm Transfer</a:t>
            </a:r>
          </a:p>
          <a:p>
            <a:pPr lvl="1"/>
            <a:r>
              <a:rPr lang="en-US" dirty="0" smtClean="0"/>
              <a:t>LLC can continue forever, can end with the exit of a member, or for a set number of years; it should be defined when set up</a:t>
            </a:r>
          </a:p>
          <a:p>
            <a:pPr lvl="1"/>
            <a:r>
              <a:rPr lang="en-US" dirty="0" smtClean="0"/>
              <a:t>Can pass membership interests by gifting, selling, or through inheritance</a:t>
            </a:r>
          </a:p>
          <a:p>
            <a:pPr lvl="1"/>
            <a:r>
              <a:rPr lang="en-US" dirty="0" smtClean="0"/>
              <a:t>May not be as easy as transferring shares of a corporation</a:t>
            </a:r>
          </a:p>
          <a:p>
            <a:pPr lvl="1"/>
            <a:r>
              <a:rPr lang="en-US" dirty="0" smtClean="0"/>
              <a:t>Still is a good estate planning tool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Limited Liability Company (LLC)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Liability</a:t>
            </a:r>
          </a:p>
          <a:p>
            <a:pPr lvl="1"/>
            <a:r>
              <a:rPr lang="en-US" dirty="0" smtClean="0"/>
              <a:t>Limited similar to a C or S corporation</a:t>
            </a:r>
          </a:p>
          <a:p>
            <a:pPr lvl="2"/>
            <a:r>
              <a:rPr lang="en-US" dirty="0" smtClean="0"/>
              <a:t>Personal assets are protected</a:t>
            </a:r>
          </a:p>
          <a:p>
            <a:pPr lvl="2"/>
            <a:r>
              <a:rPr lang="en-US" dirty="0" smtClean="0"/>
              <a:t>Offers protection from legal actions and business debts</a:t>
            </a:r>
          </a:p>
          <a:p>
            <a:pPr lvl="2"/>
            <a:r>
              <a:rPr lang="en-US" dirty="0" smtClean="0"/>
              <a:t>The most a person could lose is the amount of their investment in the business</a:t>
            </a:r>
          </a:p>
          <a:p>
            <a:pPr lvl="2"/>
            <a:r>
              <a:rPr lang="en-US" dirty="0" smtClean="0"/>
              <a:t>Exceptions:</a:t>
            </a:r>
          </a:p>
          <a:p>
            <a:pPr lvl="3"/>
            <a:r>
              <a:rPr lang="en-US" dirty="0" smtClean="0"/>
              <a:t>Lenders may require a personal obligation</a:t>
            </a:r>
          </a:p>
          <a:p>
            <a:pPr lvl="3"/>
            <a:r>
              <a:rPr lang="en-US" dirty="0" smtClean="0"/>
              <a:t>You can be held liable for your neglect (if on business time, both personal and business assets may be at risk)</a:t>
            </a:r>
          </a:p>
          <a:p>
            <a:pPr lvl="3"/>
            <a:r>
              <a:rPr lang="en-US" dirty="0" smtClean="0"/>
              <a:t>If a member loses a lawsuit, the winner could claim their portion of the business assets</a:t>
            </a:r>
          </a:p>
          <a:p>
            <a:pPr lvl="3"/>
            <a:r>
              <a:rPr lang="en-US" dirty="0" smtClean="0"/>
              <a:t>You break the law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Limited Liability Company (LLC)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 a nutshell, an LLC is a partnership with the limited liability of a corporation </a:t>
            </a:r>
          </a:p>
          <a:p>
            <a:endParaRPr lang="en-US" dirty="0" smtClean="0"/>
          </a:p>
          <a:p>
            <a:r>
              <a:rPr lang="en-US" dirty="0" smtClean="0"/>
              <a:t>Note!  LLC’s have not  been tested in court yet.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Corporations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Consists of one or more owners</a:t>
            </a:r>
          </a:p>
          <a:p>
            <a:endParaRPr lang="en-US" dirty="0" smtClean="0"/>
          </a:p>
          <a:p>
            <a:r>
              <a:rPr lang="en-US" dirty="0" smtClean="0"/>
              <a:t>Owners are called shareholders</a:t>
            </a:r>
          </a:p>
          <a:p>
            <a:pPr lvl="2"/>
            <a:r>
              <a:rPr lang="en-US" dirty="0" smtClean="0"/>
              <a:t>A board of directors can be formed</a:t>
            </a:r>
          </a:p>
          <a:p>
            <a:pPr lvl="2"/>
            <a:r>
              <a:rPr lang="en-US" dirty="0" smtClean="0"/>
              <a:t>A manager can be selected</a:t>
            </a:r>
          </a:p>
          <a:p>
            <a:pPr lvl="2"/>
            <a:r>
              <a:rPr lang="en-US" dirty="0" smtClean="0"/>
              <a:t>The owners become employees of the corporation</a:t>
            </a:r>
          </a:p>
          <a:p>
            <a:endParaRPr lang="en-US" dirty="0" smtClean="0"/>
          </a:p>
          <a:p>
            <a:r>
              <a:rPr lang="en-US" dirty="0" smtClean="0"/>
              <a:t>Decision making is done by Board of Directors, by a manager, or by shareholders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Corporations and LLC’s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Advantages</a:t>
            </a:r>
          </a:p>
          <a:p>
            <a:pPr lvl="1" fontAlgn="t"/>
            <a:r>
              <a:rPr lang="en-US" dirty="0" smtClean="0"/>
              <a:t>Shareholders/members have limited liability for debts or lawsuits  (Note: exceptions do exist)</a:t>
            </a:r>
            <a:endParaRPr lang="en-US" sz="4200" dirty="0" smtClean="0"/>
          </a:p>
          <a:p>
            <a:pPr lvl="1" fontAlgn="t"/>
            <a:r>
              <a:rPr lang="en-US" dirty="0" smtClean="0"/>
              <a:t>Corporations can raise additional funds through the sale of stock</a:t>
            </a:r>
            <a:endParaRPr lang="en-US" sz="4200" dirty="0" smtClean="0"/>
          </a:p>
          <a:p>
            <a:pPr lvl="1" fontAlgn="t"/>
            <a:r>
              <a:rPr lang="en-US" dirty="0" smtClean="0"/>
              <a:t>May be able to deduct the cost of </a:t>
            </a:r>
            <a:r>
              <a:rPr lang="en-US" dirty="0" smtClean="0"/>
              <a:t> wages and benefits </a:t>
            </a:r>
            <a:r>
              <a:rPr lang="en-US" dirty="0" smtClean="0"/>
              <a:t>to </a:t>
            </a:r>
            <a:r>
              <a:rPr lang="en-US" dirty="0" smtClean="0"/>
              <a:t>owners/employees</a:t>
            </a:r>
            <a:endParaRPr lang="en-US" sz="4200" dirty="0" smtClean="0"/>
          </a:p>
          <a:p>
            <a:pPr lvl="1"/>
            <a:r>
              <a:rPr lang="en-US" dirty="0" smtClean="0"/>
              <a:t>Can </a:t>
            </a:r>
            <a:r>
              <a:rPr lang="en-US" dirty="0" smtClean="0"/>
              <a:t>use different </a:t>
            </a:r>
            <a:r>
              <a:rPr lang="en-US" dirty="0" smtClean="0"/>
              <a:t>taxation </a:t>
            </a:r>
            <a:r>
              <a:rPr lang="en-US" dirty="0" smtClean="0"/>
              <a:t>methods</a:t>
            </a:r>
            <a:endParaRPr lang="en-US" dirty="0" smtClean="0"/>
          </a:p>
          <a:p>
            <a:pPr lvl="1"/>
            <a:r>
              <a:rPr lang="en-US" dirty="0" smtClean="0"/>
              <a:t>Offer management flexibility</a:t>
            </a:r>
          </a:p>
          <a:p>
            <a:pPr lvl="1"/>
            <a:r>
              <a:rPr lang="en-US" dirty="0" smtClean="0"/>
              <a:t>Can be easy to enter or exit when planning farm </a:t>
            </a:r>
            <a:r>
              <a:rPr lang="en-US" dirty="0" smtClean="0"/>
              <a:t>transfer</a:t>
            </a:r>
          </a:p>
          <a:p>
            <a:pPr lvl="1"/>
            <a:r>
              <a:rPr lang="en-US" dirty="0" smtClean="0"/>
              <a:t>Business continuation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Corporations and LLC’s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Disadvantages</a:t>
            </a:r>
          </a:p>
          <a:p>
            <a:pPr lvl="1" fontAlgn="t"/>
            <a:r>
              <a:rPr lang="en-US" dirty="0" smtClean="0"/>
              <a:t>Often complex and costly to form</a:t>
            </a:r>
            <a:endParaRPr lang="en-US" sz="4200" dirty="0" smtClean="0"/>
          </a:p>
          <a:p>
            <a:pPr lvl="1" fontAlgn="t"/>
            <a:r>
              <a:rPr lang="en-US" dirty="0" smtClean="0"/>
              <a:t>Probably more paperwork to comply with regulations</a:t>
            </a:r>
            <a:endParaRPr lang="en-US" sz="4200" dirty="0" smtClean="0"/>
          </a:p>
          <a:p>
            <a:pPr lvl="1"/>
            <a:r>
              <a:rPr lang="en-US" dirty="0" smtClean="0"/>
              <a:t>Double taxation of C-Corps</a:t>
            </a:r>
          </a:p>
          <a:p>
            <a:pPr lvl="1"/>
            <a:r>
              <a:rPr lang="en-US" dirty="0" smtClean="0"/>
              <a:t>Learn more tax laws</a:t>
            </a:r>
          </a:p>
          <a:p>
            <a:pPr lvl="1"/>
            <a:r>
              <a:rPr lang="en-US" dirty="0" smtClean="0"/>
              <a:t>Can be costly to exit structure</a:t>
            </a:r>
          </a:p>
          <a:p>
            <a:pPr lvl="1"/>
            <a:r>
              <a:rPr lang="en-US" dirty="0" smtClean="0"/>
              <a:t>May be easy to lose limited liability </a:t>
            </a:r>
            <a:r>
              <a:rPr lang="en-US" dirty="0" smtClean="0"/>
              <a:t>status</a:t>
            </a:r>
          </a:p>
          <a:p>
            <a:pPr lvl="1"/>
            <a:r>
              <a:rPr lang="en-US" smtClean="0"/>
              <a:t>Potential disagreements </a:t>
            </a:r>
            <a:r>
              <a:rPr lang="en-US" dirty="0" smtClean="0"/>
              <a:t>with other owners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Corporations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Requires filing paperwork with the government to set up</a:t>
            </a:r>
          </a:p>
          <a:p>
            <a:pPr lvl="2"/>
            <a:r>
              <a:rPr lang="en-US" dirty="0" smtClean="0"/>
              <a:t>Need Articles of  Incorporation</a:t>
            </a:r>
          </a:p>
          <a:p>
            <a:pPr lvl="2"/>
            <a:r>
              <a:rPr lang="en-US" dirty="0" smtClean="0"/>
              <a:t>Can be costly and complex</a:t>
            </a:r>
          </a:p>
          <a:p>
            <a:pPr lvl="2"/>
            <a:r>
              <a:rPr lang="en-US" dirty="0" smtClean="0"/>
              <a:t>Need to involve a lawyer or accountant</a:t>
            </a:r>
          </a:p>
          <a:p>
            <a:endParaRPr lang="en-US" dirty="0" smtClean="0"/>
          </a:p>
          <a:p>
            <a:r>
              <a:rPr lang="en-US" dirty="0" smtClean="0"/>
              <a:t>Used for general operating and for asset ownership</a:t>
            </a:r>
          </a:p>
          <a:p>
            <a:pPr lvl="2"/>
            <a:r>
              <a:rPr lang="en-US" dirty="0" smtClean="0"/>
              <a:t>Land and other longer term assets are almost always left out</a:t>
            </a:r>
          </a:p>
          <a:p>
            <a:pPr lvl="2"/>
            <a:r>
              <a:rPr lang="en-US" dirty="0" smtClean="0"/>
              <a:t>Reason?  Putting assets in is tax free.  Taking them out is taxable.</a:t>
            </a:r>
          </a:p>
          <a:p>
            <a:endParaRPr lang="en-US" dirty="0" smtClean="0"/>
          </a:p>
          <a:p>
            <a:r>
              <a:rPr lang="en-US" dirty="0" smtClean="0"/>
              <a:t>Acquiring capital can be easier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Corporations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Liability</a:t>
            </a:r>
          </a:p>
          <a:p>
            <a:pPr lvl="1"/>
            <a:r>
              <a:rPr lang="en-US" dirty="0" smtClean="0"/>
              <a:t>Limited in all types of corporations</a:t>
            </a:r>
          </a:p>
          <a:p>
            <a:pPr lvl="1"/>
            <a:r>
              <a:rPr lang="en-US" dirty="0" smtClean="0"/>
              <a:t>Personal assets are almost always protected</a:t>
            </a:r>
          </a:p>
          <a:p>
            <a:pPr lvl="1"/>
            <a:r>
              <a:rPr lang="en-US" dirty="0" smtClean="0"/>
              <a:t>It is one of the main reasons people use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Corporations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Continuity and Asset Transfer</a:t>
            </a:r>
          </a:p>
          <a:p>
            <a:pPr lvl="1"/>
            <a:r>
              <a:rPr lang="en-US" dirty="0" smtClean="0"/>
              <a:t>The business does not end with the death or exit of a shareholder</a:t>
            </a:r>
          </a:p>
          <a:p>
            <a:pPr lvl="2"/>
            <a:r>
              <a:rPr lang="en-US" dirty="0" smtClean="0"/>
              <a:t>Exception: an LLC may end</a:t>
            </a:r>
          </a:p>
          <a:p>
            <a:pPr lvl="1"/>
            <a:r>
              <a:rPr lang="en-US" dirty="0" smtClean="0"/>
              <a:t>Shares can be bought, sold, gifted, and passed through inheritance</a:t>
            </a:r>
          </a:p>
          <a:p>
            <a:pPr lvl="1"/>
            <a:r>
              <a:rPr lang="en-US" dirty="0" smtClean="0"/>
              <a:t>Can be an excellent estate planning tool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Corporations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3 Main Types of Corporations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S Corporation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C Corporation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Limited Liability Corporation (or Company)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 Corporations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is a completely separate entity from its owners</a:t>
            </a:r>
          </a:p>
          <a:p>
            <a:pPr lvl="2"/>
            <a:r>
              <a:rPr lang="en-US" dirty="0" smtClean="0"/>
              <a:t>Owners must be individuals, not other businesses or a trust</a:t>
            </a:r>
          </a:p>
          <a:p>
            <a:endParaRPr lang="en-US" dirty="0" smtClean="0"/>
          </a:p>
          <a:p>
            <a:r>
              <a:rPr lang="en-US" dirty="0" smtClean="0"/>
              <a:t>It is a corporation, but allows income to be shown on individuals tax return</a:t>
            </a:r>
          </a:p>
          <a:p>
            <a:endParaRPr lang="en-US" dirty="0" smtClean="0"/>
          </a:p>
          <a:p>
            <a:r>
              <a:rPr lang="en-US" dirty="0" smtClean="0"/>
              <a:t>Limits liability while showing income on personal tax returns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 Corporations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Land is generally left out</a:t>
            </a:r>
          </a:p>
          <a:p>
            <a:endParaRPr lang="en-US" dirty="0" smtClean="0"/>
          </a:p>
          <a:p>
            <a:r>
              <a:rPr lang="en-US" dirty="0" smtClean="0"/>
              <a:t>Must have fewer than 100 shareholders</a:t>
            </a:r>
          </a:p>
          <a:p>
            <a:endParaRPr lang="en-US" dirty="0" smtClean="0"/>
          </a:p>
          <a:p>
            <a:r>
              <a:rPr lang="en-US" dirty="0" smtClean="0"/>
              <a:t>Must have only one type of stock</a:t>
            </a:r>
          </a:p>
          <a:p>
            <a:endParaRPr lang="en-US" dirty="0" smtClean="0"/>
          </a:p>
          <a:p>
            <a:r>
              <a:rPr lang="en-US" dirty="0" smtClean="0"/>
              <a:t>Can convert to a C Corp at any time at a minimal expense</a:t>
            </a:r>
          </a:p>
          <a:p>
            <a:endParaRPr lang="en-US" dirty="0" smtClean="0"/>
          </a:p>
          <a:p>
            <a:r>
              <a:rPr lang="en-US" dirty="0" smtClean="0"/>
              <a:t>Has some flexibility in the tax year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1320</TotalTime>
  <Words>1588</Words>
  <Application>Microsoft Office PowerPoint</Application>
  <PresentationFormat>On-screen Show (4:3)</PresentationFormat>
  <Paragraphs>266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Equity</vt:lpstr>
      <vt:lpstr>Corporations</vt:lpstr>
      <vt:lpstr>Corporations</vt:lpstr>
      <vt:lpstr>Corporations</vt:lpstr>
      <vt:lpstr>Corporations</vt:lpstr>
      <vt:lpstr>Corporations</vt:lpstr>
      <vt:lpstr>Corporations</vt:lpstr>
      <vt:lpstr>Corporations</vt:lpstr>
      <vt:lpstr>S Corporations</vt:lpstr>
      <vt:lpstr>S Corporations</vt:lpstr>
      <vt:lpstr>S Corporations</vt:lpstr>
      <vt:lpstr>S Corporations</vt:lpstr>
      <vt:lpstr>S Corporations</vt:lpstr>
      <vt:lpstr>S Corporations</vt:lpstr>
      <vt:lpstr>C Corporations</vt:lpstr>
      <vt:lpstr>C Corporations</vt:lpstr>
      <vt:lpstr>C Corporations</vt:lpstr>
      <vt:lpstr>C Corporations</vt:lpstr>
      <vt:lpstr>C Corporations</vt:lpstr>
      <vt:lpstr>C Corporations</vt:lpstr>
      <vt:lpstr>C Corporations</vt:lpstr>
      <vt:lpstr>Limited Liability Company (LLC)</vt:lpstr>
      <vt:lpstr>Limited Liability Company (LLC)</vt:lpstr>
      <vt:lpstr>Limited Liability Company (LLC)</vt:lpstr>
      <vt:lpstr>Limited Liability Company (LLC)</vt:lpstr>
      <vt:lpstr>Limited Liability Company (LLC)</vt:lpstr>
      <vt:lpstr>Limited Liability Company (LLC)</vt:lpstr>
      <vt:lpstr>Limited Liability Company (LLC)</vt:lpstr>
      <vt:lpstr>Limited Liability Company (LLC)</vt:lpstr>
      <vt:lpstr>Limited Liability Company (LLC)</vt:lpstr>
      <vt:lpstr>Corporations and LLC’s</vt:lpstr>
      <vt:lpstr>Corporations and LLC’s</vt:lpstr>
    </vt:vector>
  </TitlesOfParts>
  <Company>Ridgewater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Gifting</dc:title>
  <dc:creator>Zach_R</dc:creator>
  <cp:lastModifiedBy>Zach_R</cp:lastModifiedBy>
  <cp:revision>220</cp:revision>
  <dcterms:created xsi:type="dcterms:W3CDTF">2008-09-06T21:39:19Z</dcterms:created>
  <dcterms:modified xsi:type="dcterms:W3CDTF">2008-11-24T21:52:04Z</dcterms:modified>
</cp:coreProperties>
</file>