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0" r:id="rId5"/>
    <p:sldId id="261" r:id="rId6"/>
    <p:sldId id="262" r:id="rId7"/>
    <p:sldId id="265" r:id="rId8"/>
    <p:sldId id="268" r:id="rId9"/>
    <p:sldId id="273" r:id="rId10"/>
    <p:sldId id="269" r:id="rId11"/>
    <p:sldId id="274" r:id="rId12"/>
    <p:sldId id="272" r:id="rId13"/>
    <p:sldId id="275" r:id="rId14"/>
    <p:sldId id="271" r:id="rId15"/>
    <p:sldId id="258" r:id="rId16"/>
    <p:sldId id="263" r:id="rId17"/>
    <p:sldId id="264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6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5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8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0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0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9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6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9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7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l="4000" t="4000" r="4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CCC1-A461-4F5E-9B20-90E81791B18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FD70F-A7D0-4845-ADCB-FB846D6EB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Desktop/Dairy%20RP%20Worksheet.xlsx" TargetMode="External"/><Relationship Id="rId2" Type="http://schemas.openxmlformats.org/officeDocument/2006/relationships/hyperlink" Target="http://www.dairygrossmargin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a.gov/" TargetMode="External"/><Relationship Id="rId2" Type="http://schemas.openxmlformats.org/officeDocument/2006/relationships/hyperlink" Target="https://agcentric.org/what-we-do/covid-19-resources-for-educato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mpf.org/coronavirus/" TargetMode="External"/><Relationship Id="rId5" Type="http://schemas.openxmlformats.org/officeDocument/2006/relationships/hyperlink" Target="https://www.mnmilk.org/dairy-core-program/" TargetMode="External"/><Relationship Id="rId4" Type="http://schemas.openxmlformats.org/officeDocument/2006/relationships/hyperlink" Target="https://www.fb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a.usda.gov/programs-and-services/dairy-margin-coverage-program/index" TargetMode="External"/><Relationship Id="rId2" Type="http://schemas.openxmlformats.org/officeDocument/2006/relationships/hyperlink" Target="https://dairymarket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quote.dairygrossmargi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PEP 4/22/2020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Dairy and Livestock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- 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2"/>
              </a:rPr>
              <a:t>http://www.dairygrossmargin.com/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file"/>
              </a:rPr>
              <a:t>Dairy RP Excel Sheet</a:t>
            </a:r>
            <a:endParaRPr lang="en-US" dirty="0" smtClean="0"/>
          </a:p>
          <a:p>
            <a:pPr lvl="1"/>
            <a:r>
              <a:rPr lang="en-US" dirty="0" smtClean="0"/>
              <a:t>Q2 2020</a:t>
            </a:r>
          </a:p>
          <a:p>
            <a:pPr lvl="2"/>
            <a:r>
              <a:rPr lang="en-US" dirty="0" smtClean="0"/>
              <a:t>Purchased insurance April – Oct 2019</a:t>
            </a:r>
          </a:p>
          <a:p>
            <a:pPr lvl="1"/>
            <a:r>
              <a:rPr lang="en-US" dirty="0" smtClean="0"/>
              <a:t>9,000 CWT/Month</a:t>
            </a:r>
          </a:p>
          <a:p>
            <a:pPr lvl="1"/>
            <a:r>
              <a:rPr lang="en-US" dirty="0" smtClean="0"/>
              <a:t>0% Actual Production change</a:t>
            </a:r>
          </a:p>
          <a:p>
            <a:pPr lvl="1"/>
            <a:r>
              <a:rPr lang="en-US" dirty="0" smtClean="0"/>
              <a:t>95% coverage</a:t>
            </a:r>
          </a:p>
          <a:p>
            <a:pPr lvl="1"/>
            <a:r>
              <a:rPr lang="en-US" dirty="0" smtClean="0"/>
              <a:t>Average price $17.26</a:t>
            </a:r>
          </a:p>
          <a:p>
            <a:pPr lvl="1"/>
            <a:r>
              <a:rPr lang="en-US" dirty="0" smtClean="0"/>
              <a:t>Premium cost $0.27</a:t>
            </a:r>
          </a:p>
          <a:p>
            <a:pPr lvl="1"/>
            <a:r>
              <a:rPr lang="en-US" dirty="0" smtClean="0"/>
              <a:t>1.25 PF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9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– 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actual ending milk or component values are based upon the monthly average prices announced by USDA’s Agricultural Marketing Service. </a:t>
            </a:r>
          </a:p>
          <a:p>
            <a:r>
              <a:rPr lang="en-US" dirty="0" smtClean="0"/>
              <a:t>Actual ending values are posted on RMA’s website at the end of the insurance period. The milk yields are based upon USDA’s National Agricultural Statistics Service Milk Production report.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8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LGM – Livestock Gross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protection against loss of gross margin (market value of livestock minus feed costs)</a:t>
            </a:r>
          </a:p>
          <a:p>
            <a:r>
              <a:rPr lang="en-US" dirty="0" smtClean="0"/>
              <a:t>Eligible Species</a:t>
            </a:r>
          </a:p>
          <a:p>
            <a:pPr lvl="1"/>
            <a:r>
              <a:rPr lang="en-US" dirty="0" smtClean="0"/>
              <a:t>Swine</a:t>
            </a:r>
          </a:p>
          <a:p>
            <a:pPr lvl="1"/>
            <a:r>
              <a:rPr lang="en-US" dirty="0" smtClean="0"/>
              <a:t>Cattle Finishing</a:t>
            </a:r>
          </a:p>
          <a:p>
            <a:pPr lvl="1"/>
            <a:r>
              <a:rPr lang="en-US" dirty="0" smtClean="0"/>
              <a:t>Dairy</a:t>
            </a:r>
          </a:p>
          <a:p>
            <a:r>
              <a:rPr lang="en-US" dirty="0" smtClean="0"/>
              <a:t>Example for Cattle Finishing:</a:t>
            </a:r>
          </a:p>
          <a:p>
            <a:pPr lvl="1"/>
            <a:r>
              <a:rPr lang="en-US" dirty="0" smtClean="0"/>
              <a:t>(12.50 * Live Cattle price) – (7.50 * Feeder Cattle price) – (50bu * Corn price)</a:t>
            </a:r>
          </a:p>
        </p:txBody>
      </p:sp>
    </p:spTree>
    <p:extLst>
      <p:ext uri="{BB962C8B-B14F-4D97-AF65-F5344CB8AC3E}">
        <p14:creationId xmlns:p14="http://schemas.microsoft.com/office/powerpoint/2010/main" val="132953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LRP – Livestock Risk Protection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protection against price declines</a:t>
            </a:r>
          </a:p>
          <a:p>
            <a:r>
              <a:rPr lang="en-US" dirty="0" smtClean="0"/>
              <a:t>Eligible Livestock</a:t>
            </a:r>
          </a:p>
          <a:p>
            <a:pPr lvl="1"/>
            <a:r>
              <a:rPr lang="en-US" dirty="0" smtClean="0"/>
              <a:t>Swine (200-300 pound live weight)</a:t>
            </a:r>
          </a:p>
          <a:p>
            <a:pPr lvl="1"/>
            <a:r>
              <a:rPr lang="en-US" dirty="0" smtClean="0"/>
              <a:t>Fed Cattle (1000-1400 live weight)</a:t>
            </a:r>
          </a:p>
          <a:p>
            <a:pPr lvl="1"/>
            <a:r>
              <a:rPr lang="en-US" dirty="0" smtClean="0"/>
              <a:t>Feeder Cattle (up to 900 pounds)</a:t>
            </a:r>
          </a:p>
          <a:p>
            <a:pPr lvl="1"/>
            <a:r>
              <a:rPr lang="en-US" dirty="0" smtClean="0"/>
              <a:t>Lamb (50-150 pound live weight)</a:t>
            </a:r>
          </a:p>
          <a:p>
            <a:r>
              <a:rPr lang="en-US" dirty="0" smtClean="0"/>
              <a:t>Coverage determined by # of head and target weight</a:t>
            </a:r>
          </a:p>
          <a:p>
            <a:r>
              <a:rPr lang="en-US" dirty="0" smtClean="0"/>
              <a:t>Does not include margin or feed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6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COVID/New Programs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40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Specific Small Business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Families First Act</a:t>
            </a:r>
          </a:p>
          <a:p>
            <a:pPr lvl="1"/>
            <a:r>
              <a:rPr lang="en-US" dirty="0" smtClean="0"/>
              <a:t>Requires employers to offer paid sick leave for COVID-19</a:t>
            </a:r>
          </a:p>
          <a:p>
            <a:pPr lvl="1"/>
            <a:r>
              <a:rPr lang="en-US" dirty="0" smtClean="0"/>
              <a:t>&lt; 500 workers – IRS tax credit. May be able to retain payroll taxes</a:t>
            </a:r>
          </a:p>
          <a:p>
            <a:r>
              <a:rPr lang="en-US" dirty="0" smtClean="0"/>
              <a:t>CARES Act</a:t>
            </a:r>
          </a:p>
          <a:p>
            <a:pPr lvl="1"/>
            <a:r>
              <a:rPr lang="en-US" dirty="0" smtClean="0"/>
              <a:t>PPP</a:t>
            </a:r>
          </a:p>
          <a:p>
            <a:pPr lvl="2"/>
            <a:r>
              <a:rPr lang="en-US" dirty="0" smtClean="0"/>
              <a:t>Another $150B proposed?</a:t>
            </a:r>
          </a:p>
          <a:p>
            <a:pPr lvl="2"/>
            <a:r>
              <a:rPr lang="en-US" dirty="0" smtClean="0"/>
              <a:t>SBA will be coming out with a loan forgiveness calculator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523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CFAP? </a:t>
            </a:r>
            <a:r>
              <a:rPr lang="en-US" sz="1600" dirty="0" smtClean="0"/>
              <a:t>(Coronavirus Food Assistance Program)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details yet…</a:t>
            </a:r>
          </a:p>
          <a:p>
            <a:r>
              <a:rPr lang="en-US" dirty="0" smtClean="0"/>
              <a:t>$16B to producers</a:t>
            </a:r>
          </a:p>
          <a:p>
            <a:pPr lvl="1"/>
            <a:r>
              <a:rPr lang="en-US" dirty="0" smtClean="0"/>
              <a:t>$5.1 B to cattle producers</a:t>
            </a:r>
          </a:p>
          <a:p>
            <a:pPr lvl="1"/>
            <a:r>
              <a:rPr lang="en-US" dirty="0" smtClean="0"/>
              <a:t>$2.9 B to dairy</a:t>
            </a:r>
          </a:p>
          <a:p>
            <a:pPr lvl="2"/>
            <a:r>
              <a:rPr lang="en-US" dirty="0" smtClean="0"/>
              <a:t>Estimated payment between $1.50 and $1.75/CWT</a:t>
            </a:r>
          </a:p>
          <a:p>
            <a:pPr lvl="2"/>
            <a:r>
              <a:rPr lang="en-US" dirty="0" smtClean="0"/>
              <a:t>About $300/head</a:t>
            </a:r>
          </a:p>
          <a:p>
            <a:pPr lvl="2"/>
            <a:r>
              <a:rPr lang="en-US" dirty="0" smtClean="0"/>
              <a:t>Max payment projected at &gt; 400 cows</a:t>
            </a:r>
          </a:p>
          <a:p>
            <a:pPr lvl="1"/>
            <a:r>
              <a:rPr lang="en-US" dirty="0" smtClean="0"/>
              <a:t>Cap at $125,000 per commodity and $250,000 per entity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60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Dumping Milk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not sure what programs or DRP may need for documentation</a:t>
            </a:r>
          </a:p>
          <a:p>
            <a:r>
              <a:rPr lang="en-US" dirty="0" smtClean="0"/>
              <a:t>FSA is advising farms verify production if asked to dump milk</a:t>
            </a:r>
          </a:p>
          <a:p>
            <a:pPr lvl="1"/>
            <a:r>
              <a:rPr lang="en-US" dirty="0" smtClean="0"/>
              <a:t>Picture of the bulk tank dipstick with date stamp</a:t>
            </a:r>
          </a:p>
          <a:p>
            <a:pPr lvl="1"/>
            <a:r>
              <a:rPr lang="en-US" dirty="0" smtClean="0"/>
              <a:t>Picture when the valve is opened with date stamp</a:t>
            </a:r>
          </a:p>
          <a:p>
            <a:pPr lvl="1"/>
            <a:r>
              <a:rPr lang="en-US" dirty="0" smtClean="0"/>
              <a:t>Write down the date and weight</a:t>
            </a:r>
          </a:p>
          <a:p>
            <a:pPr lvl="1"/>
            <a:r>
              <a:rPr lang="en-US" dirty="0" smtClean="0"/>
              <a:t>Take a milk sample and test for components</a:t>
            </a:r>
          </a:p>
          <a:p>
            <a:pPr lvl="1"/>
            <a:r>
              <a:rPr lang="en-US" dirty="0" smtClean="0"/>
              <a:t>Best to get 3</a:t>
            </a:r>
            <a:r>
              <a:rPr lang="en-US" baseline="30000" dirty="0" smtClean="0"/>
              <a:t>rd</a:t>
            </a:r>
            <a:r>
              <a:rPr lang="en-US" dirty="0" smtClean="0"/>
              <a:t> party verification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At-Risk Farms – Matt Gould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861" y="1445796"/>
            <a:ext cx="9347773" cy="518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4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AgCentric</a:t>
            </a:r>
            <a:r>
              <a:rPr lang="en-US" dirty="0" smtClean="0"/>
              <a:t> website – </a:t>
            </a:r>
          </a:p>
          <a:p>
            <a:pPr lvl="1"/>
            <a:r>
              <a:rPr lang="en-US" dirty="0" smtClean="0">
                <a:hlinkClick r:id="rId2"/>
              </a:rPr>
              <a:t>https://agcentric.org/what-we-do/covid-19-resources-for-educators/</a:t>
            </a:r>
            <a:endParaRPr lang="en-US" dirty="0" smtClean="0"/>
          </a:p>
          <a:p>
            <a:r>
              <a:rPr lang="en-US" dirty="0" smtClean="0"/>
              <a:t>SBA - 	</a:t>
            </a:r>
            <a:endParaRPr lang="en-US" dirty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https://www.sba.gov/</a:t>
            </a:r>
            <a:endParaRPr lang="en-US" dirty="0" smtClean="0"/>
          </a:p>
          <a:p>
            <a:r>
              <a:rPr lang="en-US" dirty="0" smtClean="0"/>
              <a:t>Farm Bureau</a:t>
            </a:r>
          </a:p>
          <a:p>
            <a:pPr lvl="1"/>
            <a:r>
              <a:rPr lang="en-US" dirty="0" smtClean="0">
                <a:hlinkClick r:id="rId4"/>
              </a:rPr>
              <a:t>https://www.fb.org/</a:t>
            </a:r>
            <a:endParaRPr lang="en-US" dirty="0" smtClean="0"/>
          </a:p>
          <a:p>
            <a:r>
              <a:rPr lang="en-US" dirty="0" smtClean="0"/>
              <a:t>Minnesota Milk</a:t>
            </a:r>
          </a:p>
          <a:p>
            <a:pPr lvl="1"/>
            <a:r>
              <a:rPr lang="en-US" dirty="0" smtClean="0"/>
              <a:t>CORE program (</a:t>
            </a:r>
            <a:r>
              <a:rPr lang="en-US" dirty="0" err="1" smtClean="0"/>
              <a:t>COronavirus</a:t>
            </a:r>
            <a:r>
              <a:rPr lang="en-US" dirty="0" smtClean="0"/>
              <a:t> </a:t>
            </a:r>
            <a:r>
              <a:rPr lang="en-US" dirty="0" err="1" smtClean="0"/>
              <a:t>REcovery</a:t>
            </a:r>
            <a:r>
              <a:rPr lang="en-US" dirty="0" smtClean="0"/>
              <a:t>) – proposed $9/cwt x March milk production</a:t>
            </a:r>
          </a:p>
          <a:p>
            <a:pPr lvl="1"/>
            <a:r>
              <a:rPr lang="en-US" dirty="0" smtClean="0">
                <a:hlinkClick r:id="rId5"/>
              </a:rPr>
              <a:t>https://www.mnmilk.org/dairy-core-program/</a:t>
            </a:r>
            <a:endParaRPr lang="en-US" dirty="0" smtClean="0"/>
          </a:p>
          <a:p>
            <a:r>
              <a:rPr lang="en-US" dirty="0" smtClean="0"/>
              <a:t>National Milk Producers Federation</a:t>
            </a:r>
          </a:p>
          <a:p>
            <a:pPr lvl="1"/>
            <a:r>
              <a:rPr lang="en-US" dirty="0" smtClean="0"/>
              <a:t>Workforce documents - </a:t>
            </a:r>
            <a:r>
              <a:rPr lang="en-US" dirty="0" smtClean="0">
                <a:hlinkClick r:id="rId6"/>
              </a:rPr>
              <a:t>https://www.nmpf.org/coronavirus/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Programs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DMC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Dairy Margin Coverage – offered through FSA</a:t>
            </a:r>
          </a:p>
          <a:p>
            <a:r>
              <a:rPr lang="en-US" dirty="0" smtClean="0"/>
              <a:t>Enrollment is voluntary</a:t>
            </a:r>
          </a:p>
          <a:p>
            <a:r>
              <a:rPr lang="en-US" dirty="0" smtClean="0"/>
              <a:t>Producers selected a coverage level between $4.00 and $9.50 and coverage percentage from 5% to 95%</a:t>
            </a:r>
          </a:p>
          <a:p>
            <a:r>
              <a:rPr lang="en-US" dirty="0" smtClean="0"/>
              <a:t>Based on highest of 2011, 2012, 2013 milk production</a:t>
            </a:r>
          </a:p>
          <a:p>
            <a:r>
              <a:rPr lang="en-US" dirty="0" smtClean="0"/>
              <a:t>Tier 1 &lt;5 Million pounds of milk </a:t>
            </a:r>
          </a:p>
          <a:p>
            <a:pPr lvl="1"/>
            <a:r>
              <a:rPr lang="en-US" dirty="0" smtClean="0"/>
              <a:t>$9.50 premium is $0.15/CWT without credits $0.114 with </a:t>
            </a:r>
          </a:p>
          <a:p>
            <a:r>
              <a:rPr lang="en-US" dirty="0" smtClean="0"/>
              <a:t>Tier 2 &gt;5 Million pounds of milk</a:t>
            </a:r>
          </a:p>
          <a:p>
            <a:pPr lvl="1"/>
            <a:r>
              <a:rPr lang="en-US" dirty="0" smtClean="0"/>
              <a:t>Premiums much higher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4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4000" t="4000" r="4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DMC - signup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2020 signup closed Dec 13, 2019</a:t>
            </a:r>
          </a:p>
          <a:p>
            <a:r>
              <a:rPr lang="en-US" dirty="0" smtClean="0"/>
              <a:t>Will it be re-opened? </a:t>
            </a:r>
          </a:p>
          <a:p>
            <a:r>
              <a:rPr lang="en-US" dirty="0" smtClean="0"/>
              <a:t>New producers can still sign up</a:t>
            </a:r>
          </a:p>
          <a:p>
            <a:pPr lvl="1"/>
            <a:r>
              <a:rPr lang="en-US" dirty="0" smtClean="0"/>
              <a:t>60 days after start-up</a:t>
            </a:r>
          </a:p>
          <a:p>
            <a:pPr lvl="1"/>
            <a:r>
              <a:rPr lang="en-US" dirty="0" smtClean="0"/>
              <a:t>Transitions?</a:t>
            </a:r>
          </a:p>
          <a:p>
            <a:pPr lvl="2"/>
            <a:r>
              <a:rPr lang="en-US" dirty="0" smtClean="0"/>
              <a:t>Not a part of previous operation</a:t>
            </a:r>
          </a:p>
        </p:txBody>
      </p:sp>
    </p:spTree>
    <p:extLst>
      <p:ext uri="{BB962C8B-B14F-4D97-AF65-F5344CB8AC3E}">
        <p14:creationId xmlns:p14="http://schemas.microsoft.com/office/powerpoint/2010/main" val="2615037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DMC Tracking – dairymarkets.org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https://dairymarkets.org/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https://www.fsa.usda.gov/programs-and-services/dairy-margin-coverage-program/index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0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– RP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Sold through crop insurance agents</a:t>
            </a:r>
          </a:p>
          <a:p>
            <a:r>
              <a:rPr lang="en-US" dirty="0" smtClean="0"/>
              <a:t>Pricing options for Class 3, Class 4, or Components</a:t>
            </a:r>
          </a:p>
          <a:p>
            <a:r>
              <a:rPr lang="en-US" dirty="0" smtClean="0"/>
              <a:t>Subsidized from 44% to 59%</a:t>
            </a:r>
          </a:p>
          <a:p>
            <a:r>
              <a:rPr lang="en-US" dirty="0" smtClean="0"/>
              <a:t>Backed by RMA</a:t>
            </a:r>
          </a:p>
          <a:p>
            <a:r>
              <a:rPr lang="en-US" dirty="0" smtClean="0"/>
              <a:t>Can be used with DMC</a:t>
            </a:r>
          </a:p>
          <a:p>
            <a:r>
              <a:rPr lang="en-US" dirty="0" smtClean="0"/>
              <a:t>No milk production limits</a:t>
            </a:r>
          </a:p>
          <a:p>
            <a:r>
              <a:rPr lang="en-US" dirty="0" smtClean="0"/>
              <a:t>Can be purchased any business day except holidays and 3 Dairy reports per month</a:t>
            </a:r>
          </a:p>
          <a:p>
            <a:r>
              <a:rPr lang="en-US" dirty="0" smtClean="0"/>
              <a:t>Daily quotes – sign up for emails or text messages</a:t>
            </a:r>
          </a:p>
          <a:p>
            <a:r>
              <a:rPr lang="en-US" dirty="0" smtClean="0"/>
              <a:t>Sold on a Quarter basis – can buy coverage for 5 quarters</a:t>
            </a:r>
          </a:p>
          <a:p>
            <a:r>
              <a:rPr lang="en-US" dirty="0" smtClean="0"/>
              <a:t>Similar to a Put option on CME</a:t>
            </a:r>
          </a:p>
          <a:p>
            <a:pPr lvl="1"/>
            <a:r>
              <a:rPr lang="en-US" dirty="0" smtClean="0"/>
              <a:t>Producers lock in a floor but have all the upside potential</a:t>
            </a:r>
          </a:p>
          <a:p>
            <a:r>
              <a:rPr lang="en-US" dirty="0" smtClean="0"/>
              <a:t>Indemnities would be paid/premium due after end of the </a:t>
            </a:r>
            <a:r>
              <a:rPr lang="en-US" dirty="0" err="1" smtClean="0"/>
              <a:t>Qtr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2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– RP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548" y="2180493"/>
            <a:ext cx="11172904" cy="377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Dairy – RP What the Producer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pounds of milk produced per month</a:t>
            </a:r>
          </a:p>
          <a:p>
            <a:r>
              <a:rPr lang="en-US" dirty="0" smtClean="0"/>
              <a:t>COP</a:t>
            </a:r>
          </a:p>
          <a:p>
            <a:r>
              <a:rPr lang="en-US" dirty="0" smtClean="0"/>
              <a:t>Average basis</a:t>
            </a:r>
          </a:p>
          <a:p>
            <a:r>
              <a:rPr lang="en-US" dirty="0" smtClean="0"/>
              <a:t>How many pounds of milk they want to protect</a:t>
            </a:r>
          </a:p>
          <a:p>
            <a:r>
              <a:rPr lang="en-US" dirty="0" smtClean="0"/>
              <a:t>Sold by the Quarter</a:t>
            </a:r>
          </a:p>
          <a:p>
            <a:r>
              <a:rPr lang="en-US" dirty="0" smtClean="0"/>
              <a:t>Protection factor</a:t>
            </a:r>
          </a:p>
          <a:p>
            <a:r>
              <a:rPr lang="en-US" dirty="0" smtClean="0">
                <a:hlinkClick r:id="rId2"/>
              </a:rPr>
              <a:t>https://quote.dairygrossmargin.com/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96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668</Words>
  <Application>Microsoft Office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PEP 4/22/2020</vt:lpstr>
      <vt:lpstr>General Resources:</vt:lpstr>
      <vt:lpstr>Existing Programs</vt:lpstr>
      <vt:lpstr>DMC - Overview</vt:lpstr>
      <vt:lpstr>DMC - signup</vt:lpstr>
      <vt:lpstr>DMC Tracking – dairymarkets.org</vt:lpstr>
      <vt:lpstr>Dairy – RP insurance</vt:lpstr>
      <vt:lpstr>Dairy – RP </vt:lpstr>
      <vt:lpstr>Dairy – RP What the Producer needs</vt:lpstr>
      <vt:lpstr>Dairy - RP</vt:lpstr>
      <vt:lpstr>Dairy – RP</vt:lpstr>
      <vt:lpstr>LGM – Livestock Gross Margin</vt:lpstr>
      <vt:lpstr>LRP – Livestock Risk Protection Program</vt:lpstr>
      <vt:lpstr>COVID/New Programs</vt:lpstr>
      <vt:lpstr>COVID Specific Small Business Resources</vt:lpstr>
      <vt:lpstr>CFAP? (Coronavirus Food Assistance Program)</vt:lpstr>
      <vt:lpstr>Dumping Milk</vt:lpstr>
      <vt:lpstr>Thinking about At-Risk Farms – Matt Gould</vt:lpstr>
    </vt:vector>
  </TitlesOfParts>
  <Company>Central Lakes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Converse</dc:creator>
  <cp:lastModifiedBy>Nathan Converse</cp:lastModifiedBy>
  <cp:revision>25</cp:revision>
  <dcterms:created xsi:type="dcterms:W3CDTF">2020-04-21T15:54:31Z</dcterms:created>
  <dcterms:modified xsi:type="dcterms:W3CDTF">2020-04-22T13:12:47Z</dcterms:modified>
</cp:coreProperties>
</file>