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23" r:id="rId4"/>
    <p:sldId id="258" r:id="rId5"/>
    <p:sldId id="318" r:id="rId6"/>
    <p:sldId id="273" r:id="rId7"/>
    <p:sldId id="274" r:id="rId8"/>
    <p:sldId id="291" r:id="rId9"/>
    <p:sldId id="290" r:id="rId10"/>
    <p:sldId id="305" r:id="rId11"/>
    <p:sldId id="306" r:id="rId12"/>
    <p:sldId id="303" r:id="rId13"/>
    <p:sldId id="308" r:id="rId14"/>
    <p:sldId id="316" r:id="rId15"/>
    <p:sldId id="320" r:id="rId16"/>
    <p:sldId id="311" r:id="rId17"/>
    <p:sldId id="312" r:id="rId18"/>
    <p:sldId id="310" r:id="rId19"/>
    <p:sldId id="313" r:id="rId20"/>
    <p:sldId id="317" r:id="rId21"/>
    <p:sldId id="314" r:id="rId22"/>
    <p:sldId id="304" r:id="rId23"/>
    <p:sldId id="295" r:id="rId24"/>
    <p:sldId id="322" r:id="rId25"/>
    <p:sldId id="294" r:id="rId26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2537" autoAdjust="0"/>
  </p:normalViewPr>
  <p:slideViewPr>
    <p:cSldViewPr snapToGrid="0" showGuides="1">
      <p:cViewPr varScale="1">
        <p:scale>
          <a:sx n="75" d="100"/>
          <a:sy n="75" d="100"/>
        </p:scale>
        <p:origin x="408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8C44B-59E6-4AE7-856D-84B90797BC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8B57A-4320-4329-B323-41808E2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14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C1BC-9910-4383-A436-5AC0F57A7755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1EE7-6162-4BB1-8DD5-8503C06E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0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5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6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0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6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Bruce – </a:t>
            </a:r>
          </a:p>
          <a:p>
            <a:r>
              <a:rPr lang="en-US" dirty="0" smtClean="0"/>
              <a:t>Enter May-June and then open for questions</a:t>
            </a:r>
          </a:p>
          <a:p>
            <a:r>
              <a:rPr lang="en-US" dirty="0" smtClean="0"/>
              <a:t>Time permitting, complete July-August and then open</a:t>
            </a:r>
            <a:r>
              <a:rPr lang="en-US" baseline="0" dirty="0" smtClean="0"/>
              <a:t> for questions again</a:t>
            </a:r>
          </a:p>
          <a:p>
            <a:r>
              <a:rPr lang="en-US" baseline="0" dirty="0" smtClean="0"/>
              <a:t>Time not permitting – encourage them to complete July-Aug on their own</a:t>
            </a:r>
          </a:p>
          <a:p>
            <a:r>
              <a:rPr lang="en-US" baseline="0" dirty="0" smtClean="0"/>
              <a:t>Then jump to expenses…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75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46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</a:p>
          <a:p>
            <a:r>
              <a:rPr lang="en-US" dirty="0" smtClean="0"/>
              <a:t>Initially – enter them in group for a whole farm summary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you want to analyze each crop (enterprise), you need to separate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Del…</a:t>
            </a:r>
          </a:p>
          <a:p>
            <a:r>
              <a:rPr lang="en-US" dirty="0" smtClean="0"/>
              <a:t>Notice</a:t>
            </a:r>
            <a:r>
              <a:rPr lang="en-US" baseline="0" dirty="0" smtClean="0"/>
              <a:t> the order of the worksheets listed along the bottom…</a:t>
            </a:r>
          </a:p>
          <a:p>
            <a:r>
              <a:rPr lang="en-US" baseline="0" dirty="0" smtClean="0"/>
              <a:t>The first one is the Balance Sheet</a:t>
            </a:r>
          </a:p>
          <a:p>
            <a:r>
              <a:rPr lang="en-US" baseline="0" dirty="0" smtClean="0"/>
              <a:t>As stated before, the starting point for a business analysis is the Balance Sheet…what do you own and owe at the beginning of your business year?</a:t>
            </a:r>
          </a:p>
          <a:p>
            <a:r>
              <a:rPr lang="en-US" baseline="0" dirty="0" smtClean="0"/>
              <a:t>This sets us up for the next workshop…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17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9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2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6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9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1EE7-6162-4BB1-8DD5-8503C06E9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E9E8-D197-4AE4-B4D9-2ADAD84D3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E9E8-D197-4AE4-B4D9-2ADAD84D3C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 and B</a:t>
            </a:r>
            <a:r>
              <a:rPr lang="en-US" baseline="0" dirty="0" smtClean="0"/>
              <a:t>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E9E8-D197-4AE4-B4D9-2ADAD84D3C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E9E8-D197-4AE4-B4D9-2ADAD84D3C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8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59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73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0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5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7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90D9-E8A8-496D-A7B4-9453719687C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D0F965-3422-4D2E-B9B7-B90440D2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0000%202020-21%20CLC%20Activities/Benchmarking%2021%20plus/North%20Carolina/NC%20Sample%20FINA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NC%20Basic%20Recordkeepting%20Tool%20for%20Presentation%20Input.xls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NC%20Basic%20Recordkeepting%20Tool%20NC%20for%20PDF%20Prin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Basic%20Financial%20Statement%20Example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asic%20Financial%20Statement%20Example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523336"/>
            <a:ext cx="8915399" cy="3444815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>An Introduction to Farm Financial Analysis</a:t>
            </a:r>
            <a:br>
              <a:rPr lang="en-US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900" b="1" dirty="0" smtClean="0">
                <a:solidFill>
                  <a:srgbClr val="C00000"/>
                </a:solidFill>
              </a:rPr>
              <a:t>Part 2: The Recordkeeping Habit or What is the next ste</a:t>
            </a:r>
            <a:r>
              <a:rPr lang="en-US" sz="4900" b="1" dirty="0">
                <a:solidFill>
                  <a:srgbClr val="C00000"/>
                </a:solidFill>
              </a:rPr>
              <a:t>p</a:t>
            </a:r>
            <a:r>
              <a:rPr lang="en-US" sz="4900" b="1" dirty="0" smtClean="0">
                <a:solidFill>
                  <a:srgbClr val="C00000"/>
                </a:solidFill>
              </a:rPr>
              <a:t>?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401615"/>
            <a:ext cx="8915399" cy="177200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North Carolina A&amp;T Producer Meeting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September 24, 2020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Presented by:  Bruce Fowler and DelRay Lecy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3"/>
    </mc:Choice>
    <mc:Fallback xmlns="">
      <p:transition spd="slow" advTm="205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04" y="177957"/>
            <a:ext cx="10269183" cy="25594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Also remember this example of a report you can use for decisions </a:t>
            </a:r>
            <a:r>
              <a:rPr lang="en-US" b="1" u="sng" dirty="0" smtClean="0">
                <a:solidFill>
                  <a:srgbClr val="C00000"/>
                </a:solidFill>
              </a:rPr>
              <a:t>IF</a:t>
            </a:r>
            <a:r>
              <a:rPr lang="en-US" b="1" dirty="0" smtClean="0">
                <a:solidFill>
                  <a:srgbClr val="C00000"/>
                </a:solidFill>
              </a:rPr>
              <a:t> you have good records…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94" y="3138457"/>
            <a:ext cx="9917472" cy="3385173"/>
          </a:xfrm>
        </p:spPr>
        <p:txBody>
          <a:bodyPr anchor="t"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CC"/>
                </a:solidFill>
                <a:hlinkClick r:id="rId3" action="ppaction://hlinkfile"/>
              </a:rPr>
              <a:t>Vegetable Farm Analysis</a:t>
            </a:r>
            <a:r>
              <a:rPr lang="en-US" sz="3600" dirty="0" smtClean="0">
                <a:solidFill>
                  <a:srgbClr val="0000CC"/>
                </a:solidFill>
              </a:rPr>
              <a:t> – This is what you are looking to have at the end of the year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00CC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CC"/>
                </a:solidFill>
              </a:rPr>
              <a:t>Our goal is to show you a step towards creating an analysis of your operation…</a:t>
            </a:r>
          </a:p>
        </p:txBody>
      </p:sp>
    </p:spTree>
    <p:extLst>
      <p:ext uri="{BB962C8B-B14F-4D97-AF65-F5344CB8AC3E}">
        <p14:creationId xmlns:p14="http://schemas.microsoft.com/office/powerpoint/2010/main" val="2018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937" y="624110"/>
            <a:ext cx="9097675" cy="128089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</a:rPr>
              <a:t>Lets take a look as a basic record keeping tool in Excel…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937" y="2133600"/>
            <a:ext cx="9097675" cy="4526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focus tonight is on recording Income and Expense</a:t>
            </a:r>
          </a:p>
          <a:p>
            <a:r>
              <a:rPr lang="en-US" sz="2800" dirty="0" smtClean="0"/>
              <a:t>A key factor in recording income and expense to do it on a timely, regular basis  (NOTE: annually is not timely or regular)</a:t>
            </a:r>
          </a:p>
          <a:p>
            <a:r>
              <a:rPr lang="en-US" sz="2800" dirty="0" smtClean="0"/>
              <a:t>Daily tracking and filing of income and expense is necessary</a:t>
            </a:r>
          </a:p>
          <a:p>
            <a:r>
              <a:rPr lang="en-US" sz="2800" dirty="0" smtClean="0"/>
              <a:t>Recording that information into a record keeping system should be done at least monthly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6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935" y="624110"/>
            <a:ext cx="9133072" cy="128089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</a:rPr>
              <a:t>Lets take a look as a basic record keeping system in Excel…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26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Here is a </a:t>
            </a:r>
            <a:r>
              <a:rPr lang="en-US" sz="2800" dirty="0" smtClean="0">
                <a:hlinkClick r:id="rId3" action="ppaction://hlinkfile"/>
              </a:rPr>
              <a:t>basic Excel record keeping worksheet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1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29" y="289067"/>
            <a:ext cx="2607517" cy="3687097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</a:rPr>
              <a:t>SAMPLE Crop Income Items for us to review…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67" y="0"/>
            <a:ext cx="8227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29" y="289067"/>
            <a:ext cx="6117633" cy="3687097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</a:rPr>
              <a:t>SAMPLE Other Income Items for us to review…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53" y="1666565"/>
            <a:ext cx="10422005" cy="44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018" y="41810"/>
            <a:ext cx="10551982" cy="2389238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</a:rPr>
              <a:t>SAMPLE Expense receipts for us to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41" y="3090770"/>
            <a:ext cx="2537327" cy="36462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Purchased from: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NC Supply 	Company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0" y="778713"/>
            <a:ext cx="5577442" cy="621446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52" y="778713"/>
            <a:ext cx="6074534" cy="60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753" y="51871"/>
            <a:ext cx="3810985" cy="2773919"/>
          </a:xfrm>
        </p:spPr>
        <p:txBody>
          <a:bodyPr/>
          <a:lstStyle/>
          <a:p>
            <a:r>
              <a:rPr lang="en-US" b="1" i="1" dirty="0">
                <a:solidFill>
                  <a:srgbClr val="0000CC"/>
                </a:solidFill>
              </a:rPr>
              <a:t>SAMPLE </a:t>
            </a:r>
            <a:r>
              <a:rPr lang="en-US" b="1" i="1" dirty="0" smtClean="0">
                <a:solidFill>
                  <a:srgbClr val="0000CC"/>
                </a:solidFill>
              </a:rPr>
              <a:t>Expense receipts </a:t>
            </a:r>
            <a:r>
              <a:rPr lang="en-US" b="1" i="1" dirty="0">
                <a:solidFill>
                  <a:srgbClr val="0000CC"/>
                </a:solidFill>
              </a:rPr>
              <a:t>for us to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41" y="3090770"/>
            <a:ext cx="2537327" cy="3646293"/>
          </a:xfrm>
        </p:spPr>
        <p:txBody>
          <a:bodyPr>
            <a:normAutofit/>
          </a:bodyPr>
          <a:lstStyle/>
          <a:p>
            <a:r>
              <a:rPr lang="en-US" sz="2800" dirty="0"/>
              <a:t>Purchased from: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Aggie 	Fertilizer</a:t>
            </a:r>
            <a:r>
              <a:rPr lang="en-US" sz="2800" dirty="0"/>
              <a:t>	Company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91511"/>
            <a:ext cx="6058199" cy="64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753" y="51871"/>
            <a:ext cx="3810985" cy="2773919"/>
          </a:xfrm>
        </p:spPr>
        <p:txBody>
          <a:bodyPr/>
          <a:lstStyle/>
          <a:p>
            <a:r>
              <a:rPr lang="en-US" b="1" i="1" dirty="0">
                <a:solidFill>
                  <a:srgbClr val="0000CC"/>
                </a:solidFill>
              </a:rPr>
              <a:t>SAMPLE </a:t>
            </a:r>
            <a:r>
              <a:rPr lang="en-US" b="1" i="1" dirty="0" smtClean="0">
                <a:solidFill>
                  <a:srgbClr val="0000CC"/>
                </a:solidFill>
              </a:rPr>
              <a:t>Expense receipts </a:t>
            </a:r>
            <a:r>
              <a:rPr lang="en-US" b="1" i="1" dirty="0">
                <a:solidFill>
                  <a:srgbClr val="0000CC"/>
                </a:solidFill>
              </a:rPr>
              <a:t>for us to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41" y="3090770"/>
            <a:ext cx="2537327" cy="3646293"/>
          </a:xfrm>
        </p:spPr>
        <p:txBody>
          <a:bodyPr>
            <a:normAutofit/>
          </a:bodyPr>
          <a:lstStyle/>
          <a:p>
            <a:r>
              <a:rPr lang="en-US" sz="2800" dirty="0"/>
              <a:t>Purchased from: </a:t>
            </a:r>
          </a:p>
          <a:p>
            <a:pPr marL="0" indent="0">
              <a:buNone/>
            </a:pPr>
            <a:r>
              <a:rPr lang="en-US" sz="2800" dirty="0"/>
              <a:t>	Aggie 	Fertilizer	Company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38" y="295137"/>
            <a:ext cx="6160982" cy="62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753" y="51871"/>
            <a:ext cx="3810985" cy="2773919"/>
          </a:xfrm>
        </p:spPr>
        <p:txBody>
          <a:bodyPr/>
          <a:lstStyle/>
          <a:p>
            <a:r>
              <a:rPr lang="en-US" b="1" i="1" dirty="0">
                <a:solidFill>
                  <a:srgbClr val="0000CC"/>
                </a:solidFill>
              </a:rPr>
              <a:t>SAMPLE </a:t>
            </a:r>
            <a:r>
              <a:rPr lang="en-US" b="1" i="1" dirty="0" smtClean="0">
                <a:solidFill>
                  <a:srgbClr val="0000CC"/>
                </a:solidFill>
              </a:rPr>
              <a:t>Expense receipts </a:t>
            </a:r>
            <a:r>
              <a:rPr lang="en-US" b="1" i="1" dirty="0">
                <a:solidFill>
                  <a:srgbClr val="0000CC"/>
                </a:solidFill>
              </a:rPr>
              <a:t>for us to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41" y="3090770"/>
            <a:ext cx="2537327" cy="36462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Refund </a:t>
            </a:r>
            <a:r>
              <a:rPr lang="en-US" sz="2800" dirty="0"/>
              <a:t>from: </a:t>
            </a:r>
          </a:p>
          <a:p>
            <a:pPr marL="0" indent="0">
              <a:buNone/>
            </a:pPr>
            <a:r>
              <a:rPr lang="en-US" sz="2800" dirty="0"/>
              <a:t>	NC Supply 	Company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78801"/>
            <a:ext cx="5791200" cy="67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753" y="51871"/>
            <a:ext cx="3810985" cy="2773919"/>
          </a:xfrm>
        </p:spPr>
        <p:txBody>
          <a:bodyPr/>
          <a:lstStyle/>
          <a:p>
            <a:r>
              <a:rPr lang="en-US" b="1" i="1" dirty="0">
                <a:solidFill>
                  <a:srgbClr val="0000CC"/>
                </a:solidFill>
              </a:rPr>
              <a:t>SAMPLE </a:t>
            </a:r>
            <a:r>
              <a:rPr lang="en-US" b="1" i="1" dirty="0" smtClean="0">
                <a:solidFill>
                  <a:srgbClr val="0000CC"/>
                </a:solidFill>
              </a:rPr>
              <a:t>Expense receipts </a:t>
            </a:r>
            <a:r>
              <a:rPr lang="en-US" b="1" i="1" dirty="0">
                <a:solidFill>
                  <a:srgbClr val="0000CC"/>
                </a:solidFill>
              </a:rPr>
              <a:t>for us to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41" y="3090770"/>
            <a:ext cx="2537327" cy="3646293"/>
          </a:xfrm>
        </p:spPr>
        <p:txBody>
          <a:bodyPr>
            <a:normAutofit/>
          </a:bodyPr>
          <a:lstStyle/>
          <a:p>
            <a:r>
              <a:rPr lang="en-US" sz="2800" dirty="0"/>
              <a:t>Purchased from: </a:t>
            </a:r>
          </a:p>
          <a:p>
            <a:pPr marL="0" indent="0">
              <a:buNone/>
            </a:pPr>
            <a:r>
              <a:rPr lang="en-US" sz="2800" dirty="0"/>
              <a:t>	Aggie 	Fertilizer	Company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62" y="72628"/>
            <a:ext cx="6052738" cy="6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04" y="177958"/>
            <a:ext cx="10269183" cy="1139687"/>
          </a:xfrm>
        </p:spPr>
        <p:txBody>
          <a:bodyPr/>
          <a:lstStyle/>
          <a:p>
            <a:r>
              <a:rPr lang="en-US" dirty="0" smtClean="0"/>
              <a:t>The Presenters…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8808" y="1489961"/>
            <a:ext cx="2994069" cy="1531744"/>
          </a:xfrm>
        </p:spPr>
        <p:txBody>
          <a:bodyPr anchor="t">
            <a:normAutofit/>
          </a:bodyPr>
          <a:lstStyle/>
          <a:p>
            <a:r>
              <a:rPr lang="en-US" sz="3200" u="sng" dirty="0" smtClean="0">
                <a:solidFill>
                  <a:srgbClr val="0000CC"/>
                </a:solidFill>
              </a:rPr>
              <a:t>Bruce Fowler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Missouri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94" y="3021705"/>
            <a:ext cx="1939457" cy="273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885" y="3021705"/>
            <a:ext cx="2270991" cy="2611032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300306" y="1503849"/>
            <a:ext cx="3778683" cy="1307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smtClean="0">
                <a:solidFill>
                  <a:srgbClr val="0000CC"/>
                </a:solidFill>
              </a:rPr>
              <a:t>DelRay Lecy (Del)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/>
                </a:solidFill>
              </a:rPr>
              <a:t>Minnesota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5"/>
    </mc:Choice>
    <mc:Fallback xmlns="">
      <p:transition spd="slow" advTm="442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0" y="289067"/>
            <a:ext cx="2265354" cy="3687097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</a:rPr>
              <a:t>SAMPLE Other Expense Items for us to review…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83" y="0"/>
            <a:ext cx="8347394" cy="360450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83" y="1894280"/>
            <a:ext cx="8347394" cy="38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 does the printout look like for this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hlinkClick r:id="rId3" action="ppaction://hlinkfile"/>
              </a:rPr>
              <a:t>Basic Recordkeeping Tool Printout</a:t>
            </a:r>
            <a:endParaRPr lang="en-US" sz="32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693" y="624110"/>
            <a:ext cx="9805916" cy="128089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</a:rPr>
              <a:t>One step at a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176" y="1471684"/>
            <a:ext cx="9385873" cy="43096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You now have your income and expense summary for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Once you have that information, you are ready for thinking about a whole farm financial analysis</a:t>
            </a:r>
            <a:endParaRPr lang="en-US" sz="3200" b="1" dirty="0" smtClean="0">
              <a:solidFill>
                <a:schemeClr val="tx1"/>
              </a:solidFill>
              <a:hlinkClick r:id="rId3" action="ppaction://hlinkfi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tx1"/>
                </a:solidFill>
              </a:rPr>
              <a:t>As another step, lets take a brief look </a:t>
            </a:r>
            <a:r>
              <a:rPr lang="en-US" sz="3200" b="1" i="1" dirty="0">
                <a:solidFill>
                  <a:schemeClr val="tx1"/>
                </a:solidFill>
              </a:rPr>
              <a:t>at that “Financial Statement” file once </a:t>
            </a:r>
            <a:r>
              <a:rPr lang="en-US" sz="3200" b="1" i="1" dirty="0" smtClean="0">
                <a:solidFill>
                  <a:schemeClr val="tx1"/>
                </a:solidFill>
              </a:rPr>
              <a:t>again…  </a:t>
            </a:r>
            <a:r>
              <a:rPr lang="en-US" sz="3200" b="1" dirty="0" smtClean="0">
                <a:solidFill>
                  <a:schemeClr val="tx1"/>
                </a:solidFill>
                <a:hlinkClick r:id="rId3" action="ppaction://hlinkfile"/>
              </a:rPr>
              <a:t>Basic </a:t>
            </a:r>
            <a:r>
              <a:rPr lang="en-US" sz="3200" b="1" dirty="0">
                <a:solidFill>
                  <a:schemeClr val="tx1"/>
                </a:solidFill>
                <a:hlinkClick r:id="rId3" action="ppaction://hlinkfile"/>
              </a:rPr>
              <a:t>Financial Statement Example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46736" y="5958348"/>
            <a:ext cx="9385873" cy="629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0000CC"/>
                </a:solidFill>
              </a:rPr>
              <a:t>That step is for future discussions…</a:t>
            </a:r>
          </a:p>
        </p:txBody>
      </p:sp>
    </p:spTree>
    <p:extLst>
      <p:ext uri="{BB962C8B-B14F-4D97-AF65-F5344CB8AC3E}">
        <p14:creationId xmlns:p14="http://schemas.microsoft.com/office/powerpoint/2010/main" val="21481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95" y="1204445"/>
            <a:ext cx="10269183" cy="17862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rgbClr val="C00000"/>
                </a:solidFill>
              </a:rPr>
              <a:t>hope that you have found </a:t>
            </a:r>
            <a:r>
              <a:rPr lang="en-US" dirty="0" smtClean="0">
                <a:solidFill>
                  <a:srgbClr val="C00000"/>
                </a:solidFill>
              </a:rPr>
              <a:t>		  	value </a:t>
            </a:r>
            <a:r>
              <a:rPr lang="en-US" dirty="0">
                <a:solidFill>
                  <a:srgbClr val="C00000"/>
                </a:solidFill>
              </a:rPr>
              <a:t>in this </a:t>
            </a:r>
            <a:r>
              <a:rPr lang="en-US" dirty="0" smtClean="0">
                <a:solidFill>
                  <a:srgbClr val="C00000"/>
                </a:solidFill>
              </a:rPr>
              <a:t>presentation…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8503" y="18674"/>
            <a:ext cx="10269183" cy="91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00CC"/>
                </a:solidFill>
              </a:rPr>
              <a:t>In Conclusion…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3396" y="3429000"/>
            <a:ext cx="10269183" cy="1613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Do we have any questions in the chat box?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214" y="3373505"/>
            <a:ext cx="9917472" cy="2619271"/>
          </a:xfrm>
        </p:spPr>
        <p:txBody>
          <a:bodyPr anchor="t"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What change are you going to make because of this presentation?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What question do you have that was not answered today?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8503" y="18674"/>
            <a:ext cx="10269183" cy="91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00CC"/>
                </a:solidFill>
              </a:rPr>
              <a:t>In Conclusion…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8503" y="1393478"/>
            <a:ext cx="10269183" cy="1613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Please answer the two questions 	below using the chat box…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04" y="177957"/>
            <a:ext cx="10269183" cy="25594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Thank you for participating today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82" y="177958"/>
            <a:ext cx="9542605" cy="1447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Please introduce yourself…in the chat 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1910" y="1885410"/>
            <a:ext cx="8915399" cy="2836002"/>
          </a:xfrm>
        </p:spPr>
        <p:txBody>
          <a:bodyPr anchor="t">
            <a:normAutofit/>
          </a:bodyPr>
          <a:lstStyle/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CC"/>
                </a:solidFill>
              </a:rPr>
              <a:t>If not a farmer, what do you do?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CC"/>
                </a:solidFill>
              </a:rPr>
              <a:t>What is ONE question that you would like answered during our discussion today?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3824" y="4873544"/>
            <a:ext cx="7986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ALSO:  Enter your email address in the chat box for future communications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04" y="177958"/>
            <a:ext cx="10269183" cy="1139687"/>
          </a:xfrm>
        </p:spPr>
        <p:txBody>
          <a:bodyPr/>
          <a:lstStyle/>
          <a:p>
            <a:r>
              <a:rPr lang="en-US" dirty="0" smtClean="0"/>
              <a:t>In Review…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45920" y="1317645"/>
            <a:ext cx="9858691" cy="54076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We talked about “Where to start…”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We presented many </a:t>
            </a:r>
            <a:r>
              <a:rPr lang="en-US" sz="2800" b="1" dirty="0">
                <a:solidFill>
                  <a:srgbClr val="0000CC"/>
                </a:solidFill>
              </a:rPr>
              <a:t>questions </a:t>
            </a:r>
            <a:r>
              <a:rPr lang="en-US" sz="2800" b="1" dirty="0" smtClean="0">
                <a:solidFill>
                  <a:srgbClr val="0000CC"/>
                </a:solidFill>
              </a:rPr>
              <a:t>about your goals and information for your business…</a:t>
            </a:r>
            <a:endParaRPr lang="en-US" sz="2800" b="1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We talked about </a:t>
            </a:r>
            <a:r>
              <a:rPr lang="en-US" sz="2800" b="1" dirty="0">
                <a:solidFill>
                  <a:srgbClr val="0000CC"/>
                </a:solidFill>
              </a:rPr>
              <a:t>the value </a:t>
            </a:r>
            <a:r>
              <a:rPr lang="en-US" sz="2800" b="1" dirty="0" smtClean="0">
                <a:solidFill>
                  <a:srgbClr val="0000CC"/>
                </a:solidFill>
              </a:rPr>
              <a:t>of an extra $1,000 in </a:t>
            </a:r>
            <a:r>
              <a:rPr lang="en-US" sz="2800" b="1" dirty="0">
                <a:solidFill>
                  <a:srgbClr val="0000CC"/>
                </a:solidFill>
              </a:rPr>
              <a:t>your </a:t>
            </a:r>
            <a:r>
              <a:rPr lang="en-US" sz="2800" b="1" dirty="0" smtClean="0">
                <a:solidFill>
                  <a:srgbClr val="0000CC"/>
                </a:solidFill>
              </a:rPr>
              <a:t>business or for your family…</a:t>
            </a:r>
            <a:endParaRPr lang="en-US" sz="2800" b="1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We talked about the importance records and the habit of keeping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And</a:t>
            </a:r>
            <a:r>
              <a:rPr lang="en-US" sz="2800" b="1" dirty="0">
                <a:solidFill>
                  <a:srgbClr val="0000CC"/>
                </a:solidFill>
              </a:rPr>
              <a:t>, we </a:t>
            </a:r>
            <a:r>
              <a:rPr lang="en-US" sz="2800" b="1" dirty="0" smtClean="0">
                <a:solidFill>
                  <a:srgbClr val="0000CC"/>
                </a:solidFill>
              </a:rPr>
              <a:t>reviewed several </a:t>
            </a:r>
            <a:r>
              <a:rPr lang="en-US" sz="2800" b="1" dirty="0">
                <a:solidFill>
                  <a:srgbClr val="0000CC"/>
                </a:solidFill>
              </a:rPr>
              <a:t>reports that provide information to help make decisions</a:t>
            </a:r>
            <a:r>
              <a:rPr lang="en-US" sz="2800" b="1" dirty="0" smtClean="0">
                <a:solidFill>
                  <a:srgbClr val="0000CC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Including: </a:t>
            </a:r>
            <a:r>
              <a:rPr lang="en-US" sz="2800" b="1" dirty="0" smtClean="0">
                <a:solidFill>
                  <a:srgbClr val="0000CC"/>
                </a:solidFill>
                <a:hlinkClick r:id="rId3" action="ppaction://hlinkfile"/>
              </a:rPr>
              <a:t>Basic Financial Statement Example</a:t>
            </a:r>
            <a:endParaRPr lang="en-US" sz="2800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0"/>
    </mc:Choice>
    <mc:Fallback xmlns="">
      <p:transition spd="slow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04" y="177958"/>
            <a:ext cx="10269183" cy="1139687"/>
          </a:xfrm>
        </p:spPr>
        <p:txBody>
          <a:bodyPr/>
          <a:lstStyle/>
          <a:p>
            <a:r>
              <a:rPr lang="en-US" dirty="0" smtClean="0"/>
              <a:t>In Review…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45920" y="1317643"/>
            <a:ext cx="9858691" cy="40186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00CC"/>
                </a:solidFill>
              </a:rPr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We jumped the gun a little with that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We did not show how to gather the data for that file…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We did not demonstrate a basic tool for tracking  income and expenses using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00CC"/>
                </a:solidFill>
              </a:rPr>
              <a:t>So,</a:t>
            </a:r>
            <a:r>
              <a:rPr lang="en-US" sz="2800" b="1" dirty="0" smtClean="0">
                <a:solidFill>
                  <a:srgbClr val="0000CC"/>
                </a:solidFill>
              </a:rPr>
              <a:t> we need to do that during this workshop</a:t>
            </a:r>
          </a:p>
        </p:txBody>
      </p:sp>
    </p:spTree>
    <p:extLst>
      <p:ext uri="{BB962C8B-B14F-4D97-AF65-F5344CB8AC3E}">
        <p14:creationId xmlns:p14="http://schemas.microsoft.com/office/powerpoint/2010/main" val="15313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0"/>
    </mc:Choice>
    <mc:Fallback xmlns="">
      <p:transition spd="slow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9F07-25B3-4A1A-A493-9057C87C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483" y="586085"/>
            <a:ext cx="9603275" cy="926475"/>
          </a:xfrm>
        </p:spPr>
        <p:txBody>
          <a:bodyPr>
            <a:normAutofit/>
          </a:bodyPr>
          <a:lstStyle/>
          <a:p>
            <a:r>
              <a:rPr lang="en-US" sz="3600" b="1" i="1" cap="none" dirty="0" smtClean="0">
                <a:solidFill>
                  <a:srgbClr val="0000CC"/>
                </a:solidFill>
              </a:rPr>
              <a:t>So…What </a:t>
            </a:r>
            <a:r>
              <a:rPr lang="en-US" sz="3600" b="1" i="1" cap="none" dirty="0">
                <a:solidFill>
                  <a:srgbClr val="0000CC"/>
                </a:solidFill>
              </a:rPr>
              <a:t>is in a </a:t>
            </a:r>
            <a:r>
              <a:rPr lang="en-US" b="1" i="1" dirty="0">
                <a:solidFill>
                  <a:srgbClr val="0000CC"/>
                </a:solidFill>
              </a:rPr>
              <a:t>good set of farm </a:t>
            </a:r>
            <a:r>
              <a:rPr lang="en-US" sz="3600" b="1" i="1" cap="none" dirty="0">
                <a:solidFill>
                  <a:srgbClr val="0000CC"/>
                </a:solidFill>
              </a:rPr>
              <a:t>records?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8BD4-ABCC-427D-AC1B-3F8D4FE3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597" y="1757779"/>
            <a:ext cx="9729521" cy="45187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Farm </a:t>
            </a:r>
            <a:r>
              <a:rPr lang="en-US" sz="2800" dirty="0"/>
              <a:t>receipts and </a:t>
            </a:r>
            <a:r>
              <a:rPr lang="en-US" sz="2800" dirty="0" smtClean="0"/>
              <a:t>expenses (broken out as appropriate)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Crop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Records </a:t>
            </a:r>
            <a:r>
              <a:rPr lang="en-US" sz="2800" dirty="0"/>
              <a:t>of feed fed to </a:t>
            </a:r>
            <a:r>
              <a:rPr lang="en-US" sz="2800" dirty="0" smtClean="0"/>
              <a:t>animals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Animal </a:t>
            </a:r>
            <a:r>
              <a:rPr lang="en-US" sz="2800" dirty="0"/>
              <a:t>acquisition and </a:t>
            </a:r>
            <a:r>
              <a:rPr lang="en-US" sz="2800" dirty="0" smtClean="0"/>
              <a:t>disappearance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Inventories </a:t>
            </a:r>
            <a:r>
              <a:rPr lang="en-US" sz="2800" dirty="0"/>
              <a:t>of animals, crops and feed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37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9F07-25B3-4A1A-A493-9057C87C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58" y="592909"/>
            <a:ext cx="9603275" cy="926475"/>
          </a:xfrm>
        </p:spPr>
        <p:txBody>
          <a:bodyPr>
            <a:normAutofit/>
          </a:bodyPr>
          <a:lstStyle/>
          <a:p>
            <a:r>
              <a:rPr lang="en-US" sz="3600" b="1" i="1" cap="none" dirty="0" smtClean="0">
                <a:solidFill>
                  <a:srgbClr val="0000CC"/>
                </a:solidFill>
              </a:rPr>
              <a:t>So…What </a:t>
            </a:r>
            <a:r>
              <a:rPr lang="en-US" sz="3600" b="1" i="1" cap="none" dirty="0">
                <a:solidFill>
                  <a:srgbClr val="0000CC"/>
                </a:solidFill>
              </a:rPr>
              <a:t>is in a </a:t>
            </a:r>
            <a:r>
              <a:rPr lang="en-US" b="1" i="1" dirty="0">
                <a:solidFill>
                  <a:srgbClr val="0000CC"/>
                </a:solidFill>
              </a:rPr>
              <a:t>good set of farm </a:t>
            </a:r>
            <a:r>
              <a:rPr lang="en-US" sz="3600" b="1" i="1" cap="none" dirty="0">
                <a:solidFill>
                  <a:srgbClr val="0000CC"/>
                </a:solidFill>
              </a:rPr>
              <a:t>records?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8BD4-ABCC-427D-AC1B-3F8D4FE3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125" y="1757779"/>
            <a:ext cx="9749994" cy="45187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Machinery, equipment, building and land inventories and </a:t>
            </a:r>
            <a:r>
              <a:rPr lang="en-US" sz="2800" dirty="0" smtClean="0"/>
              <a:t>depreciation</a:t>
            </a: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Non-farm assets, liabilities and </a:t>
            </a:r>
            <a:r>
              <a:rPr lang="en-US" sz="2800" dirty="0" smtClean="0"/>
              <a:t>income</a:t>
            </a: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Household and personal </a:t>
            </a:r>
            <a:r>
              <a:rPr lang="en-US" sz="2800" dirty="0" smtClean="0"/>
              <a:t>records </a:t>
            </a: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Labor </a:t>
            </a:r>
            <a:r>
              <a:rPr lang="en-US" sz="2800" dirty="0" smtClean="0"/>
              <a:t>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352" y="5173734"/>
            <a:ext cx="8158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You have to start somewhere…start with what is important to you for your operation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9F07-25B3-4A1A-A493-9057C87C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4" y="259307"/>
            <a:ext cx="10331354" cy="1260077"/>
          </a:xfrm>
        </p:spPr>
        <p:txBody>
          <a:bodyPr>
            <a:normAutofit/>
          </a:bodyPr>
          <a:lstStyle/>
          <a:p>
            <a:r>
              <a:rPr lang="en-US" sz="3600" b="1" i="1" cap="none" dirty="0" smtClean="0">
                <a:solidFill>
                  <a:srgbClr val="0000CC"/>
                </a:solidFill>
              </a:rPr>
              <a:t>Records, Records, Records…I have heard it all before and it is just too hard to get done…</a:t>
            </a:r>
            <a:endParaRPr lang="en-US" sz="3600" b="1" i="1" cap="none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8BD4-ABCC-427D-AC1B-3F8D4FE3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125" y="2067636"/>
            <a:ext cx="9749994" cy="4208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Farming isn’t easy in the first place and making decisions based on what you “</a:t>
            </a:r>
            <a:r>
              <a:rPr lang="en-US" sz="3600" u="sng" dirty="0" smtClean="0"/>
              <a:t>think</a:t>
            </a:r>
            <a:r>
              <a:rPr lang="en-US" sz="3600" dirty="0" smtClean="0"/>
              <a:t>” is never as good as making decisions based on what you “</a:t>
            </a:r>
            <a:r>
              <a:rPr lang="en-US" sz="3600" u="sng" dirty="0" smtClean="0"/>
              <a:t>know</a:t>
            </a:r>
            <a:r>
              <a:rPr lang="en-US" sz="3600" dirty="0" smtClean="0"/>
              <a:t>”. </a:t>
            </a:r>
          </a:p>
          <a:p>
            <a:pPr marL="0" indent="0">
              <a:buNone/>
            </a:pPr>
            <a:r>
              <a:rPr lang="en-US" sz="3600" dirty="0" smtClean="0"/>
              <a:t>…records help you </a:t>
            </a:r>
            <a:r>
              <a:rPr lang="en-US" sz="3600" u="sng" dirty="0" smtClean="0"/>
              <a:t>know</a:t>
            </a:r>
            <a:r>
              <a:rPr lang="en-US" sz="3600" dirty="0" smtClean="0"/>
              <a:t> more.</a:t>
            </a:r>
          </a:p>
          <a:p>
            <a:pPr marL="0" indent="0">
              <a:buNone/>
            </a:pPr>
            <a:r>
              <a:rPr lang="en-US" sz="3600" u="sng" dirty="0" smtClean="0"/>
              <a:t>Knowing</a:t>
            </a:r>
            <a:r>
              <a:rPr lang="en-US" sz="3600" dirty="0" smtClean="0"/>
              <a:t> builds </a:t>
            </a:r>
            <a:r>
              <a:rPr lang="en-US" sz="3600" u="sng" dirty="0" smtClean="0"/>
              <a:t>confidence</a:t>
            </a:r>
            <a:r>
              <a:rPr lang="en-US" sz="3600" dirty="0" smtClean="0"/>
              <a:t> and </a:t>
            </a:r>
            <a:r>
              <a:rPr lang="en-US" sz="3600" u="sng" dirty="0" smtClean="0"/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17956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9F07-25B3-4A1A-A493-9057C87C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4" y="592909"/>
            <a:ext cx="10331354" cy="926475"/>
          </a:xfrm>
        </p:spPr>
        <p:txBody>
          <a:bodyPr>
            <a:normAutofit/>
          </a:bodyPr>
          <a:lstStyle/>
          <a:p>
            <a:r>
              <a:rPr lang="en-US" sz="3600" b="1" i="1" cap="none" dirty="0" smtClean="0">
                <a:solidFill>
                  <a:srgbClr val="0000CC"/>
                </a:solidFill>
              </a:rPr>
              <a:t>Remember </a:t>
            </a:r>
            <a:r>
              <a:rPr lang="en-US" sz="3600" b="1" i="1" u="sng" cap="none" dirty="0" smtClean="0">
                <a:solidFill>
                  <a:srgbClr val="0000CC"/>
                </a:solidFill>
              </a:rPr>
              <a:t>this</a:t>
            </a:r>
            <a:r>
              <a:rPr lang="en-US" sz="3600" b="1" i="1" cap="none" dirty="0" smtClean="0">
                <a:solidFill>
                  <a:srgbClr val="0000CC"/>
                </a:solidFill>
              </a:rPr>
              <a:t> about good </a:t>
            </a:r>
            <a:r>
              <a:rPr lang="en-US" sz="3600" b="1" i="1" cap="none" dirty="0">
                <a:solidFill>
                  <a:srgbClr val="0000CC"/>
                </a:solidFill>
              </a:rPr>
              <a:t>farm </a:t>
            </a:r>
            <a:r>
              <a:rPr lang="en-US" sz="3600" b="1" i="1" cap="none" dirty="0" smtClean="0">
                <a:solidFill>
                  <a:srgbClr val="0000CC"/>
                </a:solidFill>
              </a:rPr>
              <a:t>records…</a:t>
            </a:r>
            <a:endParaRPr lang="en-US" sz="3600" b="1" i="1" cap="none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8BD4-ABCC-427D-AC1B-3F8D4FE3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125" y="1757779"/>
            <a:ext cx="9749994" cy="4518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First, you must realize that keeping records is a </a:t>
            </a:r>
            <a:r>
              <a:rPr lang="en-US" sz="3600" b="1" u="sng" dirty="0" smtClean="0"/>
              <a:t>habit </a:t>
            </a:r>
            <a:r>
              <a:rPr lang="en-US" sz="3600" dirty="0" smtClean="0"/>
              <a:t>that is critical to long term business success</a:t>
            </a:r>
          </a:p>
          <a:p>
            <a:pPr marL="0" indent="0">
              <a:buNone/>
            </a:pPr>
            <a:r>
              <a:rPr lang="en-US" sz="3600" dirty="0" smtClean="0"/>
              <a:t>Second, it is critical to keep records of the </a:t>
            </a:r>
            <a:r>
              <a:rPr lang="en-US" sz="3600" b="1" u="sng" dirty="0" smtClean="0"/>
              <a:t>things you need </a:t>
            </a:r>
            <a:r>
              <a:rPr lang="en-US" sz="3600" dirty="0" smtClean="0"/>
              <a:t>to help make informed decisions</a:t>
            </a:r>
          </a:p>
          <a:p>
            <a:pPr marL="0" indent="0">
              <a:buNone/>
            </a:pPr>
            <a:r>
              <a:rPr lang="en-US" sz="3600" dirty="0" smtClean="0"/>
              <a:t>Third, you just have to decide to </a:t>
            </a:r>
            <a:r>
              <a:rPr lang="en-US" sz="3600" b="1" u="sng" dirty="0" smtClean="0"/>
              <a:t>do it.</a:t>
            </a:r>
          </a:p>
        </p:txBody>
      </p:sp>
    </p:spTree>
    <p:extLst>
      <p:ext uri="{BB962C8B-B14F-4D97-AF65-F5344CB8AC3E}">
        <p14:creationId xmlns:p14="http://schemas.microsoft.com/office/powerpoint/2010/main" val="32123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7759</TotalTime>
  <Words>926</Words>
  <Application>Microsoft Office PowerPoint</Application>
  <PresentationFormat>Widescreen</PresentationFormat>
  <Paragraphs>140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Wisp</vt:lpstr>
      <vt:lpstr>An Introduction to Farm Financial Analysis  Part 2: The Recordkeeping Habit or What is the next step?</vt:lpstr>
      <vt:lpstr>The Presenters…</vt:lpstr>
      <vt:lpstr>Please introduce yourself…in the chat box</vt:lpstr>
      <vt:lpstr>In Review…</vt:lpstr>
      <vt:lpstr>In Review…</vt:lpstr>
      <vt:lpstr>So…What is in a good set of farm records?</vt:lpstr>
      <vt:lpstr>So…What is in a good set of farm records?</vt:lpstr>
      <vt:lpstr>Records, Records, Records…I have heard it all before and it is just too hard to get done…</vt:lpstr>
      <vt:lpstr>Remember this about good farm records…</vt:lpstr>
      <vt:lpstr>Also remember this example of a report you can use for decisions IF you have good records…</vt:lpstr>
      <vt:lpstr>Lets take a look as a basic record keeping tool in Excel…</vt:lpstr>
      <vt:lpstr>Lets take a look as a basic record keeping system in Excel…</vt:lpstr>
      <vt:lpstr>SAMPLE Crop Income Items for us to review…</vt:lpstr>
      <vt:lpstr>SAMPLE Other Income Items for us to review…</vt:lpstr>
      <vt:lpstr>SAMPLE Expense receipts for us to review…</vt:lpstr>
      <vt:lpstr>SAMPLE Expense receipts for us to review…</vt:lpstr>
      <vt:lpstr>SAMPLE Expense receipts for us to review…</vt:lpstr>
      <vt:lpstr>SAMPLE Expense receipts for us to review…</vt:lpstr>
      <vt:lpstr>SAMPLE Expense receipts for us to review…</vt:lpstr>
      <vt:lpstr>SAMPLE Other Expense Items for us to review…</vt:lpstr>
      <vt:lpstr>So…what does the printout look like for this tool</vt:lpstr>
      <vt:lpstr>One step at a time…</vt:lpstr>
      <vt:lpstr>We hope that you have found      value in this presentation…</vt:lpstr>
      <vt:lpstr>PowerPoint Presentation</vt:lpstr>
      <vt:lpstr>Thank you for participating today</vt:lpstr>
    </vt:vector>
  </TitlesOfParts>
  <Company>Central Lakes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Farm Financial Analysis</dc:title>
  <dc:creator>Delray Lecy</dc:creator>
  <cp:lastModifiedBy>Delray Lecy</cp:lastModifiedBy>
  <cp:revision>123</cp:revision>
  <cp:lastPrinted>2020-09-24T21:34:33Z</cp:lastPrinted>
  <dcterms:created xsi:type="dcterms:W3CDTF">2020-07-14T12:43:21Z</dcterms:created>
  <dcterms:modified xsi:type="dcterms:W3CDTF">2020-10-27T01:32:56Z</dcterms:modified>
</cp:coreProperties>
</file>