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4"/>
  </p:notesMasterIdLst>
  <p:handoutMasterIdLst>
    <p:handoutMasterId r:id="rId45"/>
  </p:handoutMasterIdLst>
  <p:sldIdLst>
    <p:sldId id="278" r:id="rId5"/>
    <p:sldId id="279" r:id="rId6"/>
    <p:sldId id="351" r:id="rId7"/>
    <p:sldId id="280" r:id="rId8"/>
    <p:sldId id="281" r:id="rId9"/>
    <p:sldId id="352" r:id="rId10"/>
    <p:sldId id="282" r:id="rId11"/>
    <p:sldId id="283" r:id="rId12"/>
    <p:sldId id="284" r:id="rId13"/>
    <p:sldId id="349" r:id="rId14"/>
    <p:sldId id="287" r:id="rId15"/>
    <p:sldId id="290" r:id="rId16"/>
    <p:sldId id="292" r:id="rId17"/>
    <p:sldId id="293" r:id="rId18"/>
    <p:sldId id="294" r:id="rId19"/>
    <p:sldId id="295" r:id="rId20"/>
    <p:sldId id="296" r:id="rId21"/>
    <p:sldId id="298" r:id="rId22"/>
    <p:sldId id="337" r:id="rId23"/>
    <p:sldId id="338" r:id="rId24"/>
    <p:sldId id="300" r:id="rId25"/>
    <p:sldId id="339" r:id="rId26"/>
    <p:sldId id="340" r:id="rId27"/>
    <p:sldId id="301" r:id="rId28"/>
    <p:sldId id="302" r:id="rId29"/>
    <p:sldId id="303" r:id="rId30"/>
    <p:sldId id="304" r:id="rId31"/>
    <p:sldId id="341" r:id="rId32"/>
    <p:sldId id="343" r:id="rId33"/>
    <p:sldId id="344" r:id="rId34"/>
    <p:sldId id="346" r:id="rId35"/>
    <p:sldId id="345" r:id="rId36"/>
    <p:sldId id="342" r:id="rId37"/>
    <p:sldId id="347" r:id="rId38"/>
    <p:sldId id="348" r:id="rId39"/>
    <p:sldId id="256" r:id="rId40"/>
    <p:sldId id="350" r:id="rId41"/>
    <p:sldId id="335" r:id="rId42"/>
    <p:sldId id="25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D"/>
    <a:srgbClr val="003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p:normalViewPr>
  <p:slideViewPr>
    <p:cSldViewPr snapToGrid="0">
      <p:cViewPr varScale="1">
        <p:scale>
          <a:sx n="55" d="100"/>
          <a:sy n="55" d="100"/>
        </p:scale>
        <p:origin x="643" y="38"/>
      </p:cViewPr>
      <p:guideLst/>
    </p:cSldViewPr>
  </p:slideViewPr>
  <p:notesTextViewPr>
    <p:cViewPr>
      <p:scale>
        <a:sx n="3" d="2"/>
        <a:sy n="3" d="2"/>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lineChart>
        <c:grouping val="standard"/>
        <c:varyColors val="0"/>
        <c:ser>
          <c:idx val="1"/>
          <c:order val="0"/>
          <c:tx>
            <c:strRef>
              <c:f>Sheet1!$A$2</c:f>
              <c:strCache>
                <c:ptCount val="1"/>
                <c:pt idx="0">
                  <c:v>Average</c:v>
                </c:pt>
              </c:strCache>
            </c:strRef>
          </c:tx>
          <c:spPr>
            <a:ln w="38100">
              <a:solidFill>
                <a:srgbClr val="0000FF"/>
              </a:solidFill>
              <a:prstDash val="solid"/>
            </a:ln>
          </c:spPr>
          <c:marker>
            <c:symbol val="square"/>
            <c:size val="10"/>
            <c:spPr>
              <a:solidFill>
                <a:srgbClr val="0000FF"/>
              </a:solidFill>
              <a:ln>
                <a:solidFill>
                  <a:srgbClr val="0000FF"/>
                </a:solidFill>
                <a:prstDash val="solid"/>
              </a:ln>
            </c:spPr>
          </c:marker>
          <c:dLbls>
            <c:spPr>
              <a:noFill/>
              <a:ln w="25400">
                <a:noFill/>
              </a:ln>
            </c:spPr>
            <c:txPr>
              <a:bodyPr wrap="square" lIns="38100" tIns="19050" rIns="38100" bIns="19050" anchor="ctr">
                <a:spAutoFit/>
              </a:bodyPr>
              <a:lstStyle/>
              <a:p>
                <a:pPr>
                  <a:defRPr sz="1200"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170</c:v>
                </c:pt>
                <c:pt idx="1">
                  <c:v>164</c:v>
                </c:pt>
                <c:pt idx="2">
                  <c:v>206</c:v>
                </c:pt>
                <c:pt idx="3">
                  <c:v>205</c:v>
                </c:pt>
                <c:pt idx="4">
                  <c:v>215</c:v>
                </c:pt>
                <c:pt idx="5">
                  <c:v>179</c:v>
                </c:pt>
                <c:pt idx="6">
                  <c:v>183</c:v>
                </c:pt>
                <c:pt idx="7">
                  <c:v>206</c:v>
                </c:pt>
                <c:pt idx="8">
                  <c:v>203</c:v>
                </c:pt>
                <c:pt idx="9">
                  <c:v>213</c:v>
                </c:pt>
              </c:numCache>
            </c:numRef>
          </c:val>
          <c:smooth val="0"/>
          <c:extLst>
            <c:ext xmlns:c16="http://schemas.microsoft.com/office/drawing/2014/chart" uri="{C3380CC4-5D6E-409C-BE32-E72D297353CC}">
              <c16:uniqueId val="{00000000-5557-49AD-9B16-39A614CD02B6}"/>
            </c:ext>
          </c:extLst>
        </c:ser>
        <c:ser>
          <c:idx val="2"/>
          <c:order val="1"/>
          <c:tx>
            <c:strRef>
              <c:f>Sheet1!$A$3</c:f>
              <c:strCache>
                <c:ptCount val="1"/>
                <c:pt idx="0">
                  <c:v>High 20%</c:v>
                </c:pt>
              </c:strCache>
            </c:strRef>
          </c:tx>
          <c:spPr>
            <a:ln w="38100">
              <a:solidFill>
                <a:srgbClr val="00FF00"/>
              </a:solidFill>
              <a:prstDash val="solid"/>
            </a:ln>
          </c:spPr>
          <c:marker>
            <c:symbol val="triangle"/>
            <c:size val="9"/>
            <c:spPr>
              <a:solidFill>
                <a:srgbClr val="00FF00"/>
              </a:solidFill>
              <a:ln>
                <a:solidFill>
                  <a:srgbClr val="00FF00"/>
                </a:solidFill>
                <a:prstDash val="solid"/>
              </a:ln>
            </c:spPr>
          </c:marker>
          <c:dLbls>
            <c:spPr>
              <a:noFill/>
              <a:ln w="25400">
                <a:noFill/>
              </a:ln>
            </c:spPr>
            <c:txPr>
              <a:bodyPr wrap="square" lIns="38100" tIns="19050" rIns="38100" bIns="19050" anchor="ctr">
                <a:spAutoFit/>
              </a:bodyPr>
              <a:lstStyle/>
              <a:p>
                <a:pPr>
                  <a:defRPr sz="1200"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175</c:v>
                </c:pt>
                <c:pt idx="1">
                  <c:v>171</c:v>
                </c:pt>
                <c:pt idx="2">
                  <c:v>212</c:v>
                </c:pt>
                <c:pt idx="3">
                  <c:v>214</c:v>
                </c:pt>
                <c:pt idx="4">
                  <c:v>226</c:v>
                </c:pt>
                <c:pt idx="5">
                  <c:v>196</c:v>
                </c:pt>
                <c:pt idx="6">
                  <c:v>200</c:v>
                </c:pt>
                <c:pt idx="7">
                  <c:v>221</c:v>
                </c:pt>
                <c:pt idx="8">
                  <c:v>217</c:v>
                </c:pt>
                <c:pt idx="9">
                  <c:v>230</c:v>
                </c:pt>
              </c:numCache>
            </c:numRef>
          </c:val>
          <c:smooth val="0"/>
          <c:extLst>
            <c:ext xmlns:c16="http://schemas.microsoft.com/office/drawing/2014/chart" uri="{C3380CC4-5D6E-409C-BE32-E72D297353CC}">
              <c16:uniqueId val="{00000001-5557-49AD-9B16-39A614CD02B6}"/>
            </c:ext>
          </c:extLst>
        </c:ser>
        <c:dLbls>
          <c:showLegendKey val="0"/>
          <c:showVal val="0"/>
          <c:showCatName val="0"/>
          <c:showSerName val="0"/>
          <c:showPercent val="0"/>
          <c:showBubbleSize val="0"/>
        </c:dLbls>
        <c:marker val="1"/>
        <c:smooth val="0"/>
        <c:axId val="170382048"/>
        <c:axId val="1"/>
      </c:lineChart>
      <c:catAx>
        <c:axId val="170382048"/>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8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230"/>
          <c:min val="150"/>
        </c:scaling>
        <c:delete val="0"/>
        <c:axPos val="l"/>
        <c:majorGridlines>
          <c:spPr>
            <a:ln w="3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170382048"/>
        <c:crosses val="autoZero"/>
        <c:crossBetween val="between"/>
      </c:valAx>
      <c:spPr>
        <a:noFill/>
        <a:ln w="12700">
          <a:solidFill>
            <a:schemeClr val="tx1"/>
          </a:solidFill>
          <a:prstDash val="solid"/>
        </a:ln>
      </c:spPr>
    </c:plotArea>
    <c:legend>
      <c:legendPos val="b"/>
      <c:layout>
        <c:manualLayout>
          <c:xMode val="edge"/>
          <c:yMode val="edge"/>
          <c:x val="0.33397683397683403"/>
          <c:y val="0.91391941391941389"/>
          <c:w val="0.42374517374517379"/>
          <c:h val="8.0586080586080591E-2"/>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lineChart>
        <c:grouping val="standard"/>
        <c:varyColors val="0"/>
        <c:ser>
          <c:idx val="0"/>
          <c:order val="0"/>
          <c:tx>
            <c:strRef>
              <c:f>Sheet1!$A$2</c:f>
              <c:strCache>
                <c:ptCount val="1"/>
                <c:pt idx="0">
                  <c:v>Low</c:v>
                </c:pt>
              </c:strCache>
            </c:strRef>
          </c:tx>
          <c:spPr>
            <a:ln w="39756">
              <a:solidFill>
                <a:srgbClr val="000000"/>
              </a:solidFill>
              <a:prstDash val="solid"/>
            </a:ln>
          </c:spPr>
          <c:marker>
            <c:symbol val="diamond"/>
            <c:size val="9"/>
            <c:spPr>
              <a:solidFill>
                <a:srgbClr val="FF0000"/>
              </a:solidFill>
              <a:ln>
                <a:solidFill>
                  <a:srgbClr val="FF0000"/>
                </a:solidFill>
                <a:prstDash val="solid"/>
              </a:ln>
            </c:spPr>
          </c:marker>
          <c:dLbls>
            <c:numFmt formatCode="0.0" sourceLinked="0"/>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39.200000000000003</c:v>
                </c:pt>
                <c:pt idx="1">
                  <c:v>42.8</c:v>
                </c:pt>
                <c:pt idx="2">
                  <c:v>57.6</c:v>
                </c:pt>
                <c:pt idx="3">
                  <c:v>55.86</c:v>
                </c:pt>
                <c:pt idx="4">
                  <c:v>49.99</c:v>
                </c:pt>
                <c:pt idx="5">
                  <c:v>48.62</c:v>
                </c:pt>
                <c:pt idx="6">
                  <c:v>46.89</c:v>
                </c:pt>
                <c:pt idx="7">
                  <c:v>54.68</c:v>
                </c:pt>
                <c:pt idx="8">
                  <c:v>49.97</c:v>
                </c:pt>
                <c:pt idx="9">
                  <c:v>52.18</c:v>
                </c:pt>
              </c:numCache>
            </c:numRef>
          </c:val>
          <c:smooth val="0"/>
          <c:extLst>
            <c:ext xmlns:c16="http://schemas.microsoft.com/office/drawing/2014/chart" uri="{C3380CC4-5D6E-409C-BE32-E72D297353CC}">
              <c16:uniqueId val="{00000000-6402-465E-A539-647BF54D8466}"/>
            </c:ext>
          </c:extLst>
        </c:ser>
        <c:ser>
          <c:idx val="1"/>
          <c:order val="1"/>
          <c:tx>
            <c:strRef>
              <c:f>Sheet1!$A$3</c:f>
              <c:strCache>
                <c:ptCount val="1"/>
                <c:pt idx="0">
                  <c:v>Average</c:v>
                </c:pt>
              </c:strCache>
            </c:strRef>
          </c:tx>
          <c:spPr>
            <a:ln w="39756">
              <a:solidFill>
                <a:srgbClr val="000000"/>
              </a:solidFill>
              <a:prstDash val="solid"/>
            </a:ln>
          </c:spPr>
          <c:marker>
            <c:symbol val="square"/>
            <c:size val="9"/>
            <c:spPr>
              <a:solidFill>
                <a:srgbClr val="FFFF00"/>
              </a:solidFill>
              <a:ln>
                <a:solidFill>
                  <a:srgbClr val="FFFF00"/>
                </a:solidFill>
                <a:prstDash val="solid"/>
              </a:ln>
            </c:spPr>
          </c:marker>
          <c:dLbls>
            <c:numFmt formatCode="0.0" sourceLinked="0"/>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47</c:v>
                </c:pt>
                <c:pt idx="1">
                  <c:v>47</c:v>
                </c:pt>
                <c:pt idx="2">
                  <c:v>60.1</c:v>
                </c:pt>
                <c:pt idx="3">
                  <c:v>61.31</c:v>
                </c:pt>
                <c:pt idx="4">
                  <c:v>55.28</c:v>
                </c:pt>
                <c:pt idx="5">
                  <c:v>53.99</c:v>
                </c:pt>
                <c:pt idx="6">
                  <c:v>51.31</c:v>
                </c:pt>
                <c:pt idx="7">
                  <c:v>59.83</c:v>
                </c:pt>
                <c:pt idx="8">
                  <c:v>60.74</c:v>
                </c:pt>
                <c:pt idx="9">
                  <c:v>59.73</c:v>
                </c:pt>
              </c:numCache>
            </c:numRef>
          </c:val>
          <c:smooth val="0"/>
          <c:extLst>
            <c:ext xmlns:c16="http://schemas.microsoft.com/office/drawing/2014/chart" uri="{C3380CC4-5D6E-409C-BE32-E72D297353CC}">
              <c16:uniqueId val="{00000001-6402-465E-A539-647BF54D8466}"/>
            </c:ext>
          </c:extLst>
        </c:ser>
        <c:ser>
          <c:idx val="2"/>
          <c:order val="2"/>
          <c:tx>
            <c:strRef>
              <c:f>Sheet1!$A$4</c:f>
              <c:strCache>
                <c:ptCount val="1"/>
                <c:pt idx="0">
                  <c:v>High</c:v>
                </c:pt>
              </c:strCache>
            </c:strRef>
          </c:tx>
          <c:spPr>
            <a:ln w="39756">
              <a:solidFill>
                <a:srgbClr val="000000"/>
              </a:solidFill>
              <a:prstDash val="solid"/>
            </a:ln>
          </c:spPr>
          <c:marker>
            <c:symbol val="triangle"/>
            <c:size val="9"/>
            <c:spPr>
              <a:solidFill>
                <a:srgbClr val="00FF00"/>
              </a:solidFill>
              <a:ln>
                <a:solidFill>
                  <a:srgbClr val="00FF00"/>
                </a:solidFill>
                <a:prstDash val="solid"/>
              </a:ln>
            </c:spPr>
          </c:marker>
          <c:dLbls>
            <c:numFmt formatCode="0.0" sourceLinked="0"/>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General</c:formatCode>
                <c:ptCount val="10"/>
                <c:pt idx="0">
                  <c:v>54.9</c:v>
                </c:pt>
                <c:pt idx="1">
                  <c:v>51.4</c:v>
                </c:pt>
                <c:pt idx="2">
                  <c:v>63.7</c:v>
                </c:pt>
                <c:pt idx="3">
                  <c:v>67.569999999999993</c:v>
                </c:pt>
                <c:pt idx="4">
                  <c:v>59.48</c:v>
                </c:pt>
                <c:pt idx="5">
                  <c:v>60.35</c:v>
                </c:pt>
                <c:pt idx="6">
                  <c:v>56.63</c:v>
                </c:pt>
                <c:pt idx="7">
                  <c:v>64.569999999999993</c:v>
                </c:pt>
                <c:pt idx="8">
                  <c:v>68.41</c:v>
                </c:pt>
                <c:pt idx="9">
                  <c:v>66.52</c:v>
                </c:pt>
              </c:numCache>
            </c:numRef>
          </c:val>
          <c:smooth val="0"/>
          <c:extLst>
            <c:ext xmlns:c16="http://schemas.microsoft.com/office/drawing/2014/chart" uri="{C3380CC4-5D6E-409C-BE32-E72D297353CC}">
              <c16:uniqueId val="{00000002-6402-465E-A539-647BF54D8466}"/>
            </c:ext>
          </c:extLst>
        </c:ser>
        <c:dLbls>
          <c:showLegendKey val="0"/>
          <c:showVal val="0"/>
          <c:showCatName val="0"/>
          <c:showSerName val="0"/>
          <c:showPercent val="0"/>
          <c:showBubbleSize val="0"/>
        </c:dLbls>
        <c:marker val="1"/>
        <c:smooth val="0"/>
        <c:axId val="121685232"/>
        <c:axId val="1"/>
      </c:lineChart>
      <c:catAx>
        <c:axId val="121685232"/>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35"/>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1685232"/>
        <c:crosses val="autoZero"/>
        <c:crossBetween val="between"/>
      </c:valAx>
      <c:spPr>
        <a:noFill/>
        <a:ln w="13252">
          <a:solidFill>
            <a:schemeClr val="tx1"/>
          </a:solidFill>
          <a:prstDash val="solid"/>
        </a:ln>
      </c:spPr>
    </c:plotArea>
    <c:legend>
      <c:legendPos val="b"/>
      <c:layout>
        <c:manualLayout>
          <c:xMode val="edge"/>
          <c:yMode val="edge"/>
          <c:x val="0.30598455598455598"/>
          <c:y val="0.91391941391941389"/>
          <c:w val="0.45945945945945954"/>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lineChart>
        <c:grouping val="standard"/>
        <c:varyColors val="0"/>
        <c:ser>
          <c:idx val="1"/>
          <c:order val="0"/>
          <c:tx>
            <c:strRef>
              <c:f>Sheet1!$A$2</c:f>
              <c:strCache>
                <c:ptCount val="1"/>
                <c:pt idx="0">
                  <c:v>Average</c:v>
                </c:pt>
              </c:strCache>
            </c:strRef>
          </c:tx>
          <c:spPr>
            <a:ln w="39756">
              <a:solidFill>
                <a:srgbClr val="000000"/>
              </a:solidFill>
              <a:prstDash val="solid"/>
            </a:ln>
          </c:spPr>
          <c:marker>
            <c:symbol val="square"/>
            <c:size val="9"/>
            <c:spPr>
              <a:solidFill>
                <a:srgbClr val="FFFF00"/>
              </a:solidFill>
              <a:ln>
                <a:solidFill>
                  <a:srgbClr val="FFFF00"/>
                </a:solidFill>
                <a:prstDash val="solid"/>
              </a:ln>
            </c:spPr>
          </c:marker>
          <c:dLbls>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numCache>
            </c:numRef>
          </c:cat>
          <c:val>
            <c:numRef>
              <c:f>Sheet1!$C$2:$L$2</c:f>
              <c:numCache>
                <c:formatCode>General</c:formatCode>
                <c:ptCount val="10"/>
                <c:pt idx="0">
                  <c:v>4.29</c:v>
                </c:pt>
                <c:pt idx="1">
                  <c:v>6.99</c:v>
                </c:pt>
                <c:pt idx="2">
                  <c:v>84.82</c:v>
                </c:pt>
                <c:pt idx="3">
                  <c:v>28.11</c:v>
                </c:pt>
                <c:pt idx="4">
                  <c:v>93.67</c:v>
                </c:pt>
                <c:pt idx="5">
                  <c:v>40.6</c:v>
                </c:pt>
                <c:pt idx="6">
                  <c:v>14.41</c:v>
                </c:pt>
                <c:pt idx="7">
                  <c:v>230.94</c:v>
                </c:pt>
                <c:pt idx="8">
                  <c:v>238.6</c:v>
                </c:pt>
              </c:numCache>
            </c:numRef>
          </c:val>
          <c:smooth val="0"/>
          <c:extLst>
            <c:ext xmlns:c16="http://schemas.microsoft.com/office/drawing/2014/chart" uri="{C3380CC4-5D6E-409C-BE32-E72D297353CC}">
              <c16:uniqueId val="{00000000-079C-4907-A817-EF3EB208C1B5}"/>
            </c:ext>
          </c:extLst>
        </c:ser>
        <c:ser>
          <c:idx val="2"/>
          <c:order val="1"/>
          <c:tx>
            <c:strRef>
              <c:f>Sheet1!$A$3</c:f>
              <c:strCache>
                <c:ptCount val="1"/>
                <c:pt idx="0">
                  <c:v>High Return</c:v>
                </c:pt>
              </c:strCache>
            </c:strRef>
          </c:tx>
          <c:spPr>
            <a:ln w="39756">
              <a:solidFill>
                <a:srgbClr val="000000"/>
              </a:solidFill>
              <a:prstDash val="solid"/>
            </a:ln>
          </c:spPr>
          <c:marker>
            <c:symbol val="triangle"/>
            <c:size val="9"/>
            <c:spPr>
              <a:solidFill>
                <a:srgbClr val="00FF00"/>
              </a:solidFill>
              <a:ln>
                <a:solidFill>
                  <a:srgbClr val="00FF00"/>
                </a:solidFill>
                <a:prstDash val="solid"/>
              </a:ln>
            </c:spPr>
          </c:marker>
          <c:dLbls>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numCache>
            </c:numRef>
          </c:cat>
          <c:val>
            <c:numRef>
              <c:f>Sheet1!$C$3:$L$3</c:f>
              <c:numCache>
                <c:formatCode>General</c:formatCode>
                <c:ptCount val="10"/>
                <c:pt idx="0">
                  <c:v>159.13999999999999</c:v>
                </c:pt>
                <c:pt idx="1">
                  <c:v>114.1</c:v>
                </c:pt>
                <c:pt idx="2">
                  <c:v>213.18</c:v>
                </c:pt>
                <c:pt idx="3">
                  <c:v>153.29</c:v>
                </c:pt>
                <c:pt idx="4">
                  <c:v>219.13</c:v>
                </c:pt>
                <c:pt idx="5">
                  <c:v>157.11000000000001</c:v>
                </c:pt>
                <c:pt idx="6">
                  <c:v>166.55</c:v>
                </c:pt>
                <c:pt idx="7">
                  <c:v>391.26</c:v>
                </c:pt>
                <c:pt idx="8">
                  <c:v>426.37</c:v>
                </c:pt>
              </c:numCache>
            </c:numRef>
          </c:val>
          <c:smooth val="0"/>
          <c:extLst>
            <c:ext xmlns:c16="http://schemas.microsoft.com/office/drawing/2014/chart" uri="{C3380CC4-5D6E-409C-BE32-E72D297353CC}">
              <c16:uniqueId val="{00000001-079C-4907-A817-EF3EB208C1B5}"/>
            </c:ext>
          </c:extLst>
        </c:ser>
        <c:dLbls>
          <c:showLegendKey val="0"/>
          <c:showVal val="0"/>
          <c:showCatName val="0"/>
          <c:showSerName val="0"/>
          <c:showPercent val="0"/>
          <c:showBubbleSize val="0"/>
        </c:dLbls>
        <c:marker val="1"/>
        <c:smooth val="0"/>
        <c:axId val="123463696"/>
        <c:axId val="1"/>
      </c:lineChart>
      <c:catAx>
        <c:axId val="123463696"/>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3463696"/>
        <c:crosses val="autoZero"/>
        <c:crossBetween val="between"/>
      </c:valAx>
      <c:spPr>
        <a:noFill/>
        <a:ln w="13252">
          <a:solidFill>
            <a:schemeClr val="tx1"/>
          </a:solidFill>
          <a:prstDash val="solid"/>
        </a:ln>
      </c:spPr>
    </c:plotArea>
    <c:legend>
      <c:legendPos val="b"/>
      <c:layout>
        <c:manualLayout>
          <c:xMode val="edge"/>
          <c:yMode val="edge"/>
          <c:x val="0.31949806949806953"/>
          <c:y val="0.91391941391941389"/>
          <c:w val="0.45270270270270274"/>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lineChart>
        <c:grouping val="standard"/>
        <c:varyColors val="0"/>
        <c:ser>
          <c:idx val="0"/>
          <c:order val="0"/>
          <c:tx>
            <c:strRef>
              <c:f>Sheet1!$A$2</c:f>
              <c:strCache>
                <c:ptCount val="1"/>
                <c:pt idx="0">
                  <c:v>Low</c:v>
                </c:pt>
              </c:strCache>
            </c:strRef>
          </c:tx>
          <c:spPr>
            <a:ln w="39756">
              <a:solidFill>
                <a:srgbClr val="000000"/>
              </a:solidFill>
              <a:prstDash val="solid"/>
            </a:ln>
          </c:spPr>
          <c:marker>
            <c:symbol val="diamond"/>
            <c:size val="9"/>
            <c:spPr>
              <a:solidFill>
                <a:srgbClr val="FF0000"/>
              </a:solidFill>
              <a:ln>
                <a:solidFill>
                  <a:srgbClr val="FF0000"/>
                </a:solidFill>
                <a:prstDash val="solid"/>
              </a:ln>
            </c:spPr>
          </c:marker>
          <c:dLbls>
            <c:spPr>
              <a:noFill/>
              <a:ln w="26504">
                <a:noFill/>
              </a:ln>
            </c:spPr>
            <c:txPr>
              <a:bodyPr wrap="square" lIns="38100" tIns="19050" rIns="38100" bIns="19050" anchor="ctr">
                <a:spAutoFit/>
              </a:bodyPr>
              <a:lstStyle/>
              <a:p>
                <a:pPr>
                  <a:defRPr sz="1461"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0.00</c:formatCode>
                <c:ptCount val="10"/>
                <c:pt idx="0">
                  <c:v>15.51</c:v>
                </c:pt>
                <c:pt idx="1">
                  <c:v>13.92</c:v>
                </c:pt>
                <c:pt idx="2">
                  <c:v>10.199999999999999</c:v>
                </c:pt>
                <c:pt idx="3">
                  <c:v>9.91</c:v>
                </c:pt>
                <c:pt idx="4">
                  <c:v>10.9</c:v>
                </c:pt>
                <c:pt idx="5">
                  <c:v>8.93</c:v>
                </c:pt>
                <c:pt idx="6">
                  <c:v>9.94</c:v>
                </c:pt>
                <c:pt idx="7">
                  <c:v>8.7899999999999991</c:v>
                </c:pt>
                <c:pt idx="8">
                  <c:v>10.82</c:v>
                </c:pt>
                <c:pt idx="9">
                  <c:v>12.3</c:v>
                </c:pt>
              </c:numCache>
            </c:numRef>
          </c:val>
          <c:smooth val="0"/>
          <c:extLst>
            <c:ext xmlns:c16="http://schemas.microsoft.com/office/drawing/2014/chart" uri="{C3380CC4-5D6E-409C-BE32-E72D297353CC}">
              <c16:uniqueId val="{00000000-1704-44C6-B86A-53D5B5238C88}"/>
            </c:ext>
          </c:extLst>
        </c:ser>
        <c:ser>
          <c:idx val="1"/>
          <c:order val="1"/>
          <c:tx>
            <c:strRef>
              <c:f>Sheet1!$A$3</c:f>
              <c:strCache>
                <c:ptCount val="1"/>
                <c:pt idx="0">
                  <c:v>Average</c:v>
                </c:pt>
              </c:strCache>
            </c:strRef>
          </c:tx>
          <c:spPr>
            <a:ln w="39756">
              <a:solidFill>
                <a:srgbClr val="000000"/>
              </a:solidFill>
              <a:prstDash val="solid"/>
            </a:ln>
          </c:spPr>
          <c:marker>
            <c:symbol val="square"/>
            <c:size val="9"/>
            <c:spPr>
              <a:solidFill>
                <a:srgbClr val="FFFF00"/>
              </a:solidFill>
              <a:ln>
                <a:solidFill>
                  <a:srgbClr val="FFFF00"/>
                </a:solidFill>
                <a:prstDash val="solid"/>
              </a:ln>
            </c:spPr>
          </c:marker>
          <c:dLbls>
            <c:spPr>
              <a:noFill/>
              <a:ln w="26504">
                <a:noFill/>
              </a:ln>
            </c:spPr>
            <c:txPr>
              <a:bodyPr wrap="square" lIns="38100" tIns="19050" rIns="38100" bIns="19050" anchor="ctr">
                <a:spAutoFit/>
              </a:bodyPr>
              <a:lstStyle/>
              <a:p>
                <a:pPr>
                  <a:defRPr sz="1461"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0.00</c:formatCode>
                <c:ptCount val="10"/>
                <c:pt idx="0">
                  <c:v>11.36</c:v>
                </c:pt>
                <c:pt idx="1">
                  <c:v>10.1</c:v>
                </c:pt>
                <c:pt idx="2">
                  <c:v>8.6</c:v>
                </c:pt>
                <c:pt idx="3">
                  <c:v>8.2100000000000009</c:v>
                </c:pt>
                <c:pt idx="4">
                  <c:v>9.02</c:v>
                </c:pt>
                <c:pt idx="5">
                  <c:v>6.98</c:v>
                </c:pt>
                <c:pt idx="6">
                  <c:v>7.89</c:v>
                </c:pt>
                <c:pt idx="7">
                  <c:v>6.96</c:v>
                </c:pt>
                <c:pt idx="8">
                  <c:v>8.68</c:v>
                </c:pt>
                <c:pt idx="9">
                  <c:v>10.19</c:v>
                </c:pt>
              </c:numCache>
            </c:numRef>
          </c:val>
          <c:smooth val="0"/>
          <c:extLst>
            <c:ext xmlns:c16="http://schemas.microsoft.com/office/drawing/2014/chart" uri="{C3380CC4-5D6E-409C-BE32-E72D297353CC}">
              <c16:uniqueId val="{00000001-1704-44C6-B86A-53D5B5238C88}"/>
            </c:ext>
          </c:extLst>
        </c:ser>
        <c:ser>
          <c:idx val="2"/>
          <c:order val="2"/>
          <c:tx>
            <c:strRef>
              <c:f>Sheet1!$A$4</c:f>
              <c:strCache>
                <c:ptCount val="1"/>
                <c:pt idx="0">
                  <c:v>High</c:v>
                </c:pt>
              </c:strCache>
            </c:strRef>
          </c:tx>
          <c:spPr>
            <a:ln w="39756">
              <a:solidFill>
                <a:srgbClr val="000000"/>
              </a:solidFill>
              <a:prstDash val="solid"/>
            </a:ln>
          </c:spPr>
          <c:marker>
            <c:symbol val="triangle"/>
            <c:size val="9"/>
            <c:spPr>
              <a:solidFill>
                <a:srgbClr val="00FF00"/>
              </a:solidFill>
              <a:ln>
                <a:solidFill>
                  <a:srgbClr val="00FF00"/>
                </a:solidFill>
                <a:prstDash val="solid"/>
              </a:ln>
            </c:spPr>
          </c:marker>
          <c:dLbls>
            <c:spPr>
              <a:noFill/>
              <a:ln w="26504">
                <a:noFill/>
              </a:ln>
            </c:spPr>
            <c:txPr>
              <a:bodyPr wrap="square" lIns="38100" tIns="19050" rIns="38100" bIns="19050" anchor="ctr">
                <a:spAutoFit/>
              </a:bodyPr>
              <a:lstStyle/>
              <a:p>
                <a:pPr>
                  <a:defRPr sz="1461"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0.00</c:formatCode>
                <c:ptCount val="10"/>
                <c:pt idx="0">
                  <c:v>8.42</c:v>
                </c:pt>
                <c:pt idx="1">
                  <c:v>9.0500000000000007</c:v>
                </c:pt>
                <c:pt idx="2">
                  <c:v>7.2</c:v>
                </c:pt>
                <c:pt idx="3">
                  <c:v>6.89</c:v>
                </c:pt>
                <c:pt idx="4">
                  <c:v>7.28</c:v>
                </c:pt>
                <c:pt idx="5">
                  <c:v>5.24</c:v>
                </c:pt>
                <c:pt idx="6">
                  <c:v>5.87</c:v>
                </c:pt>
                <c:pt idx="7">
                  <c:v>5.69</c:v>
                </c:pt>
                <c:pt idx="8">
                  <c:v>7.15</c:v>
                </c:pt>
                <c:pt idx="9">
                  <c:v>8.8800000000000008</c:v>
                </c:pt>
              </c:numCache>
            </c:numRef>
          </c:val>
          <c:smooth val="0"/>
          <c:extLst>
            <c:ext xmlns:c16="http://schemas.microsoft.com/office/drawing/2014/chart" uri="{C3380CC4-5D6E-409C-BE32-E72D297353CC}">
              <c16:uniqueId val="{00000002-1704-44C6-B86A-53D5B5238C88}"/>
            </c:ext>
          </c:extLst>
        </c:ser>
        <c:dLbls>
          <c:showLegendKey val="0"/>
          <c:showVal val="0"/>
          <c:showCatName val="0"/>
          <c:showSerName val="0"/>
          <c:showPercent val="0"/>
          <c:showBubbleSize val="0"/>
        </c:dLbls>
        <c:marker val="1"/>
        <c:smooth val="0"/>
        <c:axId val="123655136"/>
        <c:axId val="1"/>
      </c:lineChart>
      <c:catAx>
        <c:axId val="123655136"/>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3"/>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3655136"/>
        <c:crosses val="autoZero"/>
        <c:crossBetween val="between"/>
      </c:valAx>
      <c:spPr>
        <a:noFill/>
        <a:ln w="13252">
          <a:solidFill>
            <a:schemeClr val="tx1"/>
          </a:solidFill>
          <a:prstDash val="solid"/>
        </a:ln>
      </c:spPr>
    </c:plotArea>
    <c:legend>
      <c:legendPos val="b"/>
      <c:layout>
        <c:manualLayout>
          <c:xMode val="edge"/>
          <c:yMode val="edge"/>
          <c:x val="0.30598455598455598"/>
          <c:y val="0.91391941391941389"/>
          <c:w val="0.45945945945945954"/>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barChart>
        <c:barDir val="col"/>
        <c:grouping val="clustered"/>
        <c:varyColors val="0"/>
        <c:ser>
          <c:idx val="0"/>
          <c:order val="0"/>
          <c:tx>
            <c:strRef>
              <c:f>Sheet1!$A$2</c:f>
              <c:strCache>
                <c:ptCount val="1"/>
                <c:pt idx="0">
                  <c:v>Average</c:v>
                </c:pt>
              </c:strCache>
            </c:strRef>
          </c:tx>
          <c:spPr>
            <a:solidFill>
              <a:schemeClr val="accent1"/>
            </a:solidFill>
            <a:ln w="13371">
              <a:solidFill>
                <a:schemeClr val="tx1"/>
              </a:solidFill>
              <a:prstDash val="solid"/>
            </a:ln>
          </c:spPr>
          <c:invertIfNegative val="0"/>
          <c:dLbls>
            <c:numFmt formatCode="0" sourceLinked="0"/>
            <c:spPr>
              <a:noFill/>
              <a:ln w="26741">
                <a:noFill/>
              </a:ln>
            </c:spPr>
            <c:txPr>
              <a:bodyPr wrap="square" lIns="38100" tIns="19050" rIns="38100" bIns="19050" anchor="ctr">
                <a:spAutoFit/>
              </a:bodyPr>
              <a:lstStyle/>
              <a:p>
                <a:pPr>
                  <a:defRPr sz="126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60</c:v>
                </c:pt>
                <c:pt idx="1">
                  <c:v>61</c:v>
                </c:pt>
                <c:pt idx="2">
                  <c:v>59</c:v>
                </c:pt>
                <c:pt idx="3">
                  <c:v>57</c:v>
                </c:pt>
                <c:pt idx="4">
                  <c:v>57</c:v>
                </c:pt>
                <c:pt idx="5">
                  <c:v>57</c:v>
                </c:pt>
                <c:pt idx="6">
                  <c:v>56</c:v>
                </c:pt>
                <c:pt idx="7">
                  <c:v>53</c:v>
                </c:pt>
                <c:pt idx="8">
                  <c:v>52</c:v>
                </c:pt>
                <c:pt idx="9">
                  <c:v>55</c:v>
                </c:pt>
              </c:numCache>
            </c:numRef>
          </c:val>
          <c:extLst>
            <c:ext xmlns:c16="http://schemas.microsoft.com/office/drawing/2014/chart" uri="{C3380CC4-5D6E-409C-BE32-E72D297353CC}">
              <c16:uniqueId val="{00000000-CD93-4A3B-BD89-46892D9E9A30}"/>
            </c:ext>
          </c:extLst>
        </c:ser>
        <c:dLbls>
          <c:showLegendKey val="0"/>
          <c:showVal val="0"/>
          <c:showCatName val="0"/>
          <c:showSerName val="0"/>
          <c:showPercent val="0"/>
          <c:showBubbleSize val="0"/>
        </c:dLbls>
        <c:gapWidth val="150"/>
        <c:axId val="122521128"/>
        <c:axId val="1"/>
      </c:barChart>
      <c:catAx>
        <c:axId val="122521128"/>
        <c:scaling>
          <c:orientation val="minMax"/>
        </c:scaling>
        <c:delete val="0"/>
        <c:axPos val="b"/>
        <c:numFmt formatCode="General" sourceLinked="1"/>
        <c:majorTickMark val="out"/>
        <c:minorTickMark val="none"/>
        <c:tickLblPos val="nextTo"/>
        <c:spPr>
          <a:ln w="3343">
            <a:solidFill>
              <a:schemeClr val="tx1"/>
            </a:solidFill>
            <a:prstDash val="solid"/>
          </a:ln>
        </c:spPr>
        <c:txPr>
          <a:bodyPr rot="0" vert="horz"/>
          <a:lstStyle/>
          <a:p>
            <a:pPr>
              <a:defRPr sz="1474"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50"/>
        </c:scaling>
        <c:delete val="0"/>
        <c:axPos val="l"/>
        <c:majorGridlines>
          <c:spPr>
            <a:ln w="334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43">
            <a:solidFill>
              <a:schemeClr val="tx1"/>
            </a:solidFill>
            <a:prstDash val="solid"/>
          </a:ln>
        </c:spPr>
        <c:txPr>
          <a:bodyPr rot="0" vert="horz"/>
          <a:lstStyle/>
          <a:p>
            <a:pPr>
              <a:defRPr sz="1895" b="1" i="0" u="none" strike="noStrike" baseline="0">
                <a:solidFill>
                  <a:schemeClr val="tx1"/>
                </a:solidFill>
                <a:latin typeface="Verdana"/>
                <a:ea typeface="Verdana"/>
                <a:cs typeface="Verdana"/>
              </a:defRPr>
            </a:pPr>
            <a:endParaRPr lang="en-US"/>
          </a:p>
        </c:txPr>
        <c:crossAx val="122521128"/>
        <c:crosses val="autoZero"/>
        <c:crossBetween val="between"/>
      </c:valAx>
      <c:spPr>
        <a:noFill/>
        <a:ln w="13371">
          <a:solidFill>
            <a:schemeClr val="tx1"/>
          </a:solidFill>
          <a:prstDash val="solid"/>
        </a:ln>
      </c:spPr>
    </c:plotArea>
    <c:legend>
      <c:legendPos val="b"/>
      <c:layout>
        <c:manualLayout>
          <c:xMode val="edge"/>
          <c:yMode val="edge"/>
          <c:x val="0.445945945945946"/>
          <c:y val="0.91391941391941389"/>
          <c:w val="0.17953667953667957"/>
          <c:h val="8.0586080586080591E-2"/>
        </c:manualLayout>
      </c:layout>
      <c:overlay val="0"/>
      <c:spPr>
        <a:noFill/>
        <a:ln w="3343">
          <a:solidFill>
            <a:schemeClr val="tx1"/>
          </a:solidFill>
          <a:prstDash val="solid"/>
        </a:ln>
      </c:spPr>
      <c:txPr>
        <a:bodyPr/>
        <a:lstStyle/>
        <a:p>
          <a:pPr>
            <a:defRPr sz="1742"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95" b="1" i="0" u="none" strike="noStrike" baseline="0">
          <a:solidFill>
            <a:schemeClr val="tx1"/>
          </a:solidFill>
          <a:latin typeface="Verdana"/>
          <a:ea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4542124542124544"/>
        </c:manualLayout>
      </c:layout>
      <c:barChart>
        <c:barDir val="col"/>
        <c:grouping val="clustered"/>
        <c:varyColors val="0"/>
        <c:ser>
          <c:idx val="1"/>
          <c:order val="0"/>
          <c:tx>
            <c:strRef>
              <c:f>Sheet1!$A$2</c:f>
              <c:strCache>
                <c:ptCount val="1"/>
                <c:pt idx="0">
                  <c:v>Average</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35</c:v>
                </c:pt>
                <c:pt idx="1">
                  <c:v>39</c:v>
                </c:pt>
                <c:pt idx="2">
                  <c:v>45</c:v>
                </c:pt>
                <c:pt idx="3">
                  <c:v>45</c:v>
                </c:pt>
                <c:pt idx="4">
                  <c:v>46</c:v>
                </c:pt>
                <c:pt idx="5">
                  <c:v>47</c:v>
                </c:pt>
                <c:pt idx="6">
                  <c:v>45</c:v>
                </c:pt>
                <c:pt idx="7">
                  <c:v>48</c:v>
                </c:pt>
                <c:pt idx="8">
                  <c:v>55</c:v>
                </c:pt>
                <c:pt idx="9">
                  <c:v>69</c:v>
                </c:pt>
              </c:numCache>
            </c:numRef>
          </c:val>
          <c:extLst>
            <c:ext xmlns:c16="http://schemas.microsoft.com/office/drawing/2014/chart" uri="{C3380CC4-5D6E-409C-BE32-E72D297353CC}">
              <c16:uniqueId val="{00000000-A2E9-4B24-9BE3-D97D14447556}"/>
            </c:ext>
          </c:extLst>
        </c:ser>
        <c:dLbls>
          <c:showLegendKey val="0"/>
          <c:showVal val="0"/>
          <c:showCatName val="0"/>
          <c:showSerName val="0"/>
          <c:showPercent val="0"/>
          <c:showBubbleSize val="0"/>
        </c:dLbls>
        <c:gapWidth val="150"/>
        <c:axId val="121509936"/>
        <c:axId val="1"/>
      </c:barChart>
      <c:catAx>
        <c:axId val="121509936"/>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70"/>
          <c:min val="30"/>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1509936"/>
        <c:crosses val="autoZero"/>
        <c:crossBetween val="between"/>
      </c:valAx>
      <c:spPr>
        <a:noFill/>
        <a:ln w="12515">
          <a:solidFill>
            <a:schemeClr val="tx1"/>
          </a:solidFill>
          <a:prstDash val="solid"/>
        </a:ln>
      </c:spPr>
    </c:plotArea>
    <c:legend>
      <c:legendPos val="b"/>
      <c:layout>
        <c:manualLayout>
          <c:xMode val="edge"/>
          <c:yMode val="edge"/>
          <c:x val="0.46718146718146719"/>
          <c:y val="0.93040293040293054"/>
          <c:w val="0.13610038610038613"/>
          <c:h val="6.4102564102564111E-2"/>
        </c:manualLayout>
      </c:layout>
      <c:overlay val="0"/>
      <c:spPr>
        <a:noFill/>
        <a:ln w="3129">
          <a:solidFill>
            <a:schemeClr val="tx1"/>
          </a:solidFill>
          <a:prstDash val="solid"/>
        </a:ln>
      </c:spPr>
      <c:txPr>
        <a:bodyPr/>
        <a:lstStyle/>
        <a:p>
          <a:pPr>
            <a:defRPr sz="1266"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barChart>
        <c:barDir val="col"/>
        <c:grouping val="clustered"/>
        <c:varyColors val="0"/>
        <c:ser>
          <c:idx val="1"/>
          <c:order val="0"/>
          <c:tx>
            <c:strRef>
              <c:f>Sheet1!$A$2</c:f>
              <c:strCache>
                <c:ptCount val="1"/>
                <c:pt idx="0">
                  <c:v>Average</c:v>
                </c:pt>
              </c:strCache>
            </c:strRef>
          </c:tx>
          <c:spPr>
            <a:solidFill>
              <a:schemeClr val="accent2"/>
            </a:solidFill>
            <a:ln w="13252">
              <a:solidFill>
                <a:schemeClr val="tx1"/>
              </a:solidFill>
              <a:prstDash val="solid"/>
            </a:ln>
          </c:spPr>
          <c:invertIfNegative val="0"/>
          <c:dLbls>
            <c:spPr>
              <a:noFill/>
              <a:ln w="26504">
                <a:noFill/>
              </a:ln>
            </c:spPr>
            <c:txPr>
              <a:bodyPr wrap="square" lIns="38100" tIns="19050" rIns="38100" bIns="19050" anchor="ctr">
                <a:spAutoFit/>
              </a:bodyPr>
              <a:lstStyle/>
              <a:p>
                <a:pPr>
                  <a:defRPr sz="73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13.65</c:v>
                </c:pt>
                <c:pt idx="1">
                  <c:v>11.74</c:v>
                </c:pt>
                <c:pt idx="2">
                  <c:v>9.49</c:v>
                </c:pt>
                <c:pt idx="3">
                  <c:v>9.18</c:v>
                </c:pt>
                <c:pt idx="4">
                  <c:v>9.32</c:v>
                </c:pt>
                <c:pt idx="5" formatCode="0.00">
                  <c:v>9.1</c:v>
                </c:pt>
                <c:pt idx="6" formatCode="0.00">
                  <c:v>8.6199999999999992</c:v>
                </c:pt>
                <c:pt idx="7" formatCode="0.00">
                  <c:v>9.0399999999999991</c:v>
                </c:pt>
                <c:pt idx="8" formatCode="0.00">
                  <c:v>11.45</c:v>
                </c:pt>
                <c:pt idx="9" formatCode="0.00">
                  <c:v>13.69</c:v>
                </c:pt>
              </c:numCache>
            </c:numRef>
          </c:val>
          <c:extLst>
            <c:ext xmlns:c16="http://schemas.microsoft.com/office/drawing/2014/chart" uri="{C3380CC4-5D6E-409C-BE32-E72D297353CC}">
              <c16:uniqueId val="{00000000-7741-44F7-BC75-95B7F42E9CF2}"/>
            </c:ext>
          </c:extLst>
        </c:ser>
        <c:ser>
          <c:idx val="2"/>
          <c:order val="1"/>
          <c:tx>
            <c:strRef>
              <c:f>Sheet1!$A$3</c:f>
              <c:strCache>
                <c:ptCount val="1"/>
                <c:pt idx="0">
                  <c:v>High 20%</c:v>
                </c:pt>
              </c:strCache>
            </c:strRef>
          </c:tx>
          <c:spPr>
            <a:solidFill>
              <a:schemeClr val="hlink"/>
            </a:solidFill>
            <a:ln w="13252">
              <a:solidFill>
                <a:schemeClr val="tx1"/>
              </a:solidFill>
              <a:prstDash val="solid"/>
            </a:ln>
          </c:spPr>
          <c:invertIfNegative val="0"/>
          <c:dLbls>
            <c:spPr>
              <a:noFill/>
              <a:ln w="26504">
                <a:noFill/>
              </a:ln>
            </c:spPr>
            <c:txPr>
              <a:bodyPr wrap="square" lIns="38100" tIns="19050" rIns="38100" bIns="19050" anchor="ctr">
                <a:spAutoFit/>
              </a:bodyPr>
              <a:lstStyle/>
              <a:p>
                <a:pPr>
                  <a:defRPr sz="73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13.79</c:v>
                </c:pt>
                <c:pt idx="1">
                  <c:v>12.08</c:v>
                </c:pt>
                <c:pt idx="2">
                  <c:v>9.7899999999999991</c:v>
                </c:pt>
                <c:pt idx="3">
                  <c:v>9.33</c:v>
                </c:pt>
                <c:pt idx="4">
                  <c:v>9.39</c:v>
                </c:pt>
                <c:pt idx="5">
                  <c:v>9.23</c:v>
                </c:pt>
                <c:pt idx="6">
                  <c:v>8.66</c:v>
                </c:pt>
                <c:pt idx="7">
                  <c:v>9.08</c:v>
                </c:pt>
                <c:pt idx="8">
                  <c:v>11.52</c:v>
                </c:pt>
                <c:pt idx="9">
                  <c:v>13.8</c:v>
                </c:pt>
              </c:numCache>
            </c:numRef>
          </c:val>
          <c:extLst>
            <c:ext xmlns:c16="http://schemas.microsoft.com/office/drawing/2014/chart" uri="{C3380CC4-5D6E-409C-BE32-E72D297353CC}">
              <c16:uniqueId val="{00000001-7741-44F7-BC75-95B7F42E9CF2}"/>
            </c:ext>
          </c:extLst>
        </c:ser>
        <c:dLbls>
          <c:showLegendKey val="0"/>
          <c:showVal val="0"/>
          <c:showCatName val="0"/>
          <c:showSerName val="0"/>
          <c:showPercent val="0"/>
          <c:showBubbleSize val="0"/>
        </c:dLbls>
        <c:gapWidth val="150"/>
        <c:axId val="177758560"/>
        <c:axId val="1"/>
      </c:barChart>
      <c:catAx>
        <c:axId val="177758560"/>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7"/>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77758560"/>
        <c:crosses val="autoZero"/>
        <c:crossBetween val="between"/>
      </c:valAx>
      <c:spPr>
        <a:noFill/>
        <a:ln w="26504">
          <a:noFill/>
        </a:ln>
      </c:spPr>
    </c:plotArea>
    <c:legend>
      <c:legendPos val="b"/>
      <c:layout>
        <c:manualLayout>
          <c:xMode val="edge"/>
          <c:yMode val="edge"/>
          <c:x val="0.29409443023467025"/>
          <c:y val="0.91391941391941389"/>
          <c:w val="0.38833805299390256"/>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82504970178941E-2"/>
          <c:y val="7.2243346007604542E-2"/>
          <c:w val="0.92047713717693858"/>
          <c:h val="0.67680608365019013"/>
        </c:manualLayout>
      </c:layout>
      <c:barChart>
        <c:barDir val="col"/>
        <c:grouping val="clustered"/>
        <c:varyColors val="0"/>
        <c:ser>
          <c:idx val="0"/>
          <c:order val="0"/>
          <c:tx>
            <c:strRef>
              <c:f>Sheet1!$A$2</c:f>
              <c:strCache>
                <c:ptCount val="1"/>
                <c:pt idx="0">
                  <c:v>Less than 10 inches</c:v>
                </c:pt>
              </c:strCache>
            </c:strRef>
          </c:tx>
          <c:spPr>
            <a:solidFill>
              <a:schemeClr val="accent1"/>
            </a:solidFill>
            <a:ln w="13641">
              <a:solidFill>
                <a:schemeClr val="tx1"/>
              </a:solidFill>
              <a:prstDash val="solid"/>
            </a:ln>
          </c:spPr>
          <c:invertIfNegative val="0"/>
          <c:dLbls>
            <c:spPr>
              <a:noFill/>
              <a:ln w="27283">
                <a:noFill/>
              </a:ln>
            </c:spPr>
            <c:txPr>
              <a:bodyPr wrap="square" lIns="38100" tIns="19050" rIns="38100" bIns="19050" anchor="ctr">
                <a:spAutoFit/>
              </a:bodyPr>
              <a:lstStyle/>
              <a:p>
                <a:pPr>
                  <a:defRPr sz="15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2018</c:v>
                </c:pt>
                <c:pt idx="1">
                  <c:v>2019</c:v>
                </c:pt>
                <c:pt idx="2">
                  <c:v>2020</c:v>
                </c:pt>
                <c:pt idx="3">
                  <c:v>2021</c:v>
                </c:pt>
                <c:pt idx="4">
                  <c:v>2022</c:v>
                </c:pt>
              </c:numCache>
            </c:numRef>
          </c:cat>
          <c:val>
            <c:numRef>
              <c:f>Sheet1!$B$2:$F$2</c:f>
              <c:numCache>
                <c:formatCode>General</c:formatCode>
                <c:ptCount val="5"/>
                <c:pt idx="0">
                  <c:v>41</c:v>
                </c:pt>
                <c:pt idx="1">
                  <c:v>39</c:v>
                </c:pt>
                <c:pt idx="2">
                  <c:v>37</c:v>
                </c:pt>
                <c:pt idx="3">
                  <c:v>30</c:v>
                </c:pt>
                <c:pt idx="4">
                  <c:v>44</c:v>
                </c:pt>
              </c:numCache>
            </c:numRef>
          </c:val>
          <c:extLst>
            <c:ext xmlns:c16="http://schemas.microsoft.com/office/drawing/2014/chart" uri="{C3380CC4-5D6E-409C-BE32-E72D297353CC}">
              <c16:uniqueId val="{00000000-5CE4-4C10-9D6A-ADCB423F9307}"/>
            </c:ext>
          </c:extLst>
        </c:ser>
        <c:ser>
          <c:idx val="1"/>
          <c:order val="1"/>
          <c:tx>
            <c:strRef>
              <c:f>Sheet1!$A$3</c:f>
              <c:strCache>
                <c:ptCount val="1"/>
                <c:pt idx="0">
                  <c:v>10---18</c:v>
                </c:pt>
              </c:strCache>
            </c:strRef>
          </c:tx>
          <c:spPr>
            <a:solidFill>
              <a:schemeClr val="accent2"/>
            </a:solidFill>
            <a:ln w="13641">
              <a:solidFill>
                <a:schemeClr val="tx1"/>
              </a:solidFill>
              <a:prstDash val="solid"/>
            </a:ln>
          </c:spPr>
          <c:invertIfNegative val="0"/>
          <c:dLbls>
            <c:spPr>
              <a:noFill/>
              <a:ln w="27283">
                <a:noFill/>
              </a:ln>
            </c:spPr>
            <c:txPr>
              <a:bodyPr wrap="square" lIns="38100" tIns="19050" rIns="38100" bIns="19050" anchor="ctr">
                <a:spAutoFit/>
              </a:bodyPr>
              <a:lstStyle/>
              <a:p>
                <a:pPr>
                  <a:defRPr sz="15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2018</c:v>
                </c:pt>
                <c:pt idx="1">
                  <c:v>2019</c:v>
                </c:pt>
                <c:pt idx="2">
                  <c:v>2020</c:v>
                </c:pt>
                <c:pt idx="3">
                  <c:v>2021</c:v>
                </c:pt>
                <c:pt idx="4">
                  <c:v>2022</c:v>
                </c:pt>
              </c:numCache>
            </c:numRef>
          </c:cat>
          <c:val>
            <c:numRef>
              <c:f>Sheet1!$B$3:$F$3</c:f>
              <c:numCache>
                <c:formatCode>General</c:formatCode>
                <c:ptCount val="5"/>
                <c:pt idx="0">
                  <c:v>48</c:v>
                </c:pt>
                <c:pt idx="1">
                  <c:v>44</c:v>
                </c:pt>
                <c:pt idx="2">
                  <c:v>47</c:v>
                </c:pt>
                <c:pt idx="3">
                  <c:v>46</c:v>
                </c:pt>
                <c:pt idx="4">
                  <c:v>47</c:v>
                </c:pt>
              </c:numCache>
            </c:numRef>
          </c:val>
          <c:extLst>
            <c:ext xmlns:c16="http://schemas.microsoft.com/office/drawing/2014/chart" uri="{C3380CC4-5D6E-409C-BE32-E72D297353CC}">
              <c16:uniqueId val="{00000001-5CE4-4C10-9D6A-ADCB423F9307}"/>
            </c:ext>
          </c:extLst>
        </c:ser>
        <c:ser>
          <c:idx val="2"/>
          <c:order val="2"/>
          <c:tx>
            <c:strRef>
              <c:f>Sheet1!$A$4</c:f>
              <c:strCache>
                <c:ptCount val="1"/>
                <c:pt idx="0">
                  <c:v>19---25</c:v>
                </c:pt>
              </c:strCache>
            </c:strRef>
          </c:tx>
          <c:spPr>
            <a:solidFill>
              <a:schemeClr val="hlink"/>
            </a:solidFill>
            <a:ln w="13641">
              <a:solidFill>
                <a:schemeClr val="tx1"/>
              </a:solidFill>
              <a:prstDash val="solid"/>
            </a:ln>
          </c:spPr>
          <c:invertIfNegative val="0"/>
          <c:dLbls>
            <c:spPr>
              <a:noFill/>
              <a:ln w="27283">
                <a:noFill/>
              </a:ln>
            </c:spPr>
            <c:txPr>
              <a:bodyPr wrap="square" lIns="38100" tIns="19050" rIns="38100" bIns="19050" anchor="ctr">
                <a:spAutoFit/>
              </a:bodyPr>
              <a:lstStyle/>
              <a:p>
                <a:pPr>
                  <a:defRPr sz="15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2018</c:v>
                </c:pt>
                <c:pt idx="1">
                  <c:v>2019</c:v>
                </c:pt>
                <c:pt idx="2">
                  <c:v>2020</c:v>
                </c:pt>
                <c:pt idx="3">
                  <c:v>2021</c:v>
                </c:pt>
                <c:pt idx="4">
                  <c:v>2022</c:v>
                </c:pt>
              </c:numCache>
            </c:numRef>
          </c:cat>
          <c:val>
            <c:numRef>
              <c:f>Sheet1!$B$4:$F$4</c:f>
              <c:numCache>
                <c:formatCode>General</c:formatCode>
                <c:ptCount val="5"/>
                <c:pt idx="0">
                  <c:v>49</c:v>
                </c:pt>
                <c:pt idx="1">
                  <c:v>46</c:v>
                </c:pt>
                <c:pt idx="2">
                  <c:v>47</c:v>
                </c:pt>
                <c:pt idx="3">
                  <c:v>44</c:v>
                </c:pt>
                <c:pt idx="4">
                  <c:v>48</c:v>
                </c:pt>
              </c:numCache>
            </c:numRef>
          </c:val>
          <c:extLst>
            <c:ext xmlns:c16="http://schemas.microsoft.com/office/drawing/2014/chart" uri="{C3380CC4-5D6E-409C-BE32-E72D297353CC}">
              <c16:uniqueId val="{00000002-5CE4-4C10-9D6A-ADCB423F9307}"/>
            </c:ext>
          </c:extLst>
        </c:ser>
        <c:ser>
          <c:idx val="3"/>
          <c:order val="3"/>
          <c:tx>
            <c:strRef>
              <c:f>Sheet1!$A$5</c:f>
              <c:strCache>
                <c:ptCount val="1"/>
                <c:pt idx="0">
                  <c:v>26---32</c:v>
                </c:pt>
              </c:strCache>
            </c:strRef>
          </c:tx>
          <c:spPr>
            <a:solidFill>
              <a:schemeClr val="folHlink"/>
            </a:solidFill>
            <a:ln w="13641">
              <a:solidFill>
                <a:schemeClr val="tx1"/>
              </a:solidFill>
              <a:prstDash val="solid"/>
            </a:ln>
          </c:spPr>
          <c:invertIfNegative val="0"/>
          <c:dLbls>
            <c:spPr>
              <a:noFill/>
              <a:ln w="27283">
                <a:noFill/>
              </a:ln>
            </c:spPr>
            <c:txPr>
              <a:bodyPr wrap="square" lIns="38100" tIns="19050" rIns="38100" bIns="19050" anchor="ctr">
                <a:spAutoFit/>
              </a:bodyPr>
              <a:lstStyle/>
              <a:p>
                <a:pPr>
                  <a:defRPr sz="15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2018</c:v>
                </c:pt>
                <c:pt idx="1">
                  <c:v>2019</c:v>
                </c:pt>
                <c:pt idx="2">
                  <c:v>2020</c:v>
                </c:pt>
                <c:pt idx="3">
                  <c:v>2021</c:v>
                </c:pt>
                <c:pt idx="4">
                  <c:v>2022</c:v>
                </c:pt>
              </c:numCache>
            </c:numRef>
          </c:cat>
          <c:val>
            <c:numRef>
              <c:f>Sheet1!$B$5:$F$5</c:f>
              <c:numCache>
                <c:formatCode>General</c:formatCode>
                <c:ptCount val="5"/>
                <c:pt idx="0">
                  <c:v>52</c:v>
                </c:pt>
                <c:pt idx="1">
                  <c:v>50</c:v>
                </c:pt>
                <c:pt idx="2">
                  <c:v>59</c:v>
                </c:pt>
                <c:pt idx="3">
                  <c:v>58</c:v>
                </c:pt>
                <c:pt idx="4">
                  <c:v>58</c:v>
                </c:pt>
              </c:numCache>
            </c:numRef>
          </c:val>
          <c:extLst>
            <c:ext xmlns:c16="http://schemas.microsoft.com/office/drawing/2014/chart" uri="{C3380CC4-5D6E-409C-BE32-E72D297353CC}">
              <c16:uniqueId val="{00000003-5CE4-4C10-9D6A-ADCB423F9307}"/>
            </c:ext>
          </c:extLst>
        </c:ser>
        <c:dLbls>
          <c:showLegendKey val="0"/>
          <c:showVal val="1"/>
          <c:showCatName val="0"/>
          <c:showSerName val="0"/>
          <c:showPercent val="0"/>
          <c:showBubbleSize val="0"/>
        </c:dLbls>
        <c:gapWidth val="150"/>
        <c:axId val="122360296"/>
        <c:axId val="1"/>
      </c:barChart>
      <c:catAx>
        <c:axId val="122360296"/>
        <c:scaling>
          <c:orientation val="minMax"/>
        </c:scaling>
        <c:delete val="0"/>
        <c:axPos val="b"/>
        <c:numFmt formatCode="General" sourceLinked="1"/>
        <c:majorTickMark val="out"/>
        <c:minorTickMark val="none"/>
        <c:tickLblPos val="nextTo"/>
        <c:spPr>
          <a:ln w="3410">
            <a:solidFill>
              <a:schemeClr val="tx1"/>
            </a:solidFill>
            <a:prstDash val="solid"/>
          </a:ln>
        </c:spPr>
        <c:txPr>
          <a:bodyPr rot="0" vert="horz"/>
          <a:lstStyle/>
          <a:p>
            <a:pPr>
              <a:defRPr sz="1933"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41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410">
            <a:solidFill>
              <a:schemeClr val="tx1"/>
            </a:solidFill>
            <a:prstDash val="solid"/>
          </a:ln>
        </c:spPr>
        <c:txPr>
          <a:bodyPr rot="0" vert="horz"/>
          <a:lstStyle/>
          <a:p>
            <a:pPr>
              <a:defRPr sz="1933" b="1" i="0" u="none" strike="noStrike" baseline="0">
                <a:solidFill>
                  <a:schemeClr val="tx1"/>
                </a:solidFill>
                <a:latin typeface="Times New Roman"/>
                <a:ea typeface="Times New Roman"/>
                <a:cs typeface="Times New Roman"/>
              </a:defRPr>
            </a:pPr>
            <a:endParaRPr lang="en-US"/>
          </a:p>
        </c:txPr>
        <c:crossAx val="122360296"/>
        <c:crosses val="autoZero"/>
        <c:crossBetween val="between"/>
      </c:valAx>
      <c:spPr>
        <a:noFill/>
        <a:ln w="13641">
          <a:solidFill>
            <a:schemeClr val="tx1"/>
          </a:solidFill>
          <a:prstDash val="solid"/>
        </a:ln>
      </c:spPr>
    </c:plotArea>
    <c:legend>
      <c:legendPos val="b"/>
      <c:layout>
        <c:manualLayout>
          <c:xMode val="edge"/>
          <c:yMode val="edge"/>
          <c:x val="0.19085487077534793"/>
          <c:y val="0.90874524714828897"/>
          <c:w val="0.67594433399602394"/>
          <c:h val="8.5551330798479083E-2"/>
        </c:manualLayout>
      </c:layout>
      <c:overlay val="0"/>
      <c:spPr>
        <a:noFill/>
        <a:ln w="3410">
          <a:solidFill>
            <a:schemeClr val="tx1"/>
          </a:solidFill>
          <a:prstDash val="solid"/>
        </a:ln>
      </c:spPr>
      <c:txPr>
        <a:bodyPr/>
        <a:lstStyle/>
        <a:p>
          <a:pPr>
            <a:defRPr sz="177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3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6868327402133"/>
          <c:y val="4.5356853455190103E-2"/>
          <c:w val="0.79270462633451955"/>
          <c:h val="0.79378526788771653"/>
        </c:manualLayout>
      </c:layout>
      <c:barChart>
        <c:barDir val="col"/>
        <c:grouping val="clustered"/>
        <c:varyColors val="0"/>
        <c:ser>
          <c:idx val="1"/>
          <c:order val="0"/>
          <c:tx>
            <c:strRef>
              <c:f>Sheet1!$A$2</c:f>
              <c:strCache>
                <c:ptCount val="1"/>
                <c:pt idx="0">
                  <c:v>Peas Net Pounds Per Acre</c:v>
                </c:pt>
              </c:strCache>
            </c:strRef>
          </c:tx>
          <c:spPr>
            <a:solidFill>
              <a:schemeClr val="accent2"/>
            </a:solidFill>
            <a:ln w="10638">
              <a:solidFill>
                <a:schemeClr val="tx1"/>
              </a:solidFill>
              <a:prstDash val="solid"/>
            </a:ln>
          </c:spPr>
          <c:invertIfNegative val="0"/>
          <c:dLbls>
            <c:spPr>
              <a:noFill/>
              <a:ln w="21277">
                <a:noFill/>
              </a:ln>
            </c:spPr>
            <c:txPr>
              <a:bodyPr wrap="square" lIns="38100" tIns="19050" rIns="38100" bIns="19050" anchor="ctr">
                <a:spAutoFit/>
              </a:bodyPr>
              <a:lstStyle/>
              <a:p>
                <a:pPr>
                  <a:defRPr sz="1487"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2753</c:v>
                </c:pt>
                <c:pt idx="1">
                  <c:v>2278</c:v>
                </c:pt>
                <c:pt idx="2">
                  <c:v>4633</c:v>
                </c:pt>
                <c:pt idx="3">
                  <c:v>3168</c:v>
                </c:pt>
                <c:pt idx="4">
                  <c:v>3405</c:v>
                </c:pt>
                <c:pt idx="5">
                  <c:v>2404</c:v>
                </c:pt>
                <c:pt idx="6">
                  <c:v>2991</c:v>
                </c:pt>
                <c:pt idx="7">
                  <c:v>2849</c:v>
                </c:pt>
                <c:pt idx="8">
                  <c:v>2753</c:v>
                </c:pt>
                <c:pt idx="9">
                  <c:v>3405</c:v>
                </c:pt>
              </c:numCache>
            </c:numRef>
          </c:val>
          <c:extLst>
            <c:ext xmlns:c16="http://schemas.microsoft.com/office/drawing/2014/chart" uri="{C3380CC4-5D6E-409C-BE32-E72D297353CC}">
              <c16:uniqueId val="{00000000-520C-401F-AF72-CDD3044A1DD9}"/>
            </c:ext>
          </c:extLst>
        </c:ser>
        <c:dLbls>
          <c:showLegendKey val="0"/>
          <c:showVal val="0"/>
          <c:showCatName val="0"/>
          <c:showSerName val="0"/>
          <c:showPercent val="0"/>
          <c:showBubbleSize val="0"/>
        </c:dLbls>
        <c:gapWidth val="150"/>
        <c:axId val="123352096"/>
        <c:axId val="1"/>
      </c:barChart>
      <c:catAx>
        <c:axId val="123352096"/>
        <c:scaling>
          <c:orientation val="minMax"/>
        </c:scaling>
        <c:delete val="0"/>
        <c:axPos val="b"/>
        <c:numFmt formatCode="General" sourceLinked="1"/>
        <c:majorTickMark val="out"/>
        <c:minorTickMark val="none"/>
        <c:tickLblPos val="nextTo"/>
        <c:spPr>
          <a:ln w="2660">
            <a:solidFill>
              <a:schemeClr val="tx1"/>
            </a:solidFill>
            <a:prstDash val="solid"/>
          </a:ln>
        </c:spPr>
        <c:txPr>
          <a:bodyPr rot="0" vert="horz"/>
          <a:lstStyle/>
          <a:p>
            <a:pPr>
              <a:defRPr sz="1319"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1800"/>
        </c:scaling>
        <c:delete val="0"/>
        <c:axPos val="l"/>
        <c:majorGridlines>
          <c:spPr>
            <a:ln w="26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2660">
            <a:solidFill>
              <a:schemeClr val="tx1"/>
            </a:solidFill>
            <a:prstDash val="solid"/>
          </a:ln>
        </c:spPr>
        <c:txPr>
          <a:bodyPr rot="0" vert="horz"/>
          <a:lstStyle/>
          <a:p>
            <a:pPr>
              <a:defRPr sz="1487" b="1" i="0" u="none" strike="noStrike" baseline="0">
                <a:solidFill>
                  <a:schemeClr val="tx1"/>
                </a:solidFill>
                <a:latin typeface="Verdana"/>
                <a:ea typeface="Verdana"/>
                <a:cs typeface="Verdana"/>
              </a:defRPr>
            </a:pPr>
            <a:endParaRPr lang="en-US"/>
          </a:p>
        </c:txPr>
        <c:crossAx val="123352096"/>
        <c:crosses val="autoZero"/>
        <c:crossBetween val="between"/>
      </c:valAx>
      <c:spPr>
        <a:noFill/>
        <a:ln w="25400">
          <a:noFill/>
        </a:ln>
      </c:spPr>
    </c:plotArea>
    <c:legend>
      <c:legendPos val="b"/>
      <c:layout>
        <c:manualLayout>
          <c:xMode val="edge"/>
          <c:yMode val="edge"/>
          <c:x val="9.8373253081584705E-2"/>
          <c:y val="0.91413307314264236"/>
          <c:w val="0.7846975088967969"/>
          <c:h val="7.7699627498244203E-2"/>
        </c:manualLayout>
      </c:layout>
      <c:overlay val="0"/>
      <c:spPr>
        <a:noFill/>
        <a:ln w="2660">
          <a:solidFill>
            <a:schemeClr val="tx1"/>
          </a:solidFill>
          <a:prstDash val="solid"/>
        </a:ln>
      </c:spPr>
      <c:txPr>
        <a:bodyPr/>
        <a:lstStyle/>
        <a:p>
          <a:pPr>
            <a:defRPr sz="1386"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508" b="1" i="0" u="none" strike="noStrike" baseline="0">
          <a:solidFill>
            <a:schemeClr val="tx1"/>
          </a:solidFill>
          <a:latin typeface="Verdana"/>
          <a:ea typeface="Verdana"/>
          <a:cs typeface="Verdana"/>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barChart>
        <c:barDir val="col"/>
        <c:grouping val="clustered"/>
        <c:varyColors val="0"/>
        <c:ser>
          <c:idx val="1"/>
          <c:order val="0"/>
          <c:tx>
            <c:strRef>
              <c:f>Sheet1!$A$2</c:f>
              <c:strCache>
                <c:ptCount val="1"/>
                <c:pt idx="0">
                  <c:v>Returns Per Acre</c:v>
                </c:pt>
              </c:strCache>
            </c:strRef>
          </c:tx>
          <c:spPr>
            <a:solidFill>
              <a:schemeClr val="accent2"/>
            </a:solidFill>
            <a:ln w="12515">
              <a:solidFill>
                <a:schemeClr val="tx1"/>
              </a:solidFill>
              <a:prstDash val="solid"/>
            </a:ln>
          </c:spPr>
          <c:invertIfNegative val="0"/>
          <c:dLbls>
            <c:dLbl>
              <c:idx val="5"/>
              <c:layout>
                <c:manualLayout>
                  <c:x val="-2.415458937198156E-3"/>
                  <c:y val="1.4593672107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1F-4FE0-9F98-F16A6C0BA3F1}"/>
                </c:ext>
              </c:extLst>
            </c:dLbl>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230</c:v>
                </c:pt>
                <c:pt idx="1">
                  <c:v>123</c:v>
                </c:pt>
                <c:pt idx="2">
                  <c:v>254</c:v>
                </c:pt>
                <c:pt idx="3">
                  <c:v>75</c:v>
                </c:pt>
                <c:pt idx="4">
                  <c:v>145</c:v>
                </c:pt>
                <c:pt idx="5">
                  <c:v>-69</c:v>
                </c:pt>
                <c:pt idx="6">
                  <c:v>66</c:v>
                </c:pt>
                <c:pt idx="7">
                  <c:v>76</c:v>
                </c:pt>
                <c:pt idx="8">
                  <c:v>158</c:v>
                </c:pt>
                <c:pt idx="9">
                  <c:v>364</c:v>
                </c:pt>
              </c:numCache>
            </c:numRef>
          </c:val>
          <c:extLst>
            <c:ext xmlns:c16="http://schemas.microsoft.com/office/drawing/2014/chart" uri="{C3380CC4-5D6E-409C-BE32-E72D297353CC}">
              <c16:uniqueId val="{00000000-AB6D-448B-AB3F-B98C2539240C}"/>
            </c:ext>
          </c:extLst>
        </c:ser>
        <c:dLbls>
          <c:showLegendKey val="0"/>
          <c:showVal val="0"/>
          <c:showCatName val="0"/>
          <c:showSerName val="0"/>
          <c:showPercent val="0"/>
          <c:showBubbleSize val="0"/>
        </c:dLbls>
        <c:gapWidth val="150"/>
        <c:axId val="125840344"/>
        <c:axId val="1"/>
      </c:barChart>
      <c:catAx>
        <c:axId val="125840344"/>
        <c:scaling>
          <c:orientation val="minMax"/>
        </c:scaling>
        <c:delete val="0"/>
        <c:axPos val="b"/>
        <c:numFmt formatCode="General" sourceLinked="1"/>
        <c:majorTickMark val="out"/>
        <c:minorTickMark val="none"/>
        <c:tickLblPos val="low"/>
        <c:spPr>
          <a:ln w="3129">
            <a:solidFill>
              <a:schemeClr val="tx1"/>
            </a:solidFill>
            <a:prstDash val="solid"/>
          </a:ln>
        </c:spPr>
        <c:txPr>
          <a:bodyPr rot="-270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5840344"/>
        <c:crosses val="autoZero"/>
        <c:crossBetween val="between"/>
      </c:valAx>
      <c:spPr>
        <a:noFill/>
        <a:ln w="12515">
          <a:noFill/>
          <a:prstDash val="solid"/>
        </a:ln>
      </c:spPr>
    </c:plotArea>
    <c:legend>
      <c:legendPos val="b"/>
      <c:layout>
        <c:manualLayout>
          <c:xMode val="edge"/>
          <c:yMode val="edge"/>
          <c:x val="0.3851351351351352"/>
          <c:y val="0.91391941391941389"/>
          <c:w val="0.32046332046332049"/>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5328185328196E-2"/>
          <c:y val="4.761904761904763E-2"/>
          <c:w val="0.91119691119691126"/>
          <c:h val="0.76007326007326015"/>
        </c:manualLayout>
      </c:layout>
      <c:barChart>
        <c:barDir val="col"/>
        <c:grouping val="clustered"/>
        <c:varyColors val="0"/>
        <c:ser>
          <c:idx val="1"/>
          <c:order val="0"/>
          <c:tx>
            <c:strRef>
              <c:f>Sheet1!$A$2</c:f>
              <c:strCache>
                <c:ptCount val="1"/>
                <c:pt idx="0">
                  <c:v>Ton Per Acre</c:v>
                </c:pt>
              </c:strCache>
            </c:strRef>
          </c:tx>
          <c:spPr>
            <a:solidFill>
              <a:schemeClr val="accent2"/>
            </a:solidFill>
            <a:ln w="12515">
              <a:solidFill>
                <a:schemeClr val="tx1"/>
              </a:solidFill>
              <a:prstDash val="solid"/>
            </a:ln>
          </c:spPr>
          <c:invertIfNegative val="0"/>
          <c:dLbls>
            <c:numFmt formatCode="0.0" sourceLinked="0"/>
            <c:spPr>
              <a:noFill/>
              <a:ln w="3129">
                <a:noFill/>
                <a:prstDash val="solid"/>
              </a:ln>
              <a:effectLst/>
            </c:spPr>
            <c:txPr>
              <a:bodyPr wrap="square" lIns="38100" tIns="19050" rIns="38100" bIns="19050" anchor="ctr">
                <a:spAutoFit/>
              </a:bodyPr>
              <a:lstStyle/>
              <a:p>
                <a:pPr>
                  <a:defRPr sz="1774"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6.8</c:v>
                </c:pt>
                <c:pt idx="1">
                  <c:v>6.2</c:v>
                </c:pt>
                <c:pt idx="2">
                  <c:v>7.6</c:v>
                </c:pt>
                <c:pt idx="3">
                  <c:v>6.8</c:v>
                </c:pt>
                <c:pt idx="4">
                  <c:v>8.18</c:v>
                </c:pt>
                <c:pt idx="5">
                  <c:v>6.11</c:v>
                </c:pt>
                <c:pt idx="6">
                  <c:v>7.65</c:v>
                </c:pt>
                <c:pt idx="7">
                  <c:v>7.61</c:v>
                </c:pt>
                <c:pt idx="8">
                  <c:v>7.5</c:v>
                </c:pt>
                <c:pt idx="9">
                  <c:v>8.6999999999999993</c:v>
                </c:pt>
              </c:numCache>
            </c:numRef>
          </c:val>
          <c:extLst>
            <c:ext xmlns:c16="http://schemas.microsoft.com/office/drawing/2014/chart" uri="{C3380CC4-5D6E-409C-BE32-E72D297353CC}">
              <c16:uniqueId val="{00000000-19E4-4C83-8497-A0B6C2AC6F65}"/>
            </c:ext>
          </c:extLst>
        </c:ser>
        <c:dLbls>
          <c:showLegendKey val="0"/>
          <c:showVal val="1"/>
          <c:showCatName val="0"/>
          <c:showSerName val="0"/>
          <c:showPercent val="0"/>
          <c:showBubbleSize val="0"/>
        </c:dLbls>
        <c:gapWidth val="150"/>
        <c:axId val="118565408"/>
        <c:axId val="1"/>
      </c:barChart>
      <c:catAx>
        <c:axId val="118565408"/>
        <c:scaling>
          <c:orientation val="minMax"/>
        </c:scaling>
        <c:delete val="0"/>
        <c:axPos val="b"/>
        <c:numFmt formatCode="General" sourceLinked="1"/>
        <c:majorTickMark val="out"/>
        <c:minorTickMark val="none"/>
        <c:tickLblPos val="low"/>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5"/>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18565408"/>
        <c:crosses val="autoZero"/>
        <c:crossBetween val="between"/>
      </c:valAx>
      <c:spPr>
        <a:noFill/>
        <a:ln w="12700">
          <a:noFill/>
          <a:prstDash val="solid"/>
        </a:ln>
      </c:spPr>
    </c:plotArea>
    <c:legend>
      <c:legendPos val="b"/>
      <c:layout>
        <c:manualLayout>
          <c:xMode val="edge"/>
          <c:yMode val="edge"/>
          <c:x val="0.37355212355212364"/>
          <c:y val="0.91391941391941389"/>
          <c:w val="0.19567071779071094"/>
          <c:h val="7.4795384775901114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5651302605212"/>
          <c:y val="5.0420168067226885E-2"/>
          <c:w val="0.86172344689378766"/>
          <c:h val="0.77030812324929965"/>
        </c:manualLayout>
      </c:layout>
      <c:barChart>
        <c:barDir val="col"/>
        <c:grouping val="clustered"/>
        <c:varyColors val="0"/>
        <c:ser>
          <c:idx val="2"/>
          <c:order val="0"/>
          <c:tx>
            <c:strRef>
              <c:f>Sheet1!$A$2</c:f>
              <c:strCache>
                <c:ptCount val="1"/>
                <c:pt idx="0">
                  <c:v>Average</c:v>
                </c:pt>
              </c:strCache>
            </c:strRef>
          </c:tx>
          <c:spPr>
            <a:solidFill>
              <a:schemeClr val="hlink"/>
            </a:solidFill>
            <a:ln w="9962">
              <a:solidFill>
                <a:schemeClr val="tx1"/>
              </a:solidFill>
              <a:prstDash val="solid"/>
            </a:ln>
          </c:spPr>
          <c:invertIfNegative val="0"/>
          <c:dLbls>
            <c:spPr>
              <a:noFill/>
              <a:ln w="19924">
                <a:noFill/>
              </a:ln>
            </c:spPr>
            <c:txPr>
              <a:bodyPr wrap="square" lIns="38100" tIns="19050" rIns="38100" bIns="19050" anchor="ctr">
                <a:spAutoFit/>
              </a:bodyPr>
              <a:lstStyle/>
              <a:p>
                <a:pPr>
                  <a:defRPr sz="1412"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900</c:v>
                </c:pt>
                <c:pt idx="1">
                  <c:v>864</c:v>
                </c:pt>
                <c:pt idx="2">
                  <c:v>793</c:v>
                </c:pt>
                <c:pt idx="3">
                  <c:v>761</c:v>
                </c:pt>
                <c:pt idx="4">
                  <c:v>748</c:v>
                </c:pt>
                <c:pt idx="5">
                  <c:v>732</c:v>
                </c:pt>
                <c:pt idx="6">
                  <c:v>746</c:v>
                </c:pt>
                <c:pt idx="7">
                  <c:v>736</c:v>
                </c:pt>
                <c:pt idx="8">
                  <c:v>792</c:v>
                </c:pt>
                <c:pt idx="9">
                  <c:v>968</c:v>
                </c:pt>
              </c:numCache>
            </c:numRef>
          </c:val>
          <c:extLst>
            <c:ext xmlns:c16="http://schemas.microsoft.com/office/drawing/2014/chart" uri="{C3380CC4-5D6E-409C-BE32-E72D297353CC}">
              <c16:uniqueId val="{00000000-16D6-4EE2-B249-7563E548C31C}"/>
            </c:ext>
          </c:extLst>
        </c:ser>
        <c:dLbls>
          <c:showLegendKey val="0"/>
          <c:showVal val="0"/>
          <c:showCatName val="0"/>
          <c:showSerName val="0"/>
          <c:showPercent val="0"/>
          <c:showBubbleSize val="0"/>
        </c:dLbls>
        <c:gapWidth val="150"/>
        <c:axId val="120605248"/>
        <c:axId val="1"/>
      </c:barChart>
      <c:catAx>
        <c:axId val="120605248"/>
        <c:scaling>
          <c:orientation val="minMax"/>
        </c:scaling>
        <c:delete val="0"/>
        <c:axPos val="b"/>
        <c:numFmt formatCode="General" sourceLinked="1"/>
        <c:majorTickMark val="out"/>
        <c:minorTickMark val="none"/>
        <c:tickLblPos val="nextTo"/>
        <c:spPr>
          <a:ln w="2490">
            <a:solidFill>
              <a:schemeClr val="tx1"/>
            </a:solidFill>
            <a:prstDash val="solid"/>
          </a:ln>
        </c:spPr>
        <c:txPr>
          <a:bodyPr rot="-2700000" vert="horz"/>
          <a:lstStyle/>
          <a:p>
            <a:pPr>
              <a:defRPr sz="1412" b="1" i="0" u="none" strike="noStrike" baseline="0">
                <a:solidFill>
                  <a:schemeClr val="tx1"/>
                </a:solidFill>
                <a:latin typeface="Verdana"/>
                <a:ea typeface="Verdana"/>
                <a:cs typeface="Verdana"/>
              </a:defRPr>
            </a:pPr>
            <a:endParaRPr lang="en-US"/>
          </a:p>
        </c:txPr>
        <c:crossAx val="1"/>
        <c:crossesAt val="0"/>
        <c:auto val="1"/>
        <c:lblAlgn val="ctr"/>
        <c:lblOffset val="100"/>
        <c:tickLblSkip val="1"/>
        <c:tickMarkSkip val="1"/>
        <c:noMultiLvlLbl val="0"/>
      </c:catAx>
      <c:valAx>
        <c:axId val="1"/>
        <c:scaling>
          <c:orientation val="minMax"/>
          <c:min val="400"/>
        </c:scaling>
        <c:delete val="0"/>
        <c:axPos val="l"/>
        <c:majorGridlines>
          <c:spPr>
            <a:ln w="24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2490">
            <a:solidFill>
              <a:schemeClr val="tx1"/>
            </a:solidFill>
            <a:prstDash val="solid"/>
          </a:ln>
        </c:spPr>
        <c:txPr>
          <a:bodyPr rot="0" vert="horz"/>
          <a:lstStyle/>
          <a:p>
            <a:pPr>
              <a:defRPr sz="1412" b="1" i="0" u="none" strike="noStrike" baseline="0">
                <a:solidFill>
                  <a:schemeClr val="tx1"/>
                </a:solidFill>
                <a:latin typeface="Verdana"/>
                <a:ea typeface="Verdana"/>
                <a:cs typeface="Verdana"/>
              </a:defRPr>
            </a:pPr>
            <a:endParaRPr lang="en-US"/>
          </a:p>
        </c:txPr>
        <c:crossAx val="120605248"/>
        <c:crosses val="autoZero"/>
        <c:crossBetween val="between"/>
      </c:valAx>
      <c:spPr>
        <a:noFill/>
        <a:ln w="9962">
          <a:solidFill>
            <a:schemeClr val="tx1"/>
          </a:solidFill>
          <a:prstDash val="solid"/>
        </a:ln>
      </c:spPr>
    </c:plotArea>
    <c:plotVisOnly val="1"/>
    <c:dispBlanksAs val="gap"/>
    <c:showDLblsOverMax val="0"/>
  </c:chart>
  <c:spPr>
    <a:noFill/>
    <a:ln>
      <a:noFill/>
    </a:ln>
  </c:spPr>
  <c:txPr>
    <a:bodyPr/>
    <a:lstStyle/>
    <a:p>
      <a:pPr>
        <a:defRPr sz="1412" b="1" i="0" u="none" strike="noStrike" baseline="0">
          <a:solidFill>
            <a:schemeClr val="tx1"/>
          </a:solidFill>
          <a:latin typeface="Verdana"/>
          <a:ea typeface="Verdana"/>
          <a:cs typeface="Verdan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953667953668"/>
          <c:y val="6.5934065934065936E-2"/>
          <c:w val="0.87355212355212364"/>
          <c:h val="0.60223990410852113"/>
        </c:manualLayout>
      </c:layout>
      <c:barChart>
        <c:barDir val="col"/>
        <c:grouping val="clustered"/>
        <c:varyColors val="0"/>
        <c:ser>
          <c:idx val="1"/>
          <c:order val="0"/>
          <c:tx>
            <c:strRef>
              <c:f>Sheet1!$A$2</c:f>
              <c:strCache>
                <c:ptCount val="1"/>
                <c:pt idx="0">
                  <c:v>Average</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139</c:v>
                </c:pt>
                <c:pt idx="1">
                  <c:v>-18</c:v>
                </c:pt>
                <c:pt idx="2">
                  <c:v>-21</c:v>
                </c:pt>
                <c:pt idx="3">
                  <c:v>-49</c:v>
                </c:pt>
                <c:pt idx="4">
                  <c:v>51</c:v>
                </c:pt>
                <c:pt idx="5">
                  <c:v>-55</c:v>
                </c:pt>
                <c:pt idx="6">
                  <c:v>3</c:v>
                </c:pt>
                <c:pt idx="7">
                  <c:v>67</c:v>
                </c:pt>
                <c:pt idx="8">
                  <c:v>174</c:v>
                </c:pt>
                <c:pt idx="9">
                  <c:v>297</c:v>
                </c:pt>
              </c:numCache>
            </c:numRef>
          </c:val>
          <c:extLst>
            <c:ext xmlns:c16="http://schemas.microsoft.com/office/drawing/2014/chart" uri="{C3380CC4-5D6E-409C-BE32-E72D297353CC}">
              <c16:uniqueId val="{00000000-4AA3-4A3B-B5D5-8C0DAF99321D}"/>
            </c:ext>
          </c:extLst>
        </c:ser>
        <c:dLbls>
          <c:showLegendKey val="0"/>
          <c:showVal val="1"/>
          <c:showCatName val="0"/>
          <c:showSerName val="0"/>
          <c:showPercent val="0"/>
          <c:showBubbleSize val="0"/>
        </c:dLbls>
        <c:gapWidth val="150"/>
        <c:axId val="123952640"/>
        <c:axId val="1"/>
      </c:barChart>
      <c:catAx>
        <c:axId val="123952640"/>
        <c:scaling>
          <c:orientation val="minMax"/>
        </c:scaling>
        <c:delete val="0"/>
        <c:axPos val="b"/>
        <c:numFmt formatCode="General" sourceLinked="1"/>
        <c:majorTickMark val="out"/>
        <c:minorTickMark val="none"/>
        <c:tickLblPos val="nextTo"/>
        <c:spPr>
          <a:ln w="3129">
            <a:solidFill>
              <a:schemeClr val="tx1"/>
            </a:solidFill>
            <a:prstDash val="solid"/>
          </a:ln>
        </c:spPr>
        <c:txPr>
          <a:bodyPr rot="-132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8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952640"/>
        <c:crosses val="autoZero"/>
        <c:crossBetween val="between"/>
      </c:valAx>
      <c:spPr>
        <a:noFill/>
        <a:ln w="12515">
          <a:solidFill>
            <a:schemeClr val="tx1"/>
          </a:solidFill>
          <a:prstDash val="solid"/>
        </a:ln>
      </c:spPr>
    </c:plotArea>
    <c:legend>
      <c:legendPos val="b"/>
      <c:layout>
        <c:manualLayout>
          <c:xMode val="edge"/>
          <c:yMode val="edge"/>
          <c:x val="0.45093601880515344"/>
          <c:y val="0.85513224058626336"/>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2934362934365E-2"/>
          <c:y val="6.5934065934065936E-2"/>
          <c:w val="0.89671814671814676"/>
          <c:h val="0.72893772893772901"/>
        </c:manualLayout>
      </c:layout>
      <c:barChart>
        <c:barDir val="col"/>
        <c:grouping val="clustered"/>
        <c:varyColors val="0"/>
        <c:ser>
          <c:idx val="2"/>
          <c:order val="0"/>
          <c:tx>
            <c:strRef>
              <c:f>Sheet1!$A$2</c:f>
              <c:strCache>
                <c:ptCount val="1"/>
                <c:pt idx="0">
                  <c:v>Average</c:v>
                </c:pt>
              </c:strCache>
            </c:strRef>
          </c:tx>
          <c:spPr>
            <a:solidFill>
              <a:schemeClr val="hlink"/>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774"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4.0999999999999996</c:v>
                </c:pt>
                <c:pt idx="1">
                  <c:v>5.0999999999999996</c:v>
                </c:pt>
                <c:pt idx="2">
                  <c:v>5.3</c:v>
                </c:pt>
                <c:pt idx="3">
                  <c:v>5.8</c:v>
                </c:pt>
                <c:pt idx="4">
                  <c:v>5.3</c:v>
                </c:pt>
                <c:pt idx="5">
                  <c:v>5.0999999999999996</c:v>
                </c:pt>
                <c:pt idx="6">
                  <c:v>4.8</c:v>
                </c:pt>
                <c:pt idx="7">
                  <c:v>4.7</c:v>
                </c:pt>
                <c:pt idx="8">
                  <c:v>5.4</c:v>
                </c:pt>
                <c:pt idx="9">
                  <c:v>4.9000000000000004</c:v>
                </c:pt>
              </c:numCache>
            </c:numRef>
          </c:val>
          <c:extLst>
            <c:ext xmlns:c16="http://schemas.microsoft.com/office/drawing/2014/chart" uri="{C3380CC4-5D6E-409C-BE32-E72D297353CC}">
              <c16:uniqueId val="{00000000-D28E-4BEA-959D-899D30F90722}"/>
            </c:ext>
          </c:extLst>
        </c:ser>
        <c:dLbls>
          <c:showLegendKey val="0"/>
          <c:showVal val="0"/>
          <c:showCatName val="0"/>
          <c:showSerName val="0"/>
          <c:showPercent val="0"/>
          <c:showBubbleSize val="0"/>
        </c:dLbls>
        <c:gapWidth val="150"/>
        <c:axId val="124851272"/>
        <c:axId val="1"/>
      </c:barChart>
      <c:catAx>
        <c:axId val="124851272"/>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6.5"/>
          <c:min val="3"/>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4851272"/>
        <c:crosses val="autoZero"/>
        <c:crossBetween val="between"/>
      </c:valAx>
      <c:spPr>
        <a:noFill/>
        <a:ln w="12515">
          <a:solidFill>
            <a:schemeClr val="tx1"/>
          </a:solidFill>
          <a:prstDash val="solid"/>
        </a:ln>
      </c:spPr>
    </c:plotArea>
    <c:legend>
      <c:legendPos val="b"/>
      <c:layout>
        <c:manualLayout>
          <c:xMode val="edge"/>
          <c:yMode val="edge"/>
          <c:x val="0.45077220077220082"/>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ser>
          <c:idx val="1"/>
          <c:order val="0"/>
          <c:tx>
            <c:strRef>
              <c:f>Sheet1!$A$2</c:f>
              <c:strCache>
                <c:ptCount val="1"/>
                <c:pt idx="0">
                  <c:v>Average</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985"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358</c:v>
                </c:pt>
                <c:pt idx="1">
                  <c:v>258</c:v>
                </c:pt>
                <c:pt idx="2">
                  <c:v>230</c:v>
                </c:pt>
                <c:pt idx="3">
                  <c:v>199</c:v>
                </c:pt>
                <c:pt idx="4">
                  <c:v>160</c:v>
                </c:pt>
                <c:pt idx="5">
                  <c:v>165</c:v>
                </c:pt>
                <c:pt idx="6">
                  <c:v>190</c:v>
                </c:pt>
                <c:pt idx="7">
                  <c:v>147</c:v>
                </c:pt>
                <c:pt idx="8">
                  <c:v>214</c:v>
                </c:pt>
                <c:pt idx="9">
                  <c:v>164</c:v>
                </c:pt>
              </c:numCache>
            </c:numRef>
          </c:val>
          <c:extLst>
            <c:ext xmlns:c16="http://schemas.microsoft.com/office/drawing/2014/chart" uri="{C3380CC4-5D6E-409C-BE32-E72D297353CC}">
              <c16:uniqueId val="{00000000-DF45-4E04-9318-B145B2BF41E0}"/>
            </c:ext>
          </c:extLst>
        </c:ser>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953667953668"/>
          <c:y val="6.5934065934065936E-2"/>
          <c:w val="0.87355212355212364"/>
          <c:h val="0.72893772893772901"/>
        </c:manualLayout>
      </c:layout>
      <c:lineChart>
        <c:grouping val="standard"/>
        <c:varyColors val="0"/>
        <c:ser>
          <c:idx val="1"/>
          <c:order val="0"/>
          <c:tx>
            <c:strRef>
              <c:f>Sheet1!$A$2</c:f>
              <c:strCache>
                <c:ptCount val="1"/>
                <c:pt idx="0">
                  <c:v>Average</c:v>
                </c:pt>
              </c:strCache>
            </c:strRef>
          </c:tx>
          <c:spPr>
            <a:ln w="37546">
              <a:solidFill>
                <a:srgbClr val="000000"/>
              </a:solidFill>
              <a:prstDash val="solid"/>
            </a:ln>
          </c:spPr>
          <c:marker>
            <c:symbol val="square"/>
            <c:size val="8"/>
            <c:spPr>
              <a:solidFill>
                <a:srgbClr val="FFFF00"/>
              </a:solidFill>
              <a:ln>
                <a:solidFill>
                  <a:srgbClr val="FFFF00"/>
                </a:solidFill>
                <a:prstDash val="solid"/>
              </a:ln>
            </c:spPr>
          </c:marker>
          <c:dLbls>
            <c:numFmt formatCode="0" sourceLinked="0"/>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-14</c:v>
                </c:pt>
                <c:pt idx="1">
                  <c:v>-51.26</c:v>
                </c:pt>
                <c:pt idx="2">
                  <c:v>-55</c:v>
                </c:pt>
                <c:pt idx="3">
                  <c:v>-55</c:v>
                </c:pt>
                <c:pt idx="4">
                  <c:v>-37</c:v>
                </c:pt>
                <c:pt idx="5">
                  <c:v>-57</c:v>
                </c:pt>
                <c:pt idx="6">
                  <c:v>44</c:v>
                </c:pt>
                <c:pt idx="7">
                  <c:v>161</c:v>
                </c:pt>
                <c:pt idx="8">
                  <c:v>316</c:v>
                </c:pt>
                <c:pt idx="9">
                  <c:v>379</c:v>
                </c:pt>
              </c:numCache>
            </c:numRef>
          </c:val>
          <c:smooth val="0"/>
          <c:extLst>
            <c:ext xmlns:c16="http://schemas.microsoft.com/office/drawing/2014/chart" uri="{C3380CC4-5D6E-409C-BE32-E72D297353CC}">
              <c16:uniqueId val="{00000000-EE9F-455A-AE4D-A632D9B36598}"/>
            </c:ext>
          </c:extLst>
        </c:ser>
        <c:ser>
          <c:idx val="2"/>
          <c:order val="1"/>
          <c:tx>
            <c:strRef>
              <c:f>Sheet1!$A$3</c:f>
              <c:strCache>
                <c:ptCount val="1"/>
                <c:pt idx="0">
                  <c:v>High 20%</c:v>
                </c:pt>
              </c:strCache>
            </c:strRef>
          </c:tx>
          <c:spPr>
            <a:ln w="37546">
              <a:solidFill>
                <a:srgbClr val="000000"/>
              </a:solidFill>
              <a:prstDash val="solid"/>
            </a:ln>
          </c:spPr>
          <c:marker>
            <c:symbol val="triangle"/>
            <c:size val="8"/>
            <c:spPr>
              <a:solidFill>
                <a:srgbClr val="00FF00"/>
              </a:solidFill>
              <a:ln>
                <a:solidFill>
                  <a:srgbClr val="00FF00"/>
                </a:solidFill>
                <a:prstDash val="solid"/>
              </a:ln>
            </c:spPr>
          </c:marker>
          <c:dLbls>
            <c:numFmt formatCode="0" sourceLinked="0"/>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196</c:v>
                </c:pt>
                <c:pt idx="1">
                  <c:v>116</c:v>
                </c:pt>
                <c:pt idx="2">
                  <c:v>61</c:v>
                </c:pt>
                <c:pt idx="3">
                  <c:v>61</c:v>
                </c:pt>
                <c:pt idx="4">
                  <c:v>79</c:v>
                </c:pt>
                <c:pt idx="5">
                  <c:v>65</c:v>
                </c:pt>
                <c:pt idx="6">
                  <c:v>176</c:v>
                </c:pt>
                <c:pt idx="7">
                  <c:v>329</c:v>
                </c:pt>
                <c:pt idx="8">
                  <c:v>526</c:v>
                </c:pt>
                <c:pt idx="9">
                  <c:v>654</c:v>
                </c:pt>
              </c:numCache>
            </c:numRef>
          </c:val>
          <c:smooth val="0"/>
          <c:extLst>
            <c:ext xmlns:c16="http://schemas.microsoft.com/office/drawing/2014/chart" uri="{C3380CC4-5D6E-409C-BE32-E72D297353CC}">
              <c16:uniqueId val="{00000001-EE9F-455A-AE4D-A632D9B36598}"/>
            </c:ext>
          </c:extLst>
        </c:ser>
        <c:dLbls>
          <c:showLegendKey val="0"/>
          <c:showVal val="0"/>
          <c:showCatName val="0"/>
          <c:showSerName val="0"/>
          <c:showPercent val="0"/>
          <c:showBubbleSize val="0"/>
        </c:dLbls>
        <c:marker val="1"/>
        <c:smooth val="0"/>
        <c:axId val="125729536"/>
        <c:axId val="1"/>
      </c:lineChart>
      <c:catAx>
        <c:axId val="125729536"/>
        <c:scaling>
          <c:orientation val="minMax"/>
        </c:scaling>
        <c:delete val="0"/>
        <c:axPos val="b"/>
        <c:numFmt formatCode="General" sourceLinked="1"/>
        <c:majorTickMark val="out"/>
        <c:minorTickMark val="none"/>
        <c:tickLblPos val="low"/>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5729536"/>
        <c:crosses val="autoZero"/>
        <c:crossBetween val="between"/>
      </c:valAx>
      <c:spPr>
        <a:noFill/>
        <a:ln w="12515">
          <a:solidFill>
            <a:schemeClr val="tx1"/>
          </a:solidFill>
          <a:prstDash val="solid"/>
        </a:ln>
      </c:spPr>
    </c:plotArea>
    <c:legend>
      <c:legendPos val="b"/>
      <c:layout>
        <c:manualLayout>
          <c:xMode val="edge"/>
          <c:yMode val="edge"/>
          <c:x val="0.3426640926640927"/>
          <c:y val="0.91391941391941389"/>
          <c:w val="0.41988416988416993"/>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2934362934365E-2"/>
          <c:y val="6.5934065934065936E-2"/>
          <c:w val="0.89671814671814676"/>
          <c:h val="0.72893772893772901"/>
        </c:manualLayout>
      </c:layout>
      <c:lineChart>
        <c:grouping val="standard"/>
        <c:varyColors val="0"/>
        <c:ser>
          <c:idx val="1"/>
          <c:order val="0"/>
          <c:tx>
            <c:strRef>
              <c:f>Sheet1!$A$2</c:f>
              <c:strCache>
                <c:ptCount val="1"/>
                <c:pt idx="0">
                  <c:v>Average</c:v>
                </c:pt>
              </c:strCache>
            </c:strRef>
          </c:tx>
          <c:spPr>
            <a:ln w="37546">
              <a:solidFill>
                <a:srgbClr val="000000"/>
              </a:solidFill>
              <a:prstDash val="solid"/>
            </a:ln>
          </c:spPr>
          <c:marker>
            <c:symbol val="square"/>
            <c:size val="6"/>
            <c:spPr>
              <a:solidFill>
                <a:srgbClr val="FFFF00"/>
              </a:solidFill>
              <a:ln>
                <a:solidFill>
                  <a:srgbClr val="000000"/>
                </a:solidFill>
                <a:prstDash val="solid"/>
              </a:ln>
            </c:spPr>
          </c:marker>
          <c:dLbls>
            <c:spPr>
              <a:no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formatCode="0.00">
                  <c:v>5.3</c:v>
                </c:pt>
                <c:pt idx="1">
                  <c:v>5.28</c:v>
                </c:pt>
                <c:pt idx="2">
                  <c:v>3.85</c:v>
                </c:pt>
                <c:pt idx="3">
                  <c:v>3.71</c:v>
                </c:pt>
                <c:pt idx="4">
                  <c:v>3.48</c:v>
                </c:pt>
                <c:pt idx="5">
                  <c:v>3.79</c:v>
                </c:pt>
                <c:pt idx="6">
                  <c:v>3.46</c:v>
                </c:pt>
                <c:pt idx="7">
                  <c:v>3.12</c:v>
                </c:pt>
                <c:pt idx="8">
                  <c:v>3.81</c:v>
                </c:pt>
                <c:pt idx="9">
                  <c:v>4.53</c:v>
                </c:pt>
              </c:numCache>
            </c:numRef>
          </c:val>
          <c:smooth val="0"/>
          <c:extLst>
            <c:ext xmlns:c16="http://schemas.microsoft.com/office/drawing/2014/chart" uri="{C3380CC4-5D6E-409C-BE32-E72D297353CC}">
              <c16:uniqueId val="{00000000-6F4A-4069-8ACD-3E3880B4FF60}"/>
            </c:ext>
          </c:extLst>
        </c:ser>
        <c:ser>
          <c:idx val="2"/>
          <c:order val="1"/>
          <c:tx>
            <c:strRef>
              <c:f>Sheet1!$A$3</c:f>
              <c:strCache>
                <c:ptCount val="1"/>
                <c:pt idx="0">
                  <c:v>High 20%</c:v>
                </c:pt>
              </c:strCache>
            </c:strRef>
          </c:tx>
          <c:spPr>
            <a:ln w="37546">
              <a:solidFill>
                <a:schemeClr val="tx1"/>
              </a:solidFill>
              <a:prstDash val="solid"/>
            </a:ln>
          </c:spPr>
          <c:marker>
            <c:symbol val="triangle"/>
            <c:size val="8"/>
            <c:spPr>
              <a:solidFill>
                <a:srgbClr val="00FF00"/>
              </a:solidFill>
              <a:ln>
                <a:solidFill>
                  <a:srgbClr val="00FF00"/>
                </a:solidFill>
                <a:prstDash val="solid"/>
              </a:ln>
            </c:spPr>
          </c:marker>
          <c:dLbls>
            <c:spPr>
              <a:no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4.6500000000000004</c:v>
                </c:pt>
                <c:pt idx="1">
                  <c:v>4.72</c:v>
                </c:pt>
                <c:pt idx="2">
                  <c:v>3.44</c:v>
                </c:pt>
                <c:pt idx="3">
                  <c:v>3.27</c:v>
                </c:pt>
                <c:pt idx="4">
                  <c:v>3.07</c:v>
                </c:pt>
                <c:pt idx="5">
                  <c:v>3.16</c:v>
                </c:pt>
                <c:pt idx="6">
                  <c:v>2.86</c:v>
                </c:pt>
                <c:pt idx="7" formatCode="0.00">
                  <c:v>2.6</c:v>
                </c:pt>
                <c:pt idx="8" formatCode="0.00">
                  <c:v>3.28</c:v>
                </c:pt>
                <c:pt idx="9" formatCode="0.00">
                  <c:v>3.77</c:v>
                </c:pt>
              </c:numCache>
            </c:numRef>
          </c:val>
          <c:smooth val="0"/>
          <c:extLst>
            <c:ext xmlns:c16="http://schemas.microsoft.com/office/drawing/2014/chart" uri="{C3380CC4-5D6E-409C-BE32-E72D297353CC}">
              <c16:uniqueId val="{00000001-6F4A-4069-8ACD-3E3880B4FF60}"/>
            </c:ext>
          </c:extLst>
        </c:ser>
        <c:dLbls>
          <c:showLegendKey val="0"/>
          <c:showVal val="0"/>
          <c:showCatName val="0"/>
          <c:showSerName val="0"/>
          <c:showPercent val="0"/>
          <c:showBubbleSize val="0"/>
        </c:dLbls>
        <c:marker val="1"/>
        <c:smooth val="0"/>
        <c:axId val="124957456"/>
        <c:axId val="1"/>
      </c:lineChart>
      <c:catAx>
        <c:axId val="124957456"/>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2"/>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0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4957456"/>
        <c:crosses val="autoZero"/>
        <c:crossBetween val="between"/>
      </c:valAx>
      <c:spPr>
        <a:noFill/>
        <a:ln w="12515">
          <a:solidFill>
            <a:schemeClr val="tx1"/>
          </a:solidFill>
          <a:prstDash val="solid"/>
        </a:ln>
      </c:spPr>
    </c:plotArea>
    <c:legend>
      <c:legendPos val="b"/>
      <c:layout>
        <c:manualLayout>
          <c:xMode val="edge"/>
          <c:yMode val="edge"/>
          <c:x val="0.33108108108108114"/>
          <c:y val="0.91391941391941389"/>
          <c:w val="0.41988416988416993"/>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2934362934365E-2"/>
          <c:y val="6.5934065934065936E-2"/>
          <c:w val="0.89671814671814676"/>
          <c:h val="0.72893772893772901"/>
        </c:manualLayout>
      </c:layout>
      <c:barChart>
        <c:barDir val="col"/>
        <c:grouping val="clustered"/>
        <c:varyColors val="0"/>
        <c:ser>
          <c:idx val="1"/>
          <c:order val="0"/>
          <c:tx>
            <c:strRef>
              <c:f>Sheet1!$A$2</c:f>
              <c:strCache>
                <c:ptCount val="1"/>
                <c:pt idx="0">
                  <c:v>Average per Bu.</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formatCode="0.00">
                  <c:v>6.3</c:v>
                </c:pt>
                <c:pt idx="1">
                  <c:v>4.47</c:v>
                </c:pt>
                <c:pt idx="2">
                  <c:v>3.83</c:v>
                </c:pt>
                <c:pt idx="3">
                  <c:v>3.46</c:v>
                </c:pt>
                <c:pt idx="4" formatCode="0.00">
                  <c:v>3.3</c:v>
                </c:pt>
                <c:pt idx="5" formatCode="0.00">
                  <c:v>3.37</c:v>
                </c:pt>
                <c:pt idx="6" formatCode="0.00">
                  <c:v>3.68</c:v>
                </c:pt>
                <c:pt idx="7" formatCode="0.00">
                  <c:v>3.46</c:v>
                </c:pt>
                <c:pt idx="8" formatCode="0.00">
                  <c:v>4.7300000000000004</c:v>
                </c:pt>
                <c:pt idx="9" formatCode="0.00">
                  <c:v>6.08</c:v>
                </c:pt>
              </c:numCache>
            </c:numRef>
          </c:val>
          <c:extLst>
            <c:ext xmlns:c16="http://schemas.microsoft.com/office/drawing/2014/chart" uri="{C3380CC4-5D6E-409C-BE32-E72D297353CC}">
              <c16:uniqueId val="{00000000-7C89-436A-A121-64870C0D9752}"/>
            </c:ext>
          </c:extLst>
        </c:ser>
        <c:dLbls>
          <c:showLegendKey val="0"/>
          <c:showVal val="0"/>
          <c:showCatName val="0"/>
          <c:showSerName val="0"/>
          <c:showPercent val="0"/>
          <c:showBubbleSize val="0"/>
        </c:dLbls>
        <c:gapWidth val="150"/>
        <c:axId val="123474472"/>
        <c:axId val="1"/>
      </c:barChart>
      <c:catAx>
        <c:axId val="123474472"/>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2.5"/>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0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474472"/>
        <c:crosses val="autoZero"/>
        <c:crossBetween val="between"/>
      </c:valAx>
      <c:spPr>
        <a:noFill/>
        <a:ln w="12515">
          <a:solidFill>
            <a:schemeClr val="tx1"/>
          </a:solidFill>
          <a:prstDash val="solid"/>
        </a:ln>
      </c:spPr>
    </c:plotArea>
    <c:legend>
      <c:legendPos val="b"/>
      <c:layout>
        <c:manualLayout>
          <c:xMode val="edge"/>
          <c:yMode val="edge"/>
          <c:x val="0.38803088803088809"/>
          <c:y val="0.91391941391941389"/>
          <c:w val="0.30598455598455598"/>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9732891105652"/>
          <c:y val="6.2885298636450926E-2"/>
          <c:w val="0.88706563706563712"/>
          <c:h val="0.72893772893772901"/>
        </c:manualLayout>
      </c:layout>
      <c:barChart>
        <c:barDir val="col"/>
        <c:grouping val="clustered"/>
        <c:varyColors val="0"/>
        <c:ser>
          <c:idx val="2"/>
          <c:order val="0"/>
          <c:tx>
            <c:strRef>
              <c:f>Sheet1!$A$2</c:f>
              <c:strCache>
                <c:ptCount val="1"/>
                <c:pt idx="0">
                  <c:v>Average Farm</c:v>
                </c:pt>
              </c:strCache>
            </c:strRef>
          </c:tx>
          <c:spPr>
            <a:solidFill>
              <a:schemeClr val="hlink"/>
            </a:solidFill>
            <a:ln w="12700">
              <a:solidFill>
                <a:schemeClr val="tx1"/>
              </a:solidFill>
              <a:prstDash val="solid"/>
            </a:ln>
          </c:spPr>
          <c:invertIfNegative val="0"/>
          <c:dLbls>
            <c:numFmt formatCode="#,##0" sourceLinked="0"/>
            <c:spPr>
              <a:noFill/>
              <a:ln w="25399">
                <a:noFill/>
              </a:ln>
            </c:spPr>
            <c:txPr>
              <a:bodyPr wrap="square" lIns="38100" tIns="19050" rIns="38100" bIns="19050" anchor="ctr">
                <a:spAutoFit/>
              </a:bodyPr>
              <a:lstStyle/>
              <a:p>
                <a:pPr>
                  <a:defRPr sz="12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0.00</c:formatCode>
                <c:ptCount val="10"/>
                <c:pt idx="0">
                  <c:v>125</c:v>
                </c:pt>
                <c:pt idx="1">
                  <c:v>127</c:v>
                </c:pt>
                <c:pt idx="2">
                  <c:v>122</c:v>
                </c:pt>
                <c:pt idx="3">
                  <c:v>120</c:v>
                </c:pt>
                <c:pt idx="4">
                  <c:v>117</c:v>
                </c:pt>
                <c:pt idx="5">
                  <c:v>112</c:v>
                </c:pt>
                <c:pt idx="6">
                  <c:v>109</c:v>
                </c:pt>
                <c:pt idx="7">
                  <c:v>107</c:v>
                </c:pt>
                <c:pt idx="8">
                  <c:v>110</c:v>
                </c:pt>
                <c:pt idx="9">
                  <c:v>114</c:v>
                </c:pt>
              </c:numCache>
            </c:numRef>
          </c:val>
          <c:extLst>
            <c:ext xmlns:c16="http://schemas.microsoft.com/office/drawing/2014/chart" uri="{C3380CC4-5D6E-409C-BE32-E72D297353CC}">
              <c16:uniqueId val="{00000000-4D01-47E7-8267-64EBB1DA20AD}"/>
            </c:ext>
          </c:extLst>
        </c:ser>
        <c:dLbls>
          <c:showLegendKey val="0"/>
          <c:showVal val="0"/>
          <c:showCatName val="0"/>
          <c:showSerName val="0"/>
          <c:showPercent val="0"/>
          <c:showBubbleSize val="0"/>
        </c:dLbls>
        <c:gapWidth val="150"/>
        <c:axId val="123608480"/>
        <c:axId val="1"/>
      </c:barChart>
      <c:catAx>
        <c:axId val="12360848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90"/>
        </c:scaling>
        <c:delete val="0"/>
        <c:axPos val="l"/>
        <c:majorGridlines>
          <c:spPr>
            <a:ln w="3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0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123608480"/>
        <c:crosses val="autoZero"/>
        <c:crossBetween val="between"/>
      </c:valAx>
      <c:spPr>
        <a:noFill/>
        <a:ln w="12700">
          <a:solidFill>
            <a:schemeClr val="tx1"/>
          </a:solidFill>
          <a:prstDash val="solid"/>
        </a:ln>
      </c:spPr>
    </c:plotArea>
    <c:legend>
      <c:legendPos val="b"/>
      <c:layout>
        <c:manualLayout>
          <c:xMode val="edge"/>
          <c:yMode val="edge"/>
          <c:x val="0.40926640926640928"/>
          <c:y val="0.91391941391941389"/>
          <c:w val="0.27316602316602323"/>
          <c:h val="8.0586080586080591E-2"/>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barChart>
        <c:barDir val="col"/>
        <c:grouping val="clustered"/>
        <c:varyColors val="0"/>
        <c:ser>
          <c:idx val="0"/>
          <c:order val="0"/>
          <c:tx>
            <c:strRef>
              <c:f>Sheet1!$A$2</c:f>
              <c:strCache>
                <c:ptCount val="1"/>
                <c:pt idx="0">
                  <c:v>Average</c:v>
                </c:pt>
              </c:strCache>
            </c:strRef>
          </c:tx>
          <c:spPr>
            <a:solidFill>
              <a:schemeClr val="accent1"/>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198</c:v>
                </c:pt>
                <c:pt idx="1">
                  <c:v>170</c:v>
                </c:pt>
                <c:pt idx="2">
                  <c:v>150</c:v>
                </c:pt>
                <c:pt idx="3">
                  <c:v>136</c:v>
                </c:pt>
                <c:pt idx="4">
                  <c:v>118</c:v>
                </c:pt>
                <c:pt idx="5">
                  <c:v>117</c:v>
                </c:pt>
                <c:pt idx="6">
                  <c:v>129</c:v>
                </c:pt>
                <c:pt idx="7">
                  <c:v>128</c:v>
                </c:pt>
                <c:pt idx="8">
                  <c:v>142</c:v>
                </c:pt>
                <c:pt idx="9">
                  <c:v>226</c:v>
                </c:pt>
              </c:numCache>
            </c:numRef>
          </c:val>
          <c:extLst>
            <c:ext xmlns:c16="http://schemas.microsoft.com/office/drawing/2014/chart" uri="{C3380CC4-5D6E-409C-BE32-E72D297353CC}">
              <c16:uniqueId val="{00000000-DA65-4831-A8FC-7FB223A4C2CF}"/>
            </c:ext>
          </c:extLst>
        </c:ser>
        <c:dLbls>
          <c:showLegendKey val="0"/>
          <c:showVal val="0"/>
          <c:showCatName val="0"/>
          <c:showSerName val="0"/>
          <c:showPercent val="0"/>
          <c:showBubbleSize val="0"/>
        </c:dLbls>
        <c:gapWidth val="150"/>
        <c:axId val="123601544"/>
        <c:axId val="1"/>
      </c:barChart>
      <c:catAx>
        <c:axId val="123601544"/>
        <c:scaling>
          <c:orientation val="minMax"/>
        </c:scaling>
        <c:delete val="0"/>
        <c:axPos val="b"/>
        <c:numFmt formatCode="General" sourceLinked="1"/>
        <c:majorTickMark val="out"/>
        <c:minorTickMark val="none"/>
        <c:tickLblPos val="nextTo"/>
        <c:spPr>
          <a:ln w="3129">
            <a:solidFill>
              <a:schemeClr val="tx1"/>
            </a:solidFill>
            <a:prstDash val="solid"/>
          </a:ln>
        </c:spPr>
        <c:txPr>
          <a:bodyPr rot="-270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100"/>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601544"/>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barChart>
        <c:barDir val="col"/>
        <c:grouping val="clustered"/>
        <c:varyColors val="0"/>
        <c:ser>
          <c:idx val="1"/>
          <c:order val="0"/>
          <c:tx>
            <c:strRef>
              <c:f>Sheet1!$A$2</c:f>
              <c:strCache>
                <c:ptCount val="1"/>
                <c:pt idx="0">
                  <c:v>Average Farm</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34</c:v>
                </c:pt>
                <c:pt idx="1">
                  <c:v>34</c:v>
                </c:pt>
                <c:pt idx="2">
                  <c:v>36</c:v>
                </c:pt>
                <c:pt idx="3">
                  <c:v>37</c:v>
                </c:pt>
                <c:pt idx="4">
                  <c:v>38</c:v>
                </c:pt>
                <c:pt idx="5">
                  <c:v>35</c:v>
                </c:pt>
                <c:pt idx="6">
                  <c:v>37</c:v>
                </c:pt>
                <c:pt idx="7">
                  <c:v>37</c:v>
                </c:pt>
                <c:pt idx="8">
                  <c:v>42</c:v>
                </c:pt>
                <c:pt idx="9">
                  <c:v>55</c:v>
                </c:pt>
              </c:numCache>
            </c:numRef>
          </c:val>
          <c:extLst>
            <c:ext xmlns:c16="http://schemas.microsoft.com/office/drawing/2014/chart" uri="{C3380CC4-5D6E-409C-BE32-E72D297353CC}">
              <c16:uniqueId val="{00000000-8B8A-4FB0-A875-0559CC457321}"/>
            </c:ext>
          </c:extLst>
        </c:ser>
        <c:dLbls>
          <c:showLegendKey val="0"/>
          <c:showVal val="0"/>
          <c:showCatName val="0"/>
          <c:showSerName val="0"/>
          <c:showPercent val="0"/>
          <c:showBubbleSize val="0"/>
        </c:dLbls>
        <c:gapWidth val="150"/>
        <c:axId val="166277048"/>
        <c:axId val="1"/>
      </c:barChart>
      <c:catAx>
        <c:axId val="16627704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60"/>
          <c:min val="30"/>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66277048"/>
        <c:crosses val="autoZero"/>
        <c:crossBetween val="between"/>
        <c:majorUnit val="5"/>
      </c:valAx>
    </c:plotArea>
    <c:legend>
      <c:legendPos val="b"/>
      <c:layout>
        <c:manualLayout>
          <c:xMode val="edge"/>
          <c:yMode val="edge"/>
          <c:x val="0.39864864864864874"/>
          <c:y val="0.91391941391941389"/>
          <c:w val="0.27316602316602323"/>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93041749502992E-2"/>
          <c:y val="7.2243346007604542E-2"/>
          <c:w val="0.9055666003976145"/>
          <c:h val="0.67680608365019013"/>
        </c:manualLayout>
      </c:layout>
      <c:barChart>
        <c:barDir val="col"/>
        <c:grouping val="clustered"/>
        <c:varyColors val="0"/>
        <c:ser>
          <c:idx val="2"/>
          <c:order val="0"/>
          <c:tx>
            <c:strRef>
              <c:f>Sheet1!$A$2</c:f>
              <c:strCache>
                <c:ptCount val="1"/>
                <c:pt idx="0">
                  <c:v>2018</c:v>
                </c:pt>
              </c:strCache>
            </c:strRef>
          </c:tx>
          <c:spPr>
            <a:solidFill>
              <a:schemeClr val="hlink"/>
            </a:solidFill>
            <a:ln w="12744">
              <a:solidFill>
                <a:schemeClr val="tx1"/>
              </a:solidFill>
              <a:prstDash val="solid"/>
            </a:ln>
          </c:spPr>
          <c:invertIfNegative val="0"/>
          <c:dLbls>
            <c:spPr>
              <a:noFill/>
              <a:ln w="25488">
                <a:noFill/>
              </a:ln>
            </c:spPr>
            <c:txPr>
              <a:bodyPr wrap="square" lIns="38100" tIns="19050" rIns="38100" bIns="19050" anchor="ctr">
                <a:spAutoFit/>
              </a:bodyPr>
              <a:lstStyle/>
              <a:p>
                <a:pPr>
                  <a:defRPr sz="1405"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19-25</c:v>
                </c:pt>
                <c:pt idx="1">
                  <c:v>26-32</c:v>
                </c:pt>
                <c:pt idx="2">
                  <c:v>Greater than 32</c:v>
                </c:pt>
              </c:strCache>
            </c:strRef>
          </c:cat>
          <c:val>
            <c:numRef>
              <c:f>Sheet1!$B$2:$D$2</c:f>
              <c:numCache>
                <c:formatCode>General</c:formatCode>
                <c:ptCount val="3"/>
                <c:pt idx="0">
                  <c:v>185</c:v>
                </c:pt>
                <c:pt idx="1">
                  <c:v>177</c:v>
                </c:pt>
                <c:pt idx="2">
                  <c:v>127</c:v>
                </c:pt>
              </c:numCache>
            </c:numRef>
          </c:val>
          <c:extLst>
            <c:ext xmlns:c16="http://schemas.microsoft.com/office/drawing/2014/chart" uri="{C3380CC4-5D6E-409C-BE32-E72D297353CC}">
              <c16:uniqueId val="{00000000-35BF-437F-8F55-FD4DA0BB30CD}"/>
            </c:ext>
          </c:extLst>
        </c:ser>
        <c:ser>
          <c:idx val="6"/>
          <c:order val="1"/>
          <c:tx>
            <c:strRef>
              <c:f>Sheet1!$A$3</c:f>
              <c:strCache>
                <c:ptCount val="1"/>
                <c:pt idx="0">
                  <c:v>2019</c:v>
                </c:pt>
              </c:strCache>
            </c:strRef>
          </c:tx>
          <c:spPr>
            <a:solidFill>
              <a:srgbClr val="0066CC"/>
            </a:solidFill>
            <a:ln w="12744">
              <a:solidFill>
                <a:schemeClr val="tx1"/>
              </a:solidFill>
              <a:prstDash val="solid"/>
            </a:ln>
          </c:spPr>
          <c:invertIfNegative val="0"/>
          <c:dLbls>
            <c:dLbl>
              <c:idx val="0"/>
              <c:spPr>
                <a:noFill/>
                <a:ln w="25488">
                  <a:noFill/>
                </a:ln>
              </c:spPr>
              <c:txPr>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BF-437F-8F55-FD4DA0BB30CD}"/>
                </c:ext>
              </c:extLst>
            </c:dLbl>
            <c:dLbl>
              <c:idx val="1"/>
              <c:spPr>
                <a:noFill/>
                <a:ln w="25488">
                  <a:noFill/>
                </a:ln>
              </c:spPr>
              <c:txPr>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BF-437F-8F55-FD4DA0BB30CD}"/>
                </c:ext>
              </c:extLst>
            </c:dLbl>
            <c:dLbl>
              <c:idx val="2"/>
              <c:spPr>
                <a:noFill/>
                <a:ln w="25488">
                  <a:noFill/>
                </a:ln>
              </c:spPr>
              <c:txPr>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BF-437F-8F55-FD4DA0BB30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Sheet1!$B$1:$D$1</c:f>
              <c:strCache>
                <c:ptCount val="3"/>
                <c:pt idx="0">
                  <c:v>19-25</c:v>
                </c:pt>
                <c:pt idx="1">
                  <c:v>26-32</c:v>
                </c:pt>
                <c:pt idx="2">
                  <c:v>Greater than 32</c:v>
                </c:pt>
              </c:strCache>
            </c:strRef>
          </c:cat>
          <c:val>
            <c:numRef>
              <c:f>Sheet1!$B$3:$D$3</c:f>
              <c:numCache>
                <c:formatCode>General</c:formatCode>
                <c:ptCount val="3"/>
                <c:pt idx="0">
                  <c:v>177</c:v>
                </c:pt>
                <c:pt idx="1">
                  <c:v>178</c:v>
                </c:pt>
                <c:pt idx="2">
                  <c:v>137</c:v>
                </c:pt>
              </c:numCache>
            </c:numRef>
          </c:val>
          <c:extLst>
            <c:ext xmlns:c16="http://schemas.microsoft.com/office/drawing/2014/chart" uri="{C3380CC4-5D6E-409C-BE32-E72D297353CC}">
              <c16:uniqueId val="{00000004-35BF-437F-8F55-FD4DA0BB30CD}"/>
            </c:ext>
          </c:extLst>
        </c:ser>
        <c:ser>
          <c:idx val="3"/>
          <c:order val="2"/>
          <c:tx>
            <c:strRef>
              <c:f>Sheet1!$A$4</c:f>
              <c:strCache>
                <c:ptCount val="1"/>
                <c:pt idx="0">
                  <c:v>2020</c:v>
                </c:pt>
              </c:strCache>
            </c:strRef>
          </c:tx>
          <c:spPr>
            <a:solidFill>
              <a:schemeClr val="folHlink"/>
            </a:solidFill>
            <a:ln w="12744">
              <a:solidFill>
                <a:schemeClr val="tx1"/>
              </a:solidFill>
              <a:prstDash val="solid"/>
            </a:ln>
          </c:spPr>
          <c:invertIfNegative val="0"/>
          <c:dLbls>
            <c:spPr>
              <a:noFill/>
              <a:ln w="25488">
                <a:noFill/>
              </a:ln>
            </c:spPr>
            <c:txPr>
              <a:bodyPr wrap="square" lIns="38100" tIns="19050" rIns="38100" bIns="19050" anchor="ctr">
                <a:spAutoFit/>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19-25</c:v>
                </c:pt>
                <c:pt idx="1">
                  <c:v>26-32</c:v>
                </c:pt>
                <c:pt idx="2">
                  <c:v>Greater than 32</c:v>
                </c:pt>
              </c:strCache>
            </c:strRef>
          </c:cat>
          <c:val>
            <c:numRef>
              <c:f>Sheet1!$B$4:$D$4</c:f>
              <c:numCache>
                <c:formatCode>General</c:formatCode>
                <c:ptCount val="3"/>
                <c:pt idx="0">
                  <c:v>192</c:v>
                </c:pt>
                <c:pt idx="1">
                  <c:v>203</c:v>
                </c:pt>
                <c:pt idx="2">
                  <c:v>146</c:v>
                </c:pt>
              </c:numCache>
            </c:numRef>
          </c:val>
          <c:extLst>
            <c:ext xmlns:c16="http://schemas.microsoft.com/office/drawing/2014/chart" uri="{C3380CC4-5D6E-409C-BE32-E72D297353CC}">
              <c16:uniqueId val="{00000005-35BF-437F-8F55-FD4DA0BB30CD}"/>
            </c:ext>
          </c:extLst>
        </c:ser>
        <c:ser>
          <c:idx val="0"/>
          <c:order val="3"/>
          <c:tx>
            <c:strRef>
              <c:f>Sheet1!$A$5</c:f>
              <c:strCache>
                <c:ptCount val="1"/>
                <c:pt idx="0">
                  <c:v>2021</c:v>
                </c:pt>
              </c:strCache>
            </c:strRef>
          </c:tx>
          <c:spPr>
            <a:solidFill>
              <a:schemeClr val="accent1"/>
            </a:solidFill>
            <a:ln w="12744">
              <a:solidFill>
                <a:schemeClr val="tx1"/>
              </a:solidFill>
              <a:prstDash val="solid"/>
            </a:ln>
          </c:spPr>
          <c:invertIfNegative val="0"/>
          <c:dLbls>
            <c:spPr>
              <a:noFill/>
              <a:ln w="25488">
                <a:noFill/>
              </a:ln>
            </c:spPr>
            <c:txPr>
              <a:bodyPr wrap="square" lIns="38100" tIns="19050" rIns="38100" bIns="19050" anchor="ctr">
                <a:spAutoFit/>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19-25</c:v>
                </c:pt>
                <c:pt idx="1">
                  <c:v>26-32</c:v>
                </c:pt>
                <c:pt idx="2">
                  <c:v>Greater than 32</c:v>
                </c:pt>
              </c:strCache>
            </c:strRef>
          </c:cat>
          <c:val>
            <c:numRef>
              <c:f>Sheet1!$B$5:$D$5</c:f>
              <c:numCache>
                <c:formatCode>General</c:formatCode>
                <c:ptCount val="3"/>
                <c:pt idx="0">
                  <c:v>161</c:v>
                </c:pt>
                <c:pt idx="1">
                  <c:v>195</c:v>
                </c:pt>
                <c:pt idx="2">
                  <c:v>138</c:v>
                </c:pt>
              </c:numCache>
            </c:numRef>
          </c:val>
          <c:extLst>
            <c:ext xmlns:c16="http://schemas.microsoft.com/office/drawing/2014/chart" uri="{C3380CC4-5D6E-409C-BE32-E72D297353CC}">
              <c16:uniqueId val="{00000006-35BF-437F-8F55-FD4DA0BB30CD}"/>
            </c:ext>
          </c:extLst>
        </c:ser>
        <c:ser>
          <c:idx val="1"/>
          <c:order val="4"/>
          <c:tx>
            <c:strRef>
              <c:f>Sheet1!$A$6</c:f>
              <c:strCache>
                <c:ptCount val="1"/>
                <c:pt idx="0">
                  <c:v>2022</c:v>
                </c:pt>
              </c:strCache>
            </c:strRef>
          </c:tx>
          <c:spPr>
            <a:solidFill>
              <a:schemeClr val="accent2"/>
            </a:solidFill>
            <a:ln w="12744">
              <a:solidFill>
                <a:schemeClr val="tx1"/>
              </a:solidFill>
              <a:prstDash val="solid"/>
            </a:ln>
          </c:spPr>
          <c:invertIfNegative val="0"/>
          <c:dLbls>
            <c:spPr>
              <a:noFill/>
              <a:ln w="25488">
                <a:noFill/>
              </a:ln>
            </c:spPr>
            <c:txPr>
              <a:bodyPr wrap="square" lIns="38100" tIns="19050" rIns="38100" bIns="19050" anchor="ctr">
                <a:spAutoFit/>
              </a:bodyPr>
              <a:lstStyle/>
              <a:p>
                <a:pPr>
                  <a:defRPr sz="18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19-25</c:v>
                </c:pt>
                <c:pt idx="1">
                  <c:v>26-32</c:v>
                </c:pt>
                <c:pt idx="2">
                  <c:v>Greater than 32</c:v>
                </c:pt>
              </c:strCache>
            </c:strRef>
          </c:cat>
          <c:val>
            <c:numRef>
              <c:f>Sheet1!$B$6:$D$6</c:f>
              <c:numCache>
                <c:formatCode>General</c:formatCode>
                <c:ptCount val="3"/>
                <c:pt idx="0">
                  <c:v>191</c:v>
                </c:pt>
                <c:pt idx="1">
                  <c:v>208</c:v>
                </c:pt>
                <c:pt idx="2">
                  <c:v>155</c:v>
                </c:pt>
              </c:numCache>
            </c:numRef>
          </c:val>
          <c:extLst>
            <c:ext xmlns:c16="http://schemas.microsoft.com/office/drawing/2014/chart" uri="{C3380CC4-5D6E-409C-BE32-E72D297353CC}">
              <c16:uniqueId val="{00000007-35BF-437F-8F55-FD4DA0BB30CD}"/>
            </c:ext>
          </c:extLst>
        </c:ser>
        <c:dLbls>
          <c:showLegendKey val="0"/>
          <c:showVal val="0"/>
          <c:showCatName val="0"/>
          <c:showSerName val="0"/>
          <c:showPercent val="0"/>
          <c:showBubbleSize val="0"/>
        </c:dLbls>
        <c:gapWidth val="150"/>
        <c:axId val="121016792"/>
        <c:axId val="1"/>
      </c:barChart>
      <c:catAx>
        <c:axId val="121016792"/>
        <c:scaling>
          <c:orientation val="minMax"/>
        </c:scaling>
        <c:delete val="0"/>
        <c:axPos val="b"/>
        <c:numFmt formatCode="General" sourceLinked="1"/>
        <c:majorTickMark val="out"/>
        <c:minorTickMark val="none"/>
        <c:tickLblPos val="nextTo"/>
        <c:spPr>
          <a:ln w="3186">
            <a:solidFill>
              <a:schemeClr val="tx1"/>
            </a:solidFill>
            <a:prstDash val="solid"/>
          </a:ln>
        </c:spPr>
        <c:txPr>
          <a:bodyPr rot="0" vert="horz"/>
          <a:lstStyle/>
          <a:p>
            <a:pPr>
              <a:defRPr sz="180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in val="100"/>
        </c:scaling>
        <c:delete val="0"/>
        <c:axPos val="l"/>
        <c:majorGridlines>
          <c:spPr>
            <a:ln w="3186">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86">
            <a:solidFill>
              <a:schemeClr val="tx1"/>
            </a:solidFill>
            <a:prstDash val="solid"/>
          </a:ln>
        </c:spPr>
        <c:txPr>
          <a:bodyPr rot="0" vert="horz"/>
          <a:lstStyle/>
          <a:p>
            <a:pPr>
              <a:defRPr sz="1806" b="1" i="0" u="none" strike="noStrike" baseline="0">
                <a:solidFill>
                  <a:schemeClr val="tx1"/>
                </a:solidFill>
                <a:latin typeface="Times New Roman"/>
                <a:ea typeface="Times New Roman"/>
                <a:cs typeface="Times New Roman"/>
              </a:defRPr>
            </a:pPr>
            <a:endParaRPr lang="en-US"/>
          </a:p>
        </c:txPr>
        <c:crossAx val="121016792"/>
        <c:crosses val="autoZero"/>
        <c:crossBetween val="between"/>
      </c:valAx>
      <c:spPr>
        <a:noFill/>
        <a:ln w="12744">
          <a:solidFill>
            <a:schemeClr val="tx1"/>
          </a:solidFill>
          <a:prstDash val="solid"/>
        </a:ln>
      </c:spPr>
    </c:plotArea>
    <c:legend>
      <c:legendPos val="b"/>
      <c:layout>
        <c:manualLayout>
          <c:xMode val="edge"/>
          <c:yMode val="edge"/>
          <c:x val="0.28528827037773363"/>
          <c:y val="0.90874524714828897"/>
          <c:w val="0.50198807157057657"/>
          <c:h val="8.5551330798479083E-2"/>
        </c:manualLayout>
      </c:layout>
      <c:overlay val="0"/>
      <c:spPr>
        <a:solidFill>
          <a:schemeClr val="bg1"/>
        </a:solidFill>
        <a:ln w="3186">
          <a:solidFill>
            <a:schemeClr val="tx1"/>
          </a:solidFill>
          <a:prstDash val="solid"/>
        </a:ln>
      </c:spPr>
      <c:txPr>
        <a:bodyPr/>
        <a:lstStyle/>
        <a:p>
          <a:pPr>
            <a:defRPr sz="166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47360D-5510-4BEE-A1FE-18B6E7E5711C}" type="datetimeFigureOut">
              <a:rPr lang="en-US" smtClean="0"/>
              <a:t>3/27/2023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D1B01-05AA-4217-9AD1-E01D906AE143}" type="slidenum">
              <a:rPr lang="en-US" smtClean="0"/>
              <a:t>‹#›</a:t>
            </a:fld>
            <a:endParaRPr lang="en-US"/>
          </a:p>
        </p:txBody>
      </p:sp>
    </p:spTree>
    <p:extLst>
      <p:ext uri="{BB962C8B-B14F-4D97-AF65-F5344CB8AC3E}">
        <p14:creationId xmlns:p14="http://schemas.microsoft.com/office/powerpoint/2010/main" val="112106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0349-B53F-47B1-9B6A-F0823E3E8560}"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5D29C-4D23-4033-AE1B-5E382EA6454F}" type="slidenum">
              <a:rPr lang="en-US" smtClean="0"/>
              <a:t>‹#›</a:t>
            </a:fld>
            <a:endParaRPr lang="en-US"/>
          </a:p>
        </p:txBody>
      </p:sp>
    </p:spTree>
    <p:extLst>
      <p:ext uri="{BB962C8B-B14F-4D97-AF65-F5344CB8AC3E}">
        <p14:creationId xmlns:p14="http://schemas.microsoft.com/office/powerpoint/2010/main" val="326393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98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199" y="539279"/>
            <a:ext cx="11284831"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7" y="3749171"/>
            <a:ext cx="12673413" cy="160530"/>
          </a:xfrm>
          <a:prstGeom prst="rect">
            <a:avLst/>
          </a:prstGeom>
        </p:spPr>
      </p:pic>
      <p:sp>
        <p:nvSpPr>
          <p:cNvPr id="5" name="Text Placeholder 7"/>
          <p:cNvSpPr>
            <a:spLocks noGrp="1"/>
          </p:cNvSpPr>
          <p:nvPr>
            <p:ph type="body" sz="quarter" idx="10" hasCustomPrompt="1"/>
          </p:nvPr>
        </p:nvSpPr>
        <p:spPr>
          <a:xfrm>
            <a:off x="8290133"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7604333"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1255519"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1255519"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1255519" y="3779839"/>
            <a:ext cx="9701614" cy="1325563"/>
          </a:xfrm>
        </p:spPr>
        <p:txBody>
          <a:bodyPr>
            <a:normAutofit/>
          </a:bodyPr>
          <a:lstStyle>
            <a:lvl1pPr>
              <a:defRPr sz="4000" b="1"/>
            </a:lvl1pPr>
          </a:lstStyle>
          <a:p>
            <a:r>
              <a:rPr lang="en-US"/>
              <a:t>Click to edit Master title style</a:t>
            </a:r>
            <a:endParaRPr lang="en-US" dirty="0"/>
          </a:p>
        </p:txBody>
      </p:sp>
    </p:spTree>
    <p:extLst>
      <p:ext uri="{BB962C8B-B14F-4D97-AF65-F5344CB8AC3E}">
        <p14:creationId xmlns:p14="http://schemas.microsoft.com/office/powerpoint/2010/main" val="364652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8506" y="518339"/>
            <a:ext cx="443484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12192000" cy="707886"/>
          </a:xfrm>
          <a:prstGeom prst="rect">
            <a:avLst/>
          </a:prstGeom>
          <a:noFill/>
        </p:spPr>
        <p:txBody>
          <a:bodyPr wrap="square" rtlCol="0">
            <a:spAutoFit/>
          </a:bodyPr>
          <a:lstStyle/>
          <a:p>
            <a:pPr algn="ctr" rtl="0"/>
            <a:r>
              <a:rPr lang="en-US" sz="1000" b="0" i="0" kern="1200" dirty="0">
                <a:solidFill>
                  <a:schemeClr val="tx1"/>
                </a:solidFill>
                <a:effectLst/>
                <a:latin typeface="+mn-lt"/>
                <a:ea typeface="+mn-ea"/>
                <a:cs typeface="+mn-cs"/>
              </a:rPr>
              <a:t>This document is available in alternative formats to individuals with disabilities. </a:t>
            </a:r>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To request an alternate format, contact Human Resources at 651-201-1664.</a:t>
            </a:r>
          </a:p>
          <a:p>
            <a:pPr algn="ctr" rtl="0"/>
            <a:r>
              <a:rPr lang="en-US" sz="100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635624" y="4124205"/>
            <a:ext cx="8920752"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5548" y="1573642"/>
            <a:ext cx="1840903" cy="2320305"/>
          </a:xfrm>
          <a:prstGeom prst="rect">
            <a:avLst/>
          </a:prstGeom>
        </p:spPr>
      </p:pic>
    </p:spTree>
    <p:extLst>
      <p:ext uri="{BB962C8B-B14F-4D97-AF65-F5344CB8AC3E}">
        <p14:creationId xmlns:p14="http://schemas.microsoft.com/office/powerpoint/2010/main" val="235998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39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52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6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395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3048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81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3048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7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47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24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59737" y="6024786"/>
            <a:ext cx="2032264" cy="623974"/>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11378739" y="6518419"/>
            <a:ext cx="306494" cy="215444"/>
          </a:xfrm>
          <a:prstGeom prst="rect">
            <a:avLst/>
          </a:prstGeom>
        </p:spPr>
        <p:txBody>
          <a:bodyPr wrap="none">
            <a:spAutoFit/>
          </a:bodyPr>
          <a:lstStyle/>
          <a:p>
            <a:fld id="{D83FE643-7C41-44D2-A7F3-B4EB1EC4DD70}" type="slidenum">
              <a:rPr lang="en-US" sz="800" b="0" smtClean="0">
                <a:solidFill>
                  <a:srgbClr val="003C66"/>
                </a:solidFill>
              </a:rPr>
              <a:pPr/>
              <a:t>‹#›</a:t>
            </a:fld>
            <a:endParaRPr lang="en-US" dirty="0"/>
          </a:p>
        </p:txBody>
      </p:sp>
    </p:spTree>
    <p:extLst>
      <p:ext uri="{BB962C8B-B14F-4D97-AF65-F5344CB8AC3E}">
        <p14:creationId xmlns:p14="http://schemas.microsoft.com/office/powerpoint/2010/main" val="37607844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nnesotafarmstress.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8290133" y="3037430"/>
            <a:ext cx="2667000" cy="457200"/>
          </a:xfrm>
        </p:spPr>
        <p:txBody>
          <a:bodyPr>
            <a:normAutofit/>
          </a:bodyPr>
          <a:lstStyle/>
          <a:p>
            <a:r>
              <a:rPr lang="en-US" sz="2400" dirty="0"/>
              <a:t>April 2023</a:t>
            </a:r>
          </a:p>
        </p:txBody>
      </p:sp>
      <p:sp>
        <p:nvSpPr>
          <p:cNvPr id="11" name="Text Placeholder 10"/>
          <p:cNvSpPr>
            <a:spLocks noGrp="1"/>
          </p:cNvSpPr>
          <p:nvPr>
            <p:ph type="body" sz="quarter" idx="11"/>
          </p:nvPr>
        </p:nvSpPr>
        <p:spPr>
          <a:xfrm>
            <a:off x="5606525" y="3324227"/>
            <a:ext cx="5367216" cy="417512"/>
          </a:xfrm>
        </p:spPr>
        <p:txBody>
          <a:bodyPr/>
          <a:lstStyle/>
          <a:p>
            <a:r>
              <a:rPr lang="en-US" sz="2000" dirty="0"/>
              <a:t>Minnesota State Farm Business Management</a:t>
            </a:r>
          </a:p>
        </p:txBody>
      </p:sp>
      <p:sp>
        <p:nvSpPr>
          <p:cNvPr id="12" name="Text Placeholder 11"/>
          <p:cNvSpPr>
            <a:spLocks noGrp="1"/>
          </p:cNvSpPr>
          <p:nvPr>
            <p:ph type="body" sz="quarter" idx="13"/>
          </p:nvPr>
        </p:nvSpPr>
        <p:spPr>
          <a:xfrm>
            <a:off x="1255518" y="4701396"/>
            <a:ext cx="3808188" cy="937404"/>
          </a:xfrm>
        </p:spPr>
        <p:txBody>
          <a:bodyPr>
            <a:normAutofit/>
          </a:bodyPr>
          <a:lstStyle/>
          <a:p>
            <a:r>
              <a:rPr lang="en-US" dirty="0"/>
              <a:t>Analysis Trend Data for Crops</a:t>
            </a:r>
          </a:p>
        </p:txBody>
      </p:sp>
      <p:sp>
        <p:nvSpPr>
          <p:cNvPr id="13" name="Text Placeholder 12"/>
          <p:cNvSpPr>
            <a:spLocks noGrp="1"/>
          </p:cNvSpPr>
          <p:nvPr>
            <p:ph type="body" sz="quarter" idx="14"/>
          </p:nvPr>
        </p:nvSpPr>
        <p:spPr>
          <a:xfrm>
            <a:off x="1255518" y="5715000"/>
            <a:ext cx="6482375" cy="737558"/>
          </a:xfrm>
        </p:spPr>
        <p:txBody>
          <a:bodyPr>
            <a:normAutofit/>
          </a:bodyPr>
          <a:lstStyle/>
          <a:p>
            <a:r>
              <a:rPr lang="en-US" sz="1000" dirty="0"/>
              <a:t>Compiled by Aaron Brudelie / Jeremy Daberkow</a:t>
            </a:r>
          </a:p>
          <a:p>
            <a:r>
              <a:rPr lang="en-US" sz="1000" dirty="0"/>
              <a:t>Minnesota West Community and Technical College Farm Business Management Instructors</a:t>
            </a:r>
          </a:p>
        </p:txBody>
      </p:sp>
      <p:sp>
        <p:nvSpPr>
          <p:cNvPr id="4" name="Title 3"/>
          <p:cNvSpPr>
            <a:spLocks noGrp="1"/>
          </p:cNvSpPr>
          <p:nvPr>
            <p:ph type="title"/>
          </p:nvPr>
        </p:nvSpPr>
        <p:spPr/>
        <p:txBody>
          <a:bodyPr/>
          <a:lstStyle/>
          <a:p>
            <a:r>
              <a:rPr lang="en-US" dirty="0"/>
              <a:t>2022 Crop Year in Review</a:t>
            </a:r>
          </a:p>
        </p:txBody>
      </p:sp>
    </p:spTree>
    <p:extLst>
      <p:ext uri="{BB962C8B-B14F-4D97-AF65-F5344CB8AC3E}">
        <p14:creationId xmlns:p14="http://schemas.microsoft.com/office/powerpoint/2010/main" val="5352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Production</a:t>
            </a:r>
          </a:p>
        </p:txBody>
      </p:sp>
      <p:pic>
        <p:nvPicPr>
          <p:cNvPr id="5" name="Picture 3" descr="j0401811">
            <a:extLst>
              <a:ext uri="{FF2B5EF4-FFF2-40B4-BE49-F238E27FC236}">
                <a16:creationId xmlns:a16="http://schemas.microsoft.com/office/drawing/2014/main" id="{53A39213-D2E6-40FA-AF8A-A4B52D947A02}"/>
              </a:ext>
            </a:extLst>
          </p:cNvPr>
          <p:cNvPicPr>
            <a:picLocks noGrp="1" noChangeAspect="1" noChangeArrowheads="1"/>
          </p:cNvPicPr>
          <p:nvPr>
            <p:ph idx="1"/>
          </p:nvPr>
        </p:nvPicPr>
        <p:blipFill>
          <a:blip r:embed="rId2" cstate="print"/>
          <a:srcRect/>
          <a:stretch>
            <a:fillRect/>
          </a:stretch>
        </p:blipFill>
        <p:spPr bwMode="auto">
          <a:xfrm>
            <a:off x="3490633" y="1690688"/>
            <a:ext cx="5210734" cy="3472466"/>
          </a:xfrm>
          <a:prstGeom prst="rect">
            <a:avLst/>
          </a:prstGeom>
          <a:noFill/>
          <a:ln w="9525">
            <a:noFill/>
            <a:miter lim="800000"/>
            <a:headEnd/>
            <a:tailEnd/>
          </a:ln>
        </p:spPr>
      </p:pic>
    </p:spTree>
    <p:extLst>
      <p:ext uri="{BB962C8B-B14F-4D97-AF65-F5344CB8AC3E}">
        <p14:creationId xmlns:p14="http://schemas.microsoft.com/office/powerpoint/2010/main" val="413266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Yields per Acre</a:t>
            </a:r>
          </a:p>
        </p:txBody>
      </p:sp>
      <p:graphicFrame>
        <p:nvGraphicFramePr>
          <p:cNvPr id="6" name="Object 3">
            <a:extLst>
              <a:ext uri="{FF2B5EF4-FFF2-40B4-BE49-F238E27FC236}">
                <a16:creationId xmlns:a16="http://schemas.microsoft.com/office/drawing/2014/main" id="{190D0D95-346D-41AD-A480-F53B9392FCA2}"/>
              </a:ext>
            </a:extLst>
          </p:cNvPr>
          <p:cNvGraphicFramePr>
            <a:graphicFrameLocks noGrp="1" noChangeAspect="1"/>
          </p:cNvGraphicFramePr>
          <p:nvPr>
            <p:ph idx="1"/>
            <p:extLst>
              <p:ext uri="{D42A27DB-BD31-4B8C-83A1-F6EECF244321}">
                <p14:modId xmlns:p14="http://schemas.microsoft.com/office/powerpoint/2010/main" val="17711716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17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Listed Costs per Acre for Cash Rented Corn</a:t>
            </a:r>
          </a:p>
        </p:txBody>
      </p:sp>
      <p:graphicFrame>
        <p:nvGraphicFramePr>
          <p:cNvPr id="5" name="Object 8">
            <a:extLst>
              <a:ext uri="{FF2B5EF4-FFF2-40B4-BE49-F238E27FC236}">
                <a16:creationId xmlns:a16="http://schemas.microsoft.com/office/drawing/2014/main" id="{47114077-67E8-45AD-A5BC-9EAC56379D0C}"/>
              </a:ext>
            </a:extLst>
          </p:cNvPr>
          <p:cNvGraphicFramePr>
            <a:graphicFrameLocks noGrp="1" noChangeAspect="1"/>
          </p:cNvGraphicFramePr>
          <p:nvPr>
            <p:ph idx="1"/>
            <p:extLst>
              <p:ext uri="{D42A27DB-BD31-4B8C-83A1-F6EECF244321}">
                <p14:modId xmlns:p14="http://schemas.microsoft.com/office/powerpoint/2010/main" val="399942207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67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Returns per Acre (before labor &amp; </a:t>
            </a:r>
            <a:r>
              <a:rPr lang="en-US" dirty="0" err="1"/>
              <a:t>mgmt</a:t>
            </a:r>
            <a:r>
              <a:rPr lang="en-US" dirty="0"/>
              <a:t>)</a:t>
            </a:r>
          </a:p>
        </p:txBody>
      </p:sp>
      <p:graphicFrame>
        <p:nvGraphicFramePr>
          <p:cNvPr id="5" name="Object 3">
            <a:extLst>
              <a:ext uri="{FF2B5EF4-FFF2-40B4-BE49-F238E27FC236}">
                <a16:creationId xmlns:a16="http://schemas.microsoft.com/office/drawing/2014/main" id="{227A3D2A-025E-4EBB-87A2-B6559557359B}"/>
              </a:ext>
            </a:extLst>
          </p:cNvPr>
          <p:cNvGraphicFramePr>
            <a:graphicFrameLocks noGrp="1" noChangeAspect="1"/>
          </p:cNvGraphicFramePr>
          <p:nvPr>
            <p:ph idx="1"/>
            <p:extLst>
              <p:ext uri="{D42A27DB-BD31-4B8C-83A1-F6EECF244321}">
                <p14:modId xmlns:p14="http://schemas.microsoft.com/office/powerpoint/2010/main" val="33966604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42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Listed Costs for Corn/bu. (before labor &amp; </a:t>
            </a:r>
            <a:r>
              <a:rPr lang="en-US" dirty="0" err="1"/>
              <a:t>mgmt</a:t>
            </a:r>
            <a:r>
              <a:rPr lang="en-US" dirty="0"/>
              <a:t>)</a:t>
            </a:r>
          </a:p>
        </p:txBody>
      </p:sp>
      <p:graphicFrame>
        <p:nvGraphicFramePr>
          <p:cNvPr id="5" name="Object 3">
            <a:extLst>
              <a:ext uri="{FF2B5EF4-FFF2-40B4-BE49-F238E27FC236}">
                <a16:creationId xmlns:a16="http://schemas.microsoft.com/office/drawing/2014/main" id="{AB32EDD9-4E8E-4AAD-A0D3-A66B24E8A4E4}"/>
              </a:ext>
            </a:extLst>
          </p:cNvPr>
          <p:cNvGraphicFramePr>
            <a:graphicFrameLocks noGrp="1" noChangeAspect="1"/>
          </p:cNvGraphicFramePr>
          <p:nvPr>
            <p:ph idx="1"/>
            <p:extLst>
              <p:ext uri="{D42A27DB-BD31-4B8C-83A1-F6EECF244321}">
                <p14:modId xmlns:p14="http://schemas.microsoft.com/office/powerpoint/2010/main" val="3800432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864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Price of Corn Sold During Calendar Year</a:t>
            </a:r>
          </a:p>
        </p:txBody>
      </p:sp>
      <p:graphicFrame>
        <p:nvGraphicFramePr>
          <p:cNvPr id="5" name="Object 3">
            <a:extLst>
              <a:ext uri="{FF2B5EF4-FFF2-40B4-BE49-F238E27FC236}">
                <a16:creationId xmlns:a16="http://schemas.microsoft.com/office/drawing/2014/main" id="{D016B2B3-75F0-4D5A-BB8F-336E4919AD6D}"/>
              </a:ext>
            </a:extLst>
          </p:cNvPr>
          <p:cNvGraphicFramePr>
            <a:graphicFrameLocks noGrp="1" noChangeAspect="1"/>
          </p:cNvGraphicFramePr>
          <p:nvPr>
            <p:ph idx="1"/>
            <p:extLst>
              <p:ext uri="{D42A27DB-BD31-4B8C-83A1-F6EECF244321}">
                <p14:modId xmlns:p14="http://schemas.microsoft.com/office/powerpoint/2010/main" val="8822910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036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Seed Cost per Acre for Corn</a:t>
            </a:r>
            <a:endParaRPr lang="en-US" dirty="0"/>
          </a:p>
        </p:txBody>
      </p:sp>
      <p:graphicFrame>
        <p:nvGraphicFramePr>
          <p:cNvPr id="18" name="Object 3">
            <a:extLst>
              <a:ext uri="{FF2B5EF4-FFF2-40B4-BE49-F238E27FC236}">
                <a16:creationId xmlns:a16="http://schemas.microsoft.com/office/drawing/2014/main" id="{202E4007-D2A2-434A-94F6-E2500D17A06B}"/>
              </a:ext>
            </a:extLst>
          </p:cNvPr>
          <p:cNvGraphicFramePr>
            <a:graphicFrameLocks noGrp="1" noChangeAspect="1"/>
          </p:cNvGraphicFramePr>
          <p:nvPr>
            <p:ph idx="1"/>
            <p:extLst>
              <p:ext uri="{D42A27DB-BD31-4B8C-83A1-F6EECF244321}">
                <p14:modId xmlns:p14="http://schemas.microsoft.com/office/powerpoint/2010/main" val="401892658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773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Fertilizer Costs per Acre for Corn</a:t>
            </a:r>
          </a:p>
        </p:txBody>
      </p:sp>
      <p:graphicFrame>
        <p:nvGraphicFramePr>
          <p:cNvPr id="5" name="Object 3">
            <a:extLst>
              <a:ext uri="{FF2B5EF4-FFF2-40B4-BE49-F238E27FC236}">
                <a16:creationId xmlns:a16="http://schemas.microsoft.com/office/drawing/2014/main" id="{FF98E6F7-EB39-4BDA-AE4E-059C4976D209}"/>
              </a:ext>
            </a:extLst>
          </p:cNvPr>
          <p:cNvGraphicFramePr>
            <a:graphicFrameLocks noGrp="1" noChangeAspect="1"/>
          </p:cNvGraphicFramePr>
          <p:nvPr>
            <p:ph idx="1"/>
            <p:extLst>
              <p:ext uri="{D42A27DB-BD31-4B8C-83A1-F6EECF244321}">
                <p14:modId xmlns:p14="http://schemas.microsoft.com/office/powerpoint/2010/main" val="7320982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Costs per Acre for Corn</a:t>
            </a:r>
          </a:p>
        </p:txBody>
      </p:sp>
      <p:graphicFrame>
        <p:nvGraphicFramePr>
          <p:cNvPr id="5" name="Object 3">
            <a:extLst>
              <a:ext uri="{FF2B5EF4-FFF2-40B4-BE49-F238E27FC236}">
                <a16:creationId xmlns:a16="http://schemas.microsoft.com/office/drawing/2014/main" id="{5A1FD16B-E9BC-4DF8-BC21-EB78616A73FE}"/>
              </a:ext>
            </a:extLst>
          </p:cNvPr>
          <p:cNvGraphicFramePr>
            <a:graphicFrameLocks noGrp="1" noChangeAspect="1"/>
          </p:cNvGraphicFramePr>
          <p:nvPr>
            <p:ph idx="1"/>
            <p:extLst>
              <p:ext uri="{D42A27DB-BD31-4B8C-83A1-F6EECF244321}">
                <p14:modId xmlns:p14="http://schemas.microsoft.com/office/powerpoint/2010/main" val="27514127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113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Width vs. Yield for Corn from Statewide Database</a:t>
            </a:r>
          </a:p>
        </p:txBody>
      </p:sp>
      <p:graphicFrame>
        <p:nvGraphicFramePr>
          <p:cNvPr id="5" name="Object 3">
            <a:extLst>
              <a:ext uri="{FF2B5EF4-FFF2-40B4-BE49-F238E27FC236}">
                <a16:creationId xmlns:a16="http://schemas.microsoft.com/office/drawing/2014/main" id="{A2EFA785-3C6B-4725-B84C-7ADFD7D09A3D}"/>
              </a:ext>
            </a:extLst>
          </p:cNvPr>
          <p:cNvGraphicFramePr>
            <a:graphicFrameLocks noGrp="1" noChangeAspect="1"/>
          </p:cNvGraphicFramePr>
          <p:nvPr>
            <p:ph idx="1"/>
            <p:extLst>
              <p:ext uri="{D42A27DB-BD31-4B8C-83A1-F6EECF244321}">
                <p14:modId xmlns:p14="http://schemas.microsoft.com/office/powerpoint/2010/main" val="417055811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26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5778260" cy="1325563"/>
          </a:xfrm>
        </p:spPr>
        <p:txBody>
          <a:bodyPr>
            <a:normAutofit fontScale="90000"/>
          </a:bodyPr>
          <a:lstStyle/>
          <a:p>
            <a:r>
              <a:rPr lang="en-US" dirty="0"/>
              <a:t>2022 Farm Business Management Financial Analysis by County</a:t>
            </a:r>
          </a:p>
        </p:txBody>
      </p:sp>
      <p:sp>
        <p:nvSpPr>
          <p:cNvPr id="3" name="Content Placeholder 2">
            <a:extLst>
              <a:ext uri="{FF2B5EF4-FFF2-40B4-BE49-F238E27FC236}">
                <a16:creationId xmlns:a16="http://schemas.microsoft.com/office/drawing/2014/main" id="{3D2A6036-E9B2-4005-9A1A-0274B8335820}"/>
              </a:ext>
            </a:extLst>
          </p:cNvPr>
          <p:cNvSpPr>
            <a:spLocks noGrp="1"/>
          </p:cNvSpPr>
          <p:nvPr>
            <p:ph sz="half" idx="1"/>
          </p:nvPr>
        </p:nvSpPr>
        <p:spPr/>
        <p:txBody>
          <a:bodyPr>
            <a:normAutofit lnSpcReduction="10000"/>
          </a:bodyPr>
          <a:lstStyle/>
          <a:p>
            <a:endParaRPr lang="en-US" dirty="0"/>
          </a:p>
          <a:p>
            <a:r>
              <a:rPr lang="en-US" dirty="0"/>
              <a:t> </a:t>
            </a:r>
            <a:r>
              <a:rPr lang="en-US" b="1" dirty="0"/>
              <a:t>The 2,154 producers who provided data for three MN regional reports are located in 79 of Minnesota’s 87 counties. Those counties are highlighted on the map to the left, color coded based on the number of farms included from each county.</a:t>
            </a:r>
            <a:endParaRPr lang="en-US" dirty="0"/>
          </a:p>
        </p:txBody>
      </p:sp>
      <p:pic>
        <p:nvPicPr>
          <p:cNvPr id="6" name="Picture 5">
            <a:extLst>
              <a:ext uri="{FF2B5EF4-FFF2-40B4-BE49-F238E27FC236}">
                <a16:creationId xmlns:a16="http://schemas.microsoft.com/office/drawing/2014/main" id="{32879350-3534-4F96-A425-AD35659A6248}"/>
              </a:ext>
            </a:extLst>
          </p:cNvPr>
          <p:cNvPicPr>
            <a:picLocks noChangeAspect="1"/>
          </p:cNvPicPr>
          <p:nvPr/>
        </p:nvPicPr>
        <p:blipFill>
          <a:blip r:embed="rId2"/>
          <a:stretch>
            <a:fillRect/>
          </a:stretch>
        </p:blipFill>
        <p:spPr>
          <a:xfrm>
            <a:off x="6495691" y="570961"/>
            <a:ext cx="5254385" cy="5600828"/>
          </a:xfrm>
          <a:prstGeom prst="rect">
            <a:avLst/>
          </a:prstGeom>
        </p:spPr>
      </p:pic>
    </p:spTree>
    <p:extLst>
      <p:ext uri="{BB962C8B-B14F-4D97-AF65-F5344CB8AC3E}">
        <p14:creationId xmlns:p14="http://schemas.microsoft.com/office/powerpoint/2010/main" val="128442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Soybean Production</a:t>
            </a:r>
          </a:p>
        </p:txBody>
      </p:sp>
      <p:sp>
        <p:nvSpPr>
          <p:cNvPr id="10" name="Content Placeholder 5">
            <a:extLst>
              <a:ext uri="{FF2B5EF4-FFF2-40B4-BE49-F238E27FC236}">
                <a16:creationId xmlns:a16="http://schemas.microsoft.com/office/drawing/2014/main" id="{80A9C491-D299-4F44-8A9B-AC5EF757C6A0}"/>
              </a:ext>
            </a:extLst>
          </p:cNvPr>
          <p:cNvSpPr txBox="1">
            <a:spLocks/>
          </p:cNvSpPr>
          <p:nvPr/>
        </p:nvSpPr>
        <p:spPr>
          <a:xfrm>
            <a:off x="838200" y="1825625"/>
            <a:ext cx="10515600" cy="3761500"/>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9F4D"/>
              </a:solidFill>
            </a:endParaRPr>
          </a:p>
        </p:txBody>
      </p:sp>
      <p:pic>
        <p:nvPicPr>
          <p:cNvPr id="4" name="Picture 3" descr="soybeans">
            <a:extLst>
              <a:ext uri="{FF2B5EF4-FFF2-40B4-BE49-F238E27FC236}">
                <a16:creationId xmlns:a16="http://schemas.microsoft.com/office/drawing/2014/main" id="{EC1F5DBF-73F2-4C91-A63B-E97CA00C4ADE}"/>
              </a:ext>
            </a:extLst>
          </p:cNvPr>
          <p:cNvPicPr>
            <a:picLocks noChangeAspect="1" noChangeArrowheads="1"/>
          </p:cNvPicPr>
          <p:nvPr/>
        </p:nvPicPr>
        <p:blipFill>
          <a:blip r:embed="rId2" cstate="print"/>
          <a:srcRect/>
          <a:stretch>
            <a:fillRect/>
          </a:stretch>
        </p:blipFill>
        <p:spPr bwMode="auto">
          <a:xfrm>
            <a:off x="2781300" y="1690688"/>
            <a:ext cx="6629400" cy="4483100"/>
          </a:xfrm>
          <a:prstGeom prst="rect">
            <a:avLst/>
          </a:prstGeom>
          <a:noFill/>
          <a:ln w="9525">
            <a:noFill/>
            <a:miter lim="800000"/>
            <a:headEnd/>
            <a:tailEnd/>
          </a:ln>
        </p:spPr>
      </p:pic>
    </p:spTree>
    <p:extLst>
      <p:ext uri="{BB962C8B-B14F-4D97-AF65-F5344CB8AC3E}">
        <p14:creationId xmlns:p14="http://schemas.microsoft.com/office/powerpoint/2010/main" val="267498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Soybean Yields per Acre</a:t>
            </a:r>
            <a:endParaRPr lang="en-US" sz="3600" dirty="0"/>
          </a:p>
        </p:txBody>
      </p:sp>
      <p:graphicFrame>
        <p:nvGraphicFramePr>
          <p:cNvPr id="5" name="Object 3">
            <a:extLst>
              <a:ext uri="{FF2B5EF4-FFF2-40B4-BE49-F238E27FC236}">
                <a16:creationId xmlns:a16="http://schemas.microsoft.com/office/drawing/2014/main" id="{12714BEF-612D-48B2-97AA-2AA000F2016E}"/>
              </a:ext>
            </a:extLst>
          </p:cNvPr>
          <p:cNvGraphicFramePr>
            <a:graphicFrameLocks noGrp="1" noChangeAspect="1"/>
          </p:cNvGraphicFramePr>
          <p:nvPr>
            <p:ph idx="1"/>
            <p:extLst>
              <p:ext uri="{D42A27DB-BD31-4B8C-83A1-F6EECF244321}">
                <p14:modId xmlns:p14="http://schemas.microsoft.com/office/powerpoint/2010/main" val="39096734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72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Soybean Returns per Acre (before labor &amp; </a:t>
            </a:r>
            <a:r>
              <a:rPr lang="en-US" dirty="0" err="1"/>
              <a:t>mgmt</a:t>
            </a:r>
            <a:r>
              <a:rPr lang="en-US" dirty="0"/>
              <a:t>)</a:t>
            </a:r>
            <a:endParaRPr lang="en-US" sz="3600" dirty="0"/>
          </a:p>
        </p:txBody>
      </p:sp>
      <p:graphicFrame>
        <p:nvGraphicFramePr>
          <p:cNvPr id="5" name="Object 3">
            <a:extLst>
              <a:ext uri="{FF2B5EF4-FFF2-40B4-BE49-F238E27FC236}">
                <a16:creationId xmlns:a16="http://schemas.microsoft.com/office/drawing/2014/main" id="{7383019E-32D7-4B04-82AB-ED7284C13303}"/>
              </a:ext>
            </a:extLst>
          </p:cNvPr>
          <p:cNvGraphicFramePr>
            <a:graphicFrameLocks noGrp="1" noChangeAspect="1"/>
          </p:cNvGraphicFramePr>
          <p:nvPr>
            <p:ph idx="1"/>
            <p:extLst>
              <p:ext uri="{D42A27DB-BD31-4B8C-83A1-F6EECF244321}">
                <p14:modId xmlns:p14="http://schemas.microsoft.com/office/powerpoint/2010/main" val="39226033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92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Listed Costs per bu. Soybeans (before labor &amp; </a:t>
            </a:r>
            <a:r>
              <a:rPr lang="en-US" dirty="0" err="1"/>
              <a:t>mgmt</a:t>
            </a:r>
            <a:r>
              <a:rPr lang="en-US" dirty="0"/>
              <a:t>)</a:t>
            </a:r>
            <a:endParaRPr lang="en-US" sz="3600" dirty="0"/>
          </a:p>
        </p:txBody>
      </p:sp>
      <p:graphicFrame>
        <p:nvGraphicFramePr>
          <p:cNvPr id="5" name="Object 3">
            <a:extLst>
              <a:ext uri="{FF2B5EF4-FFF2-40B4-BE49-F238E27FC236}">
                <a16:creationId xmlns:a16="http://schemas.microsoft.com/office/drawing/2014/main" id="{5196F6FD-DC51-4298-9A22-017D85BA1343}"/>
              </a:ext>
            </a:extLst>
          </p:cNvPr>
          <p:cNvGraphicFramePr>
            <a:graphicFrameLocks noGrp="1" noChangeAspect="1"/>
          </p:cNvGraphicFramePr>
          <p:nvPr>
            <p:ph idx="1"/>
            <p:extLst>
              <p:ext uri="{D42A27DB-BD31-4B8C-83A1-F6EECF244321}">
                <p14:modId xmlns:p14="http://schemas.microsoft.com/office/powerpoint/2010/main" val="181201739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6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Costs per Acre of Soybeans</a:t>
            </a:r>
            <a:endParaRPr lang="en-US" sz="3600" dirty="0"/>
          </a:p>
        </p:txBody>
      </p:sp>
      <p:graphicFrame>
        <p:nvGraphicFramePr>
          <p:cNvPr id="5" name="Object 3">
            <a:extLst>
              <a:ext uri="{FF2B5EF4-FFF2-40B4-BE49-F238E27FC236}">
                <a16:creationId xmlns:a16="http://schemas.microsoft.com/office/drawing/2014/main" id="{BF2FED42-88FF-40FB-AE16-60FB1207EA50}"/>
              </a:ext>
            </a:extLst>
          </p:cNvPr>
          <p:cNvGraphicFramePr>
            <a:graphicFrameLocks noGrp="1" noChangeAspect="1"/>
          </p:cNvGraphicFramePr>
          <p:nvPr>
            <p:ph idx="1"/>
            <p:extLst>
              <p:ext uri="{D42A27DB-BD31-4B8C-83A1-F6EECF244321}">
                <p14:modId xmlns:p14="http://schemas.microsoft.com/office/powerpoint/2010/main" val="426755029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5067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Costs per Acre of Soybeans</a:t>
            </a:r>
            <a:endParaRPr lang="en-US" sz="3600" dirty="0"/>
          </a:p>
        </p:txBody>
      </p:sp>
      <p:graphicFrame>
        <p:nvGraphicFramePr>
          <p:cNvPr id="5" name="Object 3">
            <a:extLst>
              <a:ext uri="{FF2B5EF4-FFF2-40B4-BE49-F238E27FC236}">
                <a16:creationId xmlns:a16="http://schemas.microsoft.com/office/drawing/2014/main" id="{7CFE9671-ED64-4A2D-BBCF-E496D8F34144}"/>
              </a:ext>
            </a:extLst>
          </p:cNvPr>
          <p:cNvGraphicFramePr>
            <a:graphicFrameLocks noGrp="1" noChangeAspect="1"/>
          </p:cNvGraphicFramePr>
          <p:nvPr>
            <p:ph idx="1"/>
            <p:extLst>
              <p:ext uri="{D42A27DB-BD31-4B8C-83A1-F6EECF244321}">
                <p14:modId xmlns:p14="http://schemas.microsoft.com/office/powerpoint/2010/main" val="2077607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57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Price of Sold Soybeans During Calendar Year</a:t>
            </a:r>
            <a:endParaRPr lang="en-US" sz="3600" dirty="0"/>
          </a:p>
        </p:txBody>
      </p:sp>
      <p:graphicFrame>
        <p:nvGraphicFramePr>
          <p:cNvPr id="5" name="Object 3">
            <a:extLst>
              <a:ext uri="{FF2B5EF4-FFF2-40B4-BE49-F238E27FC236}">
                <a16:creationId xmlns:a16="http://schemas.microsoft.com/office/drawing/2014/main" id="{1FA2F188-383A-440F-A052-AF3ABE4D962C}"/>
              </a:ext>
            </a:extLst>
          </p:cNvPr>
          <p:cNvGraphicFramePr>
            <a:graphicFrameLocks noGrp="1" noChangeAspect="1"/>
          </p:cNvGraphicFramePr>
          <p:nvPr>
            <p:ph idx="1"/>
            <p:extLst>
              <p:ext uri="{D42A27DB-BD31-4B8C-83A1-F6EECF244321}">
                <p14:modId xmlns:p14="http://schemas.microsoft.com/office/powerpoint/2010/main" val="19181738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Soybean Yield vs. Row Width from Statewide Database</a:t>
            </a:r>
            <a:endParaRPr lang="en-US" sz="3600" dirty="0"/>
          </a:p>
        </p:txBody>
      </p:sp>
      <p:graphicFrame>
        <p:nvGraphicFramePr>
          <p:cNvPr id="5" name="Object 3">
            <a:extLst>
              <a:ext uri="{FF2B5EF4-FFF2-40B4-BE49-F238E27FC236}">
                <a16:creationId xmlns:a16="http://schemas.microsoft.com/office/drawing/2014/main" id="{482C3F37-7142-47B2-A95D-26345F22EFD0}"/>
              </a:ext>
            </a:extLst>
          </p:cNvPr>
          <p:cNvGraphicFramePr>
            <a:graphicFrameLocks noGrp="1" noChangeAspect="1"/>
          </p:cNvGraphicFramePr>
          <p:nvPr>
            <p:ph idx="1"/>
            <p:extLst>
              <p:ext uri="{D42A27DB-BD31-4B8C-83A1-F6EECF244321}">
                <p14:modId xmlns:p14="http://schemas.microsoft.com/office/powerpoint/2010/main" val="167958946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766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Vegetable Crops</a:t>
            </a:r>
          </a:p>
        </p:txBody>
      </p:sp>
      <p:sp>
        <p:nvSpPr>
          <p:cNvPr id="10" name="Content Placeholder 5">
            <a:extLst>
              <a:ext uri="{FF2B5EF4-FFF2-40B4-BE49-F238E27FC236}">
                <a16:creationId xmlns:a16="http://schemas.microsoft.com/office/drawing/2014/main" id="{80A9C491-D299-4F44-8A9B-AC5EF757C6A0}"/>
              </a:ext>
            </a:extLst>
          </p:cNvPr>
          <p:cNvSpPr txBox="1">
            <a:spLocks/>
          </p:cNvSpPr>
          <p:nvPr/>
        </p:nvSpPr>
        <p:spPr>
          <a:xfrm>
            <a:off x="838200" y="1825625"/>
            <a:ext cx="10515600" cy="3761500"/>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9F4D"/>
              </a:solidFill>
            </a:endParaRPr>
          </a:p>
        </p:txBody>
      </p:sp>
      <p:pic>
        <p:nvPicPr>
          <p:cNvPr id="4" name="Picture 4" descr="sweetcorn">
            <a:extLst>
              <a:ext uri="{FF2B5EF4-FFF2-40B4-BE49-F238E27FC236}">
                <a16:creationId xmlns:a16="http://schemas.microsoft.com/office/drawing/2014/main" id="{AC9C6AA1-6748-4EA3-B799-4182E53DFB30}"/>
              </a:ext>
            </a:extLst>
          </p:cNvPr>
          <p:cNvPicPr>
            <a:picLocks noChangeAspect="1" noChangeArrowheads="1"/>
          </p:cNvPicPr>
          <p:nvPr/>
        </p:nvPicPr>
        <p:blipFill>
          <a:blip r:embed="rId2" cstate="print"/>
          <a:srcRect/>
          <a:stretch>
            <a:fillRect/>
          </a:stretch>
        </p:blipFill>
        <p:spPr bwMode="auto">
          <a:xfrm>
            <a:off x="5563257" y="2248697"/>
            <a:ext cx="4663308" cy="3060296"/>
          </a:xfrm>
          <a:prstGeom prst="rect">
            <a:avLst/>
          </a:prstGeom>
          <a:noFill/>
          <a:ln w="9525">
            <a:noFill/>
            <a:miter lim="800000"/>
            <a:headEnd/>
            <a:tailEnd/>
          </a:ln>
        </p:spPr>
      </p:pic>
      <p:pic>
        <p:nvPicPr>
          <p:cNvPr id="5" name="Picture 5" descr="peas">
            <a:extLst>
              <a:ext uri="{FF2B5EF4-FFF2-40B4-BE49-F238E27FC236}">
                <a16:creationId xmlns:a16="http://schemas.microsoft.com/office/drawing/2014/main" id="{AACC1E44-2004-4A7F-84A0-5B15C2B61EAF}"/>
              </a:ext>
            </a:extLst>
          </p:cNvPr>
          <p:cNvPicPr>
            <a:picLocks noChangeAspect="1" noChangeArrowheads="1"/>
          </p:cNvPicPr>
          <p:nvPr/>
        </p:nvPicPr>
        <p:blipFill>
          <a:blip r:embed="rId3" cstate="print"/>
          <a:srcRect/>
          <a:stretch>
            <a:fillRect/>
          </a:stretch>
        </p:blipFill>
        <p:spPr bwMode="auto">
          <a:xfrm>
            <a:off x="2362857" y="2216507"/>
            <a:ext cx="3184698" cy="3155211"/>
          </a:xfrm>
          <a:prstGeom prst="rect">
            <a:avLst/>
          </a:prstGeom>
          <a:noFill/>
          <a:ln w="9525">
            <a:noFill/>
            <a:miter lim="800000"/>
            <a:headEnd/>
            <a:tailEnd/>
          </a:ln>
        </p:spPr>
      </p:pic>
    </p:spTree>
    <p:extLst>
      <p:ext uri="{BB962C8B-B14F-4D97-AF65-F5344CB8AC3E}">
        <p14:creationId xmlns:p14="http://schemas.microsoft.com/office/powerpoint/2010/main" val="375983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 Yield on Cash Rented Land</a:t>
            </a:r>
            <a:endParaRPr lang="en-US" sz="3600" dirty="0"/>
          </a:p>
        </p:txBody>
      </p:sp>
      <p:graphicFrame>
        <p:nvGraphicFramePr>
          <p:cNvPr id="5" name="Object 3">
            <a:extLst>
              <a:ext uri="{FF2B5EF4-FFF2-40B4-BE49-F238E27FC236}">
                <a16:creationId xmlns:a16="http://schemas.microsoft.com/office/drawing/2014/main" id="{16C943E3-51AF-4371-BEBB-F515CA2089BD}"/>
              </a:ext>
            </a:extLst>
          </p:cNvPr>
          <p:cNvGraphicFramePr>
            <a:graphicFrameLocks noGrp="1" noChangeAspect="1"/>
          </p:cNvGraphicFramePr>
          <p:nvPr>
            <p:ph idx="1"/>
            <p:extLst>
              <p:ext uri="{D42A27DB-BD31-4B8C-83A1-F6EECF244321}">
                <p14:modId xmlns:p14="http://schemas.microsoft.com/office/powerpoint/2010/main" val="42152518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55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D7E-9ADD-4ECF-958B-D2F09EBDEB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FA038A-0619-4AC8-87D8-5C52524874E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D6B6283-D28E-4D95-ADBF-A4F171531E9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A64382F5-EA83-4C8B-B12C-CF091F7B8C73}"/>
              </a:ext>
            </a:extLst>
          </p:cNvPr>
          <p:cNvPicPr>
            <a:picLocks noChangeAspect="1"/>
          </p:cNvPicPr>
          <p:nvPr/>
        </p:nvPicPr>
        <p:blipFill>
          <a:blip r:embed="rId2"/>
          <a:stretch>
            <a:fillRect/>
          </a:stretch>
        </p:blipFill>
        <p:spPr>
          <a:xfrm>
            <a:off x="758046" y="365125"/>
            <a:ext cx="7100618" cy="5903885"/>
          </a:xfrm>
          <a:prstGeom prst="rect">
            <a:avLst/>
          </a:prstGeom>
        </p:spPr>
      </p:pic>
      <p:pic>
        <p:nvPicPr>
          <p:cNvPr id="6" name="Picture 5">
            <a:extLst>
              <a:ext uri="{FF2B5EF4-FFF2-40B4-BE49-F238E27FC236}">
                <a16:creationId xmlns:a16="http://schemas.microsoft.com/office/drawing/2014/main" id="{65B1619A-93A9-4C05-893F-BFFBC3FCF679}"/>
              </a:ext>
            </a:extLst>
          </p:cNvPr>
          <p:cNvPicPr>
            <a:picLocks noChangeAspect="1"/>
          </p:cNvPicPr>
          <p:nvPr/>
        </p:nvPicPr>
        <p:blipFill>
          <a:blip r:embed="rId3"/>
          <a:stretch>
            <a:fillRect/>
          </a:stretch>
        </p:blipFill>
        <p:spPr>
          <a:xfrm>
            <a:off x="8011064" y="321116"/>
            <a:ext cx="3258808" cy="5947894"/>
          </a:xfrm>
          <a:prstGeom prst="rect">
            <a:avLst/>
          </a:prstGeom>
        </p:spPr>
      </p:pic>
    </p:spTree>
    <p:extLst>
      <p:ext uri="{BB962C8B-B14F-4D97-AF65-F5344CB8AC3E}">
        <p14:creationId xmlns:p14="http://schemas.microsoft.com/office/powerpoint/2010/main" val="134245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 Returns on Cash Rented Land (before labor &amp; </a:t>
            </a:r>
            <a:r>
              <a:rPr lang="en-US" dirty="0" err="1"/>
              <a:t>mgmt</a:t>
            </a:r>
            <a:r>
              <a:rPr lang="en-US" dirty="0"/>
              <a:t>)</a:t>
            </a:r>
            <a:endParaRPr lang="en-US" sz="3600" dirty="0"/>
          </a:p>
        </p:txBody>
      </p:sp>
      <p:graphicFrame>
        <p:nvGraphicFramePr>
          <p:cNvPr id="5" name="Object 3">
            <a:extLst>
              <a:ext uri="{FF2B5EF4-FFF2-40B4-BE49-F238E27FC236}">
                <a16:creationId xmlns:a16="http://schemas.microsoft.com/office/drawing/2014/main" id="{8C9945E9-1D76-4E19-B9E2-0D8340922E87}"/>
              </a:ext>
            </a:extLst>
          </p:cNvPr>
          <p:cNvGraphicFramePr>
            <a:graphicFrameLocks noGrp="1" noChangeAspect="1"/>
          </p:cNvGraphicFramePr>
          <p:nvPr>
            <p:ph idx="1"/>
            <p:extLst>
              <p:ext uri="{D42A27DB-BD31-4B8C-83A1-F6EECF244321}">
                <p14:modId xmlns:p14="http://schemas.microsoft.com/office/powerpoint/2010/main" val="223904386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8138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Sweet Corn Yield on Cash Rented Land</a:t>
            </a:r>
            <a:endParaRPr lang="en-US" sz="3600" dirty="0"/>
          </a:p>
        </p:txBody>
      </p:sp>
      <p:graphicFrame>
        <p:nvGraphicFramePr>
          <p:cNvPr id="5" name="Object 3">
            <a:extLst>
              <a:ext uri="{FF2B5EF4-FFF2-40B4-BE49-F238E27FC236}">
                <a16:creationId xmlns:a16="http://schemas.microsoft.com/office/drawing/2014/main" id="{9D894758-33BE-4CF4-A9FD-5769335D9831}"/>
              </a:ext>
            </a:extLst>
          </p:cNvPr>
          <p:cNvGraphicFramePr>
            <a:graphicFrameLocks noGrp="1" noChangeAspect="1"/>
          </p:cNvGraphicFramePr>
          <p:nvPr>
            <p:ph idx="1"/>
            <p:extLst>
              <p:ext uri="{D42A27DB-BD31-4B8C-83A1-F6EECF244321}">
                <p14:modId xmlns:p14="http://schemas.microsoft.com/office/powerpoint/2010/main" val="84278370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20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Sweet Corn Returns per Acre on Cash Rented Land (before labor &amp; </a:t>
            </a:r>
            <a:r>
              <a:rPr lang="en-US" dirty="0" err="1"/>
              <a:t>mgmt</a:t>
            </a:r>
            <a:r>
              <a:rPr lang="en-US" dirty="0"/>
              <a:t>)</a:t>
            </a:r>
            <a:endParaRPr lang="en-US" sz="3600" dirty="0"/>
          </a:p>
        </p:txBody>
      </p:sp>
      <p:graphicFrame>
        <p:nvGraphicFramePr>
          <p:cNvPr id="5" name="Object 3">
            <a:extLst>
              <a:ext uri="{FF2B5EF4-FFF2-40B4-BE49-F238E27FC236}">
                <a16:creationId xmlns:a16="http://schemas.microsoft.com/office/drawing/2014/main" id="{2F3AD331-5409-4835-8BD3-533F2E35C071}"/>
              </a:ext>
            </a:extLst>
          </p:cNvPr>
          <p:cNvGraphicFramePr>
            <a:graphicFrameLocks noGrp="1" noChangeAspect="1"/>
          </p:cNvGraphicFramePr>
          <p:nvPr>
            <p:ph idx="1"/>
            <p:extLst>
              <p:ext uri="{D42A27DB-BD31-4B8C-83A1-F6EECF244321}">
                <p14:modId xmlns:p14="http://schemas.microsoft.com/office/powerpoint/2010/main" val="12373877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41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Alfalfa Hay Production</a:t>
            </a:r>
          </a:p>
        </p:txBody>
      </p:sp>
      <p:sp>
        <p:nvSpPr>
          <p:cNvPr id="10" name="Content Placeholder 5">
            <a:extLst>
              <a:ext uri="{FF2B5EF4-FFF2-40B4-BE49-F238E27FC236}">
                <a16:creationId xmlns:a16="http://schemas.microsoft.com/office/drawing/2014/main" id="{80A9C491-D299-4F44-8A9B-AC5EF757C6A0}"/>
              </a:ext>
            </a:extLst>
          </p:cNvPr>
          <p:cNvSpPr txBox="1">
            <a:spLocks/>
          </p:cNvSpPr>
          <p:nvPr/>
        </p:nvSpPr>
        <p:spPr>
          <a:xfrm>
            <a:off x="838200" y="1825625"/>
            <a:ext cx="10515600" cy="3761500"/>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9F4D"/>
              </a:solidFill>
            </a:endParaRPr>
          </a:p>
        </p:txBody>
      </p:sp>
      <p:pic>
        <p:nvPicPr>
          <p:cNvPr id="4" name="Picture 6" descr="2886017350040158146CKZLDt_ph">
            <a:extLst>
              <a:ext uri="{FF2B5EF4-FFF2-40B4-BE49-F238E27FC236}">
                <a16:creationId xmlns:a16="http://schemas.microsoft.com/office/drawing/2014/main" id="{DE11409D-39AE-4AD6-99A4-E19BA0C9D819}"/>
              </a:ext>
            </a:extLst>
          </p:cNvPr>
          <p:cNvPicPr>
            <a:picLocks noChangeAspect="1" noChangeArrowheads="1"/>
          </p:cNvPicPr>
          <p:nvPr/>
        </p:nvPicPr>
        <p:blipFill>
          <a:blip r:embed="rId2" cstate="print"/>
          <a:srcRect/>
          <a:stretch>
            <a:fillRect/>
          </a:stretch>
        </p:blipFill>
        <p:spPr bwMode="auto">
          <a:xfrm>
            <a:off x="3048000" y="1690688"/>
            <a:ext cx="6096000" cy="4572000"/>
          </a:xfrm>
          <a:prstGeom prst="rect">
            <a:avLst/>
          </a:prstGeom>
          <a:noFill/>
          <a:ln w="9525">
            <a:noFill/>
            <a:miter lim="800000"/>
            <a:headEnd/>
            <a:tailEnd/>
          </a:ln>
        </p:spPr>
      </p:pic>
    </p:spTree>
    <p:extLst>
      <p:ext uri="{BB962C8B-B14F-4D97-AF65-F5344CB8AC3E}">
        <p14:creationId xmlns:p14="http://schemas.microsoft.com/office/powerpoint/2010/main" val="390894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Alfalfa Yield per Acre</a:t>
            </a:r>
            <a:endParaRPr lang="en-US" sz="3600" dirty="0"/>
          </a:p>
        </p:txBody>
      </p:sp>
      <p:graphicFrame>
        <p:nvGraphicFramePr>
          <p:cNvPr id="7" name="Object 3">
            <a:extLst>
              <a:ext uri="{FF2B5EF4-FFF2-40B4-BE49-F238E27FC236}">
                <a16:creationId xmlns:a16="http://schemas.microsoft.com/office/drawing/2014/main" id="{C4E8385E-A4A0-4958-A2EB-0AD0AA9154B1}"/>
              </a:ext>
            </a:extLst>
          </p:cNvPr>
          <p:cNvGraphicFramePr>
            <a:graphicFrameLocks noGrp="1" noChangeAspect="1"/>
          </p:cNvGraphicFramePr>
          <p:nvPr>
            <p:ph idx="1"/>
            <p:extLst>
              <p:ext uri="{D42A27DB-BD31-4B8C-83A1-F6EECF244321}">
                <p14:modId xmlns:p14="http://schemas.microsoft.com/office/powerpoint/2010/main" val="35454517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656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Alfalfa Return per Acre (before labor &amp; </a:t>
            </a:r>
            <a:r>
              <a:rPr lang="en-US" dirty="0" err="1"/>
              <a:t>mgmt</a:t>
            </a:r>
            <a:r>
              <a:rPr lang="en-US" dirty="0"/>
              <a:t>)</a:t>
            </a:r>
            <a:endParaRPr lang="en-US" sz="3600" dirty="0"/>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extLst>
              <p:ext uri="{D42A27DB-BD31-4B8C-83A1-F6EECF244321}">
                <p14:modId xmlns:p14="http://schemas.microsoft.com/office/powerpoint/2010/main" val="124186406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6964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03738" y="0"/>
            <a:ext cx="10145134" cy="6726436"/>
          </a:xfrm>
          <a:prstGeom prst="rect">
            <a:avLst/>
          </a:prstGeom>
        </p:spPr>
      </p:pic>
    </p:spTree>
    <p:extLst>
      <p:ext uri="{BB962C8B-B14F-4D97-AF65-F5344CB8AC3E}">
        <p14:creationId xmlns:p14="http://schemas.microsoft.com/office/powerpoint/2010/main" val="2713798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602" y="0"/>
            <a:ext cx="10139592" cy="6693182"/>
          </a:xfrm>
          <a:prstGeom prst="rect">
            <a:avLst/>
          </a:prstGeom>
        </p:spPr>
      </p:pic>
    </p:spTree>
    <p:extLst>
      <p:ext uri="{BB962C8B-B14F-4D97-AF65-F5344CB8AC3E}">
        <p14:creationId xmlns:p14="http://schemas.microsoft.com/office/powerpoint/2010/main" val="136608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2593813"/>
          </a:xfrm>
        </p:spPr>
        <p:txBody>
          <a:bodyPr>
            <a:normAutofit/>
          </a:bodyPr>
          <a:lstStyle/>
          <a:p>
            <a:pPr algn="ctr"/>
            <a:r>
              <a:rPr lang="en-US" dirty="0"/>
              <a:t>Have a great year in 2023!</a:t>
            </a:r>
            <a:br>
              <a:rPr lang="en-US" dirty="0"/>
            </a:br>
            <a:endParaRPr lang="en-US" sz="1800" dirty="0"/>
          </a:p>
        </p:txBody>
      </p:sp>
    </p:spTree>
    <p:extLst>
      <p:ext uri="{BB962C8B-B14F-4D97-AF65-F5344CB8AC3E}">
        <p14:creationId xmlns:p14="http://schemas.microsoft.com/office/powerpoint/2010/main" val="207954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hlinkClick r:id="rId2"/>
              </a:rPr>
              <a:t>www.minnesotafarmstress.com</a:t>
            </a:r>
            <a:r>
              <a:rPr lang="en-US" dirty="0"/>
              <a:t> (MDA)</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39788" y="2261795"/>
            <a:ext cx="5157787" cy="3684588"/>
          </a:xfrm>
        </p:spPr>
        <p:txBody>
          <a:bodyPr>
            <a:normAutofit/>
          </a:bodyPr>
          <a:lstStyle/>
          <a:p>
            <a:pPr marL="514350" indent="-514350">
              <a:buFont typeface="+mj-lt"/>
              <a:buAutoNum type="arabicPeriod"/>
            </a:pPr>
            <a:r>
              <a:rPr lang="en-US" b="1" dirty="0"/>
              <a:t>Help with Stress, Anxiety, Depression, Feeling Stuck, and Crisis Situations</a:t>
            </a:r>
          </a:p>
          <a:p>
            <a:pPr marL="514350" indent="-514350">
              <a:buFont typeface="+mj-lt"/>
              <a:buAutoNum type="arabicPeriod"/>
            </a:pPr>
            <a:r>
              <a:rPr lang="en-US" b="1" dirty="0"/>
              <a:t>Help with Daily Living</a:t>
            </a:r>
          </a:p>
          <a:p>
            <a:pPr marL="514350" indent="-514350">
              <a:buFont typeface="+mj-lt"/>
              <a:buAutoNum type="arabicPeriod"/>
            </a:pPr>
            <a:r>
              <a:rPr lang="en-US" b="1" dirty="0"/>
              <a:t>Business, Financial and Legal Help</a:t>
            </a:r>
          </a:p>
        </p:txBody>
      </p:sp>
      <p:sp>
        <p:nvSpPr>
          <p:cNvPr id="7" name="Text Placeholder 6"/>
          <p:cNvSpPr>
            <a:spLocks noGrp="1"/>
          </p:cNvSpPr>
          <p:nvPr>
            <p:ph type="body" sz="quarter" idx="3"/>
          </p:nvPr>
        </p:nvSpPr>
        <p:spPr>
          <a:xfrm>
            <a:off x="1321719" y="5361978"/>
            <a:ext cx="9745415" cy="463483"/>
          </a:xfrm>
        </p:spPr>
        <p:txBody>
          <a:bodyPr>
            <a:normAutofit/>
          </a:bodyPr>
          <a:lstStyle/>
          <a:p>
            <a:r>
              <a:rPr lang="en-US" sz="1600" dirty="0"/>
              <a:t>If you need help figuring out who to contact, call us at 833-600-2670 x0 during business hours, or use TTY at 711.</a:t>
            </a:r>
          </a:p>
        </p:txBody>
      </p:sp>
      <p:pic>
        <p:nvPicPr>
          <p:cNvPr id="1028" name="Picture 4" descr="Farmer sitting on back of pickup looking out over the horizon">
            <a:extLst>
              <a:ext uri="{FF2B5EF4-FFF2-40B4-BE49-F238E27FC236}">
                <a16:creationId xmlns:a16="http://schemas.microsoft.com/office/drawing/2014/main" id="{B9A9A57A-1ECB-4F67-AF52-71299C9B5EE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6000" y="2830557"/>
            <a:ext cx="5183188" cy="185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4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Mental Health Outreach Program</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64191" y="2261795"/>
            <a:ext cx="5519067" cy="3761500"/>
          </a:xfrm>
        </p:spPr>
        <p:txBody>
          <a:bodyPr>
            <a:normAutofit fontScale="85000" lnSpcReduction="20000"/>
          </a:bodyPr>
          <a:lstStyle/>
          <a:p>
            <a:r>
              <a:rPr lang="en-US" b="1" dirty="0"/>
              <a:t>Assist</a:t>
            </a:r>
            <a:r>
              <a:rPr lang="en-US" dirty="0"/>
              <a:t> in Meeting Farm Business and Personal Goals</a:t>
            </a:r>
          </a:p>
          <a:p>
            <a:r>
              <a:rPr lang="en-US" b="1" dirty="0"/>
              <a:t>Direct</a:t>
            </a:r>
            <a:r>
              <a:rPr lang="en-US" dirty="0"/>
              <a:t> Effective Financial Management</a:t>
            </a:r>
          </a:p>
          <a:p>
            <a:r>
              <a:rPr lang="en-US" b="1" dirty="0"/>
              <a:t>Support </a:t>
            </a:r>
            <a:r>
              <a:rPr lang="en-US" dirty="0"/>
              <a:t>Rural Mental Health</a:t>
            </a:r>
          </a:p>
          <a:p>
            <a:r>
              <a:rPr lang="en-US" b="1" dirty="0"/>
              <a:t>Guide</a:t>
            </a:r>
            <a:r>
              <a:rPr lang="en-US" dirty="0"/>
              <a:t> Sound Business Decisions</a:t>
            </a:r>
          </a:p>
          <a:p>
            <a:r>
              <a:rPr lang="en-US" b="1" dirty="0"/>
              <a:t>Advise</a:t>
            </a:r>
            <a:r>
              <a:rPr lang="en-US" dirty="0"/>
              <a:t> Farm Transition and Succession Planning</a:t>
            </a:r>
          </a:p>
          <a:p>
            <a:r>
              <a:rPr lang="en-US" b="1" dirty="0"/>
              <a:t>Develop</a:t>
            </a:r>
            <a:r>
              <a:rPr lang="en-US" dirty="0"/>
              <a:t> Farm Efficiency</a:t>
            </a:r>
          </a:p>
          <a:p>
            <a:r>
              <a:rPr lang="en-US" b="1" dirty="0"/>
              <a:t>Increase</a:t>
            </a:r>
            <a:r>
              <a:rPr lang="en-US" dirty="0"/>
              <a:t> Access to Lending Opportunities</a:t>
            </a:r>
          </a:p>
        </p:txBody>
      </p:sp>
      <p:pic>
        <p:nvPicPr>
          <p:cNvPr id="8" name="Content Placeholder 7">
            <a:extLst>
              <a:ext uri="{FF2B5EF4-FFF2-40B4-BE49-F238E27FC236}">
                <a16:creationId xmlns:a16="http://schemas.microsoft.com/office/drawing/2014/main" id="{CC0D8AFA-4555-47A1-AF96-19CBF7292570}"/>
              </a:ext>
            </a:extLst>
          </p:cNvPr>
          <p:cNvPicPr>
            <a:picLocks noGrp="1" noChangeAspect="1"/>
          </p:cNvPicPr>
          <p:nvPr>
            <p:ph sz="quarter" idx="4"/>
          </p:nvPr>
        </p:nvPicPr>
        <p:blipFill>
          <a:blip r:embed="rId2"/>
          <a:stretch>
            <a:fillRect/>
          </a:stretch>
        </p:blipFill>
        <p:spPr>
          <a:xfrm>
            <a:off x="6931326" y="2261795"/>
            <a:ext cx="4250435" cy="3684588"/>
          </a:xfrm>
          <a:prstGeom prst="rect">
            <a:avLst/>
          </a:prstGeom>
        </p:spPr>
      </p:pic>
    </p:spTree>
    <p:extLst>
      <p:ext uri="{BB962C8B-B14F-4D97-AF65-F5344CB8AC3E}">
        <p14:creationId xmlns:p14="http://schemas.microsoft.com/office/powerpoint/2010/main" val="103833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29A2-9464-4B42-AF21-D504542D72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9F15EBA-405D-44DF-878D-07B47D57794C}"/>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720A2C26-8B9B-4709-B185-23081550B360}"/>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9F8AC1A4-B753-48A0-B346-9191FB282E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188C427-0FAF-45FC-A0D1-F7EDB37E7529}"/>
              </a:ext>
            </a:extLst>
          </p:cNvPr>
          <p:cNvSpPr>
            <a:spLocks noGrp="1"/>
          </p:cNvSpPr>
          <p:nvPr>
            <p:ph sz="quarter" idx="4"/>
          </p:nvPr>
        </p:nvSpPr>
        <p:spPr/>
        <p:txBody>
          <a:bodyPr/>
          <a:lstStyle/>
          <a:p>
            <a:endParaRPr lang="en-US"/>
          </a:p>
        </p:txBody>
      </p:sp>
      <p:pic>
        <p:nvPicPr>
          <p:cNvPr id="7" name="Content Placeholder 3">
            <a:extLst>
              <a:ext uri="{FF2B5EF4-FFF2-40B4-BE49-F238E27FC236}">
                <a16:creationId xmlns:a16="http://schemas.microsoft.com/office/drawing/2014/main" id="{8C6CA7E9-D293-42E6-ABBF-AAAFD998637B}"/>
              </a:ext>
            </a:extLst>
          </p:cNvPr>
          <p:cNvPicPr>
            <a:picLocks noChangeAspect="1"/>
          </p:cNvPicPr>
          <p:nvPr/>
        </p:nvPicPr>
        <p:blipFill>
          <a:blip r:embed="rId2"/>
          <a:stretch>
            <a:fillRect/>
          </a:stretch>
        </p:blipFill>
        <p:spPr>
          <a:xfrm>
            <a:off x="1280540" y="365125"/>
            <a:ext cx="10071672" cy="5665315"/>
          </a:xfrm>
          <a:prstGeom prst="rect">
            <a:avLst/>
          </a:prstGeom>
        </p:spPr>
      </p:pic>
    </p:spTree>
    <p:extLst>
      <p:ext uri="{BB962C8B-B14F-4D97-AF65-F5344CB8AC3E}">
        <p14:creationId xmlns:p14="http://schemas.microsoft.com/office/powerpoint/2010/main" val="344631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Minnesota Farm Advocate Program</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6937694" y="2407141"/>
            <a:ext cx="4414518" cy="3674878"/>
          </a:xfrm>
        </p:spPr>
        <p:txBody>
          <a:bodyPr>
            <a:normAutofit fontScale="85000" lnSpcReduction="10000"/>
          </a:bodyPr>
          <a:lstStyle/>
          <a:p>
            <a:r>
              <a:rPr lang="en-US" b="1" dirty="0"/>
              <a:t>Since 1984</a:t>
            </a:r>
            <a:endParaRPr lang="en-US" dirty="0"/>
          </a:p>
          <a:p>
            <a:r>
              <a:rPr lang="en-US" b="1" dirty="0"/>
              <a:t>Peer farmers</a:t>
            </a:r>
            <a:endParaRPr lang="en-US" dirty="0"/>
          </a:p>
          <a:p>
            <a:r>
              <a:rPr lang="en-US" b="1" dirty="0"/>
              <a:t>Natural or financial disaster</a:t>
            </a:r>
            <a:endParaRPr lang="en-US" dirty="0"/>
          </a:p>
          <a:p>
            <a:r>
              <a:rPr lang="en-US" b="1" dirty="0"/>
              <a:t>In the farmer’s corner</a:t>
            </a:r>
          </a:p>
          <a:p>
            <a:r>
              <a:rPr lang="en-US" b="1" dirty="0"/>
              <a:t>Help navigate solutions to difficult and complex problems</a:t>
            </a:r>
          </a:p>
          <a:p>
            <a:pPr lvl="1"/>
            <a:r>
              <a:rPr lang="en-US" b="1" dirty="0"/>
              <a:t>Lending/lender negotiation, mediation, farm programs, crisis counseling, disaster programs, legal and/or social services</a:t>
            </a:r>
            <a:endParaRPr lang="en-US" dirty="0"/>
          </a:p>
        </p:txBody>
      </p:sp>
      <p:pic>
        <p:nvPicPr>
          <p:cNvPr id="3" name="Picture 2">
            <a:extLst>
              <a:ext uri="{FF2B5EF4-FFF2-40B4-BE49-F238E27FC236}">
                <a16:creationId xmlns:a16="http://schemas.microsoft.com/office/drawing/2014/main" id="{335BE4ED-913E-4552-9060-BBA6C8F35598}"/>
              </a:ext>
            </a:extLst>
          </p:cNvPr>
          <p:cNvPicPr>
            <a:picLocks noChangeAspect="1"/>
          </p:cNvPicPr>
          <p:nvPr/>
        </p:nvPicPr>
        <p:blipFill>
          <a:blip r:embed="rId2"/>
          <a:stretch>
            <a:fillRect/>
          </a:stretch>
        </p:blipFill>
        <p:spPr>
          <a:xfrm>
            <a:off x="3674205" y="3429000"/>
            <a:ext cx="3115951" cy="3052729"/>
          </a:xfrm>
          <a:prstGeom prst="rect">
            <a:avLst/>
          </a:prstGeom>
        </p:spPr>
      </p:pic>
      <p:pic>
        <p:nvPicPr>
          <p:cNvPr id="7" name="Picture 6">
            <a:extLst>
              <a:ext uri="{FF2B5EF4-FFF2-40B4-BE49-F238E27FC236}">
                <a16:creationId xmlns:a16="http://schemas.microsoft.com/office/drawing/2014/main" id="{23ABD831-6DE1-4E9F-A08C-169293F747DD}"/>
              </a:ext>
            </a:extLst>
          </p:cNvPr>
          <p:cNvPicPr>
            <a:picLocks noChangeAspect="1"/>
          </p:cNvPicPr>
          <p:nvPr/>
        </p:nvPicPr>
        <p:blipFill>
          <a:blip r:embed="rId3"/>
          <a:stretch>
            <a:fillRect/>
          </a:stretch>
        </p:blipFill>
        <p:spPr>
          <a:xfrm>
            <a:off x="688150" y="2269118"/>
            <a:ext cx="2838517" cy="2959477"/>
          </a:xfrm>
          <a:prstGeom prst="rect">
            <a:avLst/>
          </a:prstGeom>
        </p:spPr>
      </p:pic>
    </p:spTree>
    <p:extLst>
      <p:ext uri="{BB962C8B-B14F-4D97-AF65-F5344CB8AC3E}">
        <p14:creationId xmlns:p14="http://schemas.microsoft.com/office/powerpoint/2010/main" val="199126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Minnesota Farm-Lender Mediation</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Mediation uses a neutral facilitator to help resolve disputes:</a:t>
            </a:r>
          </a:p>
        </p:txBody>
      </p:sp>
      <p:sp>
        <p:nvSpPr>
          <p:cNvPr id="6" name="Content Placeholder 5"/>
          <p:cNvSpPr>
            <a:spLocks noGrp="1"/>
          </p:cNvSpPr>
          <p:nvPr>
            <p:ph sz="half" idx="2"/>
          </p:nvPr>
        </p:nvSpPr>
        <p:spPr>
          <a:xfrm>
            <a:off x="864190" y="2298085"/>
            <a:ext cx="10317569" cy="3674878"/>
          </a:xfrm>
        </p:spPr>
        <p:txBody>
          <a:bodyPr>
            <a:normAutofit/>
          </a:bodyPr>
          <a:lstStyle/>
          <a:p>
            <a:r>
              <a:rPr lang="en-US" b="1" dirty="0"/>
              <a:t>Offers farmers the chance to renegotiate, restructure, or resolve farm debt</a:t>
            </a:r>
          </a:p>
          <a:p>
            <a:r>
              <a:rPr lang="en-US" b="1" dirty="0"/>
              <a:t>No cost</a:t>
            </a:r>
          </a:p>
          <a:p>
            <a:r>
              <a:rPr lang="en-US" b="1" dirty="0"/>
              <a:t>Informal, confidential process</a:t>
            </a:r>
          </a:p>
          <a:p>
            <a:r>
              <a:rPr lang="en-US" b="1" dirty="0"/>
              <a:t>Debtor has 14 days to respond and file mediation request after getting notice from a creditor</a:t>
            </a:r>
          </a:p>
          <a:p>
            <a:r>
              <a:rPr lang="en-US" b="1" dirty="0"/>
              <a:t>Call 218-935-5785</a:t>
            </a:r>
            <a:endParaRPr lang="en-US" dirty="0"/>
          </a:p>
        </p:txBody>
      </p:sp>
    </p:spTree>
    <p:extLst>
      <p:ext uri="{BB962C8B-B14F-4D97-AF65-F5344CB8AC3E}">
        <p14:creationId xmlns:p14="http://schemas.microsoft.com/office/powerpoint/2010/main" val="257400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armers' Legal Action Group, Inc. | GiveMN">
            <a:extLst>
              <a:ext uri="{FF2B5EF4-FFF2-40B4-BE49-F238E27FC236}">
                <a16:creationId xmlns:a16="http://schemas.microsoft.com/office/drawing/2014/main" id="{EA82F475-6DD0-498C-BD5E-A08F283B0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08" y="1928971"/>
            <a:ext cx="4161437" cy="4161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a:t>Farmers’ Legal Action Group (FLAG)</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64191" y="2415530"/>
            <a:ext cx="7287771" cy="3674878"/>
          </a:xfrm>
        </p:spPr>
        <p:txBody>
          <a:bodyPr>
            <a:normAutofit/>
          </a:bodyPr>
          <a:lstStyle/>
          <a:p>
            <a:r>
              <a:rPr lang="en-US" b="1" dirty="0"/>
              <a:t>Nonprofit law center</a:t>
            </a:r>
            <a:endParaRPr lang="en-US" dirty="0"/>
          </a:p>
          <a:p>
            <a:r>
              <a:rPr lang="en-US" b="1" dirty="0"/>
              <a:t>Roots in the 1980’s farm crisis</a:t>
            </a:r>
            <a:endParaRPr lang="en-US" dirty="0"/>
          </a:p>
          <a:p>
            <a:r>
              <a:rPr lang="en-US" b="1" dirty="0"/>
              <a:t>Legal services and support for family farmers and their communities to help keep family farmers on the land</a:t>
            </a:r>
          </a:p>
          <a:p>
            <a:r>
              <a:rPr lang="en-US" b="1" dirty="0"/>
              <a:t>Call 651-223-5400</a:t>
            </a:r>
            <a:endParaRPr lang="en-US" dirty="0"/>
          </a:p>
        </p:txBody>
      </p:sp>
    </p:spTree>
    <p:extLst>
      <p:ext uri="{BB962C8B-B14F-4D97-AF65-F5344CB8AC3E}">
        <p14:creationId xmlns:p14="http://schemas.microsoft.com/office/powerpoint/2010/main" val="2415201203"/>
      </p:ext>
    </p:extLst>
  </p:cSld>
  <p:clrMapOvr>
    <a:masterClrMapping/>
  </p:clrMapOvr>
</p:sld>
</file>

<file path=ppt/theme/theme1.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2B2E5BF60575419E0B72312AA7778F" ma:contentTypeVersion="9" ma:contentTypeDescription="Create a new document." ma:contentTypeScope="" ma:versionID="124b7a690d77c9842f411f9bbcde75db">
  <xsd:schema xmlns:xsd="http://www.w3.org/2001/XMLSchema" xmlns:xs="http://www.w3.org/2001/XMLSchema" xmlns:p="http://schemas.microsoft.com/office/2006/metadata/properties" xmlns:ns3="51af04fa-46f4-4880-86f9-c0edca74d899" targetNamespace="http://schemas.microsoft.com/office/2006/metadata/properties" ma:root="true" ma:fieldsID="34c7e3470d219a74fb9b3199a8738d6e" ns3:_="">
    <xsd:import namespace="51af04fa-46f4-4880-86f9-c0edca74d89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f04fa-46f4-4880-86f9-c0edca74d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16FF8-F334-4E2B-AB7A-9EECAF98C19D}">
  <ds:schemaRefs>
    <ds:schemaRef ds:uri="http://purl.org/dc/dcmitype/"/>
    <ds:schemaRef ds:uri="51af04fa-46f4-4880-86f9-c0edca74d899"/>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88933E5-931F-4EFD-A421-05E840F96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f04fa-46f4-4880-86f9-c0edca74d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B981E7-C2E1-4364-A62F-2D30EAF17E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5156</TotalTime>
  <Words>566</Words>
  <Application>Microsoft Office PowerPoint</Application>
  <PresentationFormat>Widescreen</PresentationFormat>
  <Paragraphs>72</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Minnesota State</vt:lpstr>
      <vt:lpstr>2022 Crop Year in Review</vt:lpstr>
      <vt:lpstr>2022 Farm Business Management Financial Analysis by County</vt:lpstr>
      <vt:lpstr>PowerPoint Presentation</vt:lpstr>
      <vt:lpstr>www.minnesotafarmstress.com (MDA)</vt:lpstr>
      <vt:lpstr>Mental Health Outreach Program</vt:lpstr>
      <vt:lpstr>PowerPoint Presentation</vt:lpstr>
      <vt:lpstr>Minnesota Farm Advocate Program</vt:lpstr>
      <vt:lpstr>Minnesota Farm-Lender Mediation</vt:lpstr>
      <vt:lpstr>Farmers’ Legal Action Group (FLAG)</vt:lpstr>
      <vt:lpstr>Corn Production</vt:lpstr>
      <vt:lpstr>Corn Yields per Acre</vt:lpstr>
      <vt:lpstr>Total Listed Costs per Acre for Cash Rented Corn</vt:lpstr>
      <vt:lpstr>Corn Returns per Acre (before labor &amp; mgmt)</vt:lpstr>
      <vt:lpstr>Total Listed Costs for Corn/bu. (before labor &amp; mgmt)</vt:lpstr>
      <vt:lpstr>Average Price of Corn Sold During Calendar Year</vt:lpstr>
      <vt:lpstr>Seed Cost per Acre for Corn</vt:lpstr>
      <vt:lpstr>Fertilizer Costs per Acre for Corn</vt:lpstr>
      <vt:lpstr>Chemical Costs per Acre for Corn</vt:lpstr>
      <vt:lpstr>Row Width vs. Yield for Corn from Statewide Database</vt:lpstr>
      <vt:lpstr>Soybean Production</vt:lpstr>
      <vt:lpstr>Soybean Yields per Acre</vt:lpstr>
      <vt:lpstr>Soybean Returns per Acre (before labor &amp; mgmt)</vt:lpstr>
      <vt:lpstr>Total Listed Costs per bu. Soybeans (before labor &amp; mgmt)</vt:lpstr>
      <vt:lpstr>Seed Costs per Acre of Soybeans</vt:lpstr>
      <vt:lpstr>Chemical Costs per Acre of Soybeans</vt:lpstr>
      <vt:lpstr>Average Price of Sold Soybeans During Calendar Year</vt:lpstr>
      <vt:lpstr>Soybean Yield vs. Row Width from Statewide Database</vt:lpstr>
      <vt:lpstr>Vegetable Crops</vt:lpstr>
      <vt:lpstr>Pea Yield on Cash Rented Land</vt:lpstr>
      <vt:lpstr>Pea Returns on Cash Rented Land (before labor &amp; mgmt)</vt:lpstr>
      <vt:lpstr>Sweet Corn Yield on Cash Rented Land</vt:lpstr>
      <vt:lpstr>Sweet Corn Returns per Acre on Cash Rented Land (before labor &amp; mgmt)</vt:lpstr>
      <vt:lpstr>Alfalfa Hay Production</vt:lpstr>
      <vt:lpstr>Alfalfa Yield per Acre</vt:lpstr>
      <vt:lpstr>Alfalfa Return per Acre (before labor &amp; mgmt)</vt:lpstr>
      <vt:lpstr>PowerPoint Presentation</vt:lpstr>
      <vt:lpstr>PowerPoint Presentation</vt:lpstr>
      <vt:lpstr>Have a great year in 2023! </vt:lpstr>
      <vt:lpstr>PowerPoint Presentation</vt:lpstr>
    </vt:vector>
  </TitlesOfParts>
  <Manager>Minnesota State</Manager>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Nathan Hanel</dc:creator>
  <cp:keywords>Template</cp:keywords>
  <cp:lastModifiedBy>MNWEST</cp:lastModifiedBy>
  <cp:revision>27</cp:revision>
  <dcterms:created xsi:type="dcterms:W3CDTF">2022-12-05T20:24:33Z</dcterms:created>
  <dcterms:modified xsi:type="dcterms:W3CDTF">2023-03-27T15:24:17Z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0x0101003F2B2E5BF60575419E0B72312AA7778F</vt:lpwstr>
  </property>
</Properties>
</file>