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38"/>
  </p:notesMasterIdLst>
  <p:handoutMasterIdLst>
    <p:handoutMasterId r:id="rId39"/>
  </p:handoutMasterIdLst>
  <p:sldIdLst>
    <p:sldId id="667" r:id="rId2"/>
    <p:sldId id="744" r:id="rId3"/>
    <p:sldId id="749" r:id="rId4"/>
    <p:sldId id="558" r:id="rId5"/>
    <p:sldId id="557" r:id="rId6"/>
    <p:sldId id="556" r:id="rId7"/>
    <p:sldId id="561" r:id="rId8"/>
    <p:sldId id="752" r:id="rId9"/>
    <p:sldId id="668" r:id="rId10"/>
    <p:sldId id="725" r:id="rId11"/>
    <p:sldId id="564" r:id="rId12"/>
    <p:sldId id="639" r:id="rId13"/>
    <p:sldId id="642" r:id="rId14"/>
    <p:sldId id="753" r:id="rId15"/>
    <p:sldId id="708" r:id="rId16"/>
    <p:sldId id="709" r:id="rId17"/>
    <p:sldId id="645" r:id="rId18"/>
    <p:sldId id="713" r:id="rId19"/>
    <p:sldId id="714" r:id="rId20"/>
    <p:sldId id="646" r:id="rId21"/>
    <p:sldId id="649" r:id="rId22"/>
    <p:sldId id="716" r:id="rId23"/>
    <p:sldId id="717" r:id="rId24"/>
    <p:sldId id="720" r:id="rId25"/>
    <p:sldId id="721" r:id="rId26"/>
    <p:sldId id="722" r:id="rId27"/>
    <p:sldId id="705" r:id="rId28"/>
    <p:sldId id="8446" r:id="rId29"/>
    <p:sldId id="8457" r:id="rId30"/>
    <p:sldId id="8458" r:id="rId31"/>
    <p:sldId id="8459" r:id="rId32"/>
    <p:sldId id="8460" r:id="rId33"/>
    <p:sldId id="674" r:id="rId34"/>
    <p:sldId id="846" r:id="rId35"/>
    <p:sldId id="847" r:id="rId36"/>
    <p:sldId id="594" r:id="rId37"/>
  </p:sldIdLst>
  <p:sldSz cx="9144000" cy="6858000" type="screen4x3"/>
  <p:notesSz cx="7315200" cy="9601200"/>
  <p:custDataLst>
    <p:tags r:id="rId40"/>
  </p:custDataLst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defRPr sz="2400" i="1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defRPr sz="2400" i="1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defRPr sz="2400" i="1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defRPr sz="2400" i="1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defRPr sz="2400" i="1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9900"/>
    <a:srgbClr val="CCECFF"/>
    <a:srgbClr val="FF6600"/>
    <a:srgbClr val="008000"/>
    <a:srgbClr val="003300"/>
    <a:srgbClr val="CCCCFF"/>
    <a:srgbClr val="FFFF00"/>
    <a:srgbClr val="0066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3004" autoAdjust="0"/>
  </p:normalViewPr>
  <p:slideViewPr>
    <p:cSldViewPr>
      <p:cViewPr varScale="1">
        <p:scale>
          <a:sx n="86" d="100"/>
          <a:sy n="86" d="100"/>
        </p:scale>
        <p:origin x="133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768"/>
    </p:cViewPr>
  </p:sorterViewPr>
  <p:notesViewPr>
    <p:cSldViewPr>
      <p:cViewPr varScale="1">
        <p:scale>
          <a:sx n="46" d="100"/>
          <a:sy n="46" d="100"/>
        </p:scale>
        <p:origin x="-2310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725249571547952E-4"/>
          <c:y val="2.1999999999999999E-2"/>
          <c:w val="0.99053630623703603"/>
          <c:h val="0.84678571428571414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Sheet1!$A$11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464347759861372E-2"/>
                  <c:y val="5.9523809523808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11-4E51-8175-D87E0364DD01}"/>
                </c:ext>
              </c:extLst>
            </c:dLbl>
            <c:dLbl>
              <c:idx val="1"/>
              <c:layout>
                <c:manualLayout>
                  <c:x val="-1.54643477598613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11-4E51-8175-D87E0364DD01}"/>
                </c:ext>
              </c:extLst>
            </c:dLbl>
            <c:dLbl>
              <c:idx val="2"/>
              <c:layout>
                <c:manualLayout>
                  <c:x val="-1.5464347759861372E-2"/>
                  <c:y val="-5.456286174865711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11-4E51-8175-D87E0364DD01}"/>
                </c:ext>
              </c:extLst>
            </c:dLbl>
            <c:dLbl>
              <c:idx val="3"/>
              <c:layout>
                <c:manualLayout>
                  <c:x val="-1.4058497963510339E-2"/>
                  <c:y val="8.9285714285714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11-4E51-8175-D87E0364DD01}"/>
                </c:ext>
              </c:extLst>
            </c:dLbl>
            <c:dLbl>
              <c:idx val="4"/>
              <c:layout>
                <c:manualLayout>
                  <c:x val="-2.2493596741616644E-2"/>
                  <c:y val="5.9523809523809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11-4E51-8175-D87E0364D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0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Sheet1!$B$1:$F$1</c:f>
              <c:strCache>
                <c:ptCount val="5"/>
                <c:pt idx="0">
                  <c:v>Corn</c:v>
                </c:pt>
                <c:pt idx="1">
                  <c:v>Oats</c:v>
                </c:pt>
                <c:pt idx="2">
                  <c:v>Soybeans</c:v>
                </c:pt>
                <c:pt idx="3">
                  <c:v>S. Wheat</c:v>
                </c:pt>
                <c:pt idx="4">
                  <c:v>Barley</c:v>
                </c:pt>
              </c:strCache>
            </c:strRef>
          </c:cat>
          <c:val>
            <c:numRef>
              <c:f>Sheet1!$B$11:$F$11</c:f>
              <c:numCache>
                <c:formatCode>0.00</c:formatCode>
                <c:ptCount val="5"/>
                <c:pt idx="0">
                  <c:v>3.31</c:v>
                </c:pt>
                <c:pt idx="1">
                  <c:v>2.56</c:v>
                </c:pt>
                <c:pt idx="2">
                  <c:v>8.7899999999999991</c:v>
                </c:pt>
                <c:pt idx="3">
                  <c:v>4.9800000000000004</c:v>
                </c:pt>
                <c:pt idx="4">
                  <c:v>4.2699999999999996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0-4B2B-B502-6B73C3DD71C8}"/>
            </c:ext>
          </c:extLst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9.8409485744572634E-3"/>
                  <c:y val="-8.9285714285714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11-4E51-8175-D87E0364DD01}"/>
                </c:ext>
              </c:extLst>
            </c:dLbl>
            <c:dLbl>
              <c:idx val="1"/>
              <c:layout>
                <c:manualLayout>
                  <c:x val="-1.124679837080827E-2"/>
                  <c:y val="-2.97619047619058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11-4E51-8175-D87E0364DD01}"/>
                </c:ext>
              </c:extLst>
            </c:dLbl>
            <c:dLbl>
              <c:idx val="2"/>
              <c:layout>
                <c:manualLayout>
                  <c:x val="-2.1087746945265509E-2"/>
                  <c:y val="-5.9523809523809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11-4E51-8175-D87E0364DD01}"/>
                </c:ext>
              </c:extLst>
            </c:dLbl>
            <c:dLbl>
              <c:idx val="3"/>
              <c:layout>
                <c:manualLayout>
                  <c:x val="-1.124679837080827E-2"/>
                  <c:y val="2.976190476190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11-4E51-8175-D87E0364DD01}"/>
                </c:ext>
              </c:extLst>
            </c:dLbl>
            <c:dLbl>
              <c:idx val="4"/>
              <c:layout>
                <c:manualLayout>
                  <c:x val="-1.12467983708083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11-4E51-8175-D87E0364D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0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Corn</c:v>
                </c:pt>
                <c:pt idx="1">
                  <c:v>Oats</c:v>
                </c:pt>
                <c:pt idx="2">
                  <c:v>Soybeans</c:v>
                </c:pt>
                <c:pt idx="3">
                  <c:v>S. Wheat</c:v>
                </c:pt>
                <c:pt idx="4">
                  <c:v>Barley</c:v>
                </c:pt>
              </c:strCache>
            </c:strRef>
          </c:cat>
          <c:val>
            <c:numRef>
              <c:f>Sheet1!$B$12:$F$12</c:f>
              <c:numCache>
                <c:formatCode>0.00</c:formatCode>
                <c:ptCount val="5"/>
                <c:pt idx="0">
                  <c:v>4.5999999999999996</c:v>
                </c:pt>
                <c:pt idx="1">
                  <c:v>3.74</c:v>
                </c:pt>
                <c:pt idx="2">
                  <c:v>11.25</c:v>
                </c:pt>
                <c:pt idx="3">
                  <c:v>6.65</c:v>
                </c:pt>
                <c:pt idx="4">
                  <c:v>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0-4B2B-B502-6B73C3DD71C8}"/>
            </c:ext>
          </c:extLst>
        </c:ser>
        <c:ser>
          <c:idx val="0"/>
          <c:order val="2"/>
          <c:tx>
            <c:strRef>
              <c:f>Sheet1!$A$13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52284572337166E-2"/>
                  <c:y val="-3.5714285714285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D0-4B2B-B502-6B73C3DD71C8}"/>
                </c:ext>
              </c:extLst>
            </c:dLbl>
            <c:dLbl>
              <c:idx val="1"/>
              <c:layout>
                <c:manualLayout>
                  <c:x val="4.2175493890531015E-3"/>
                  <c:y val="-2.083333333333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D0-4B2B-B502-6B73C3DD71C8}"/>
                </c:ext>
              </c:extLst>
            </c:dLbl>
            <c:dLbl>
              <c:idx val="2"/>
              <c:layout>
                <c:manualLayout>
                  <c:x val="2.2493596741616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D0-4B2B-B502-6B73C3DD71C8}"/>
                </c:ext>
              </c:extLst>
            </c:dLbl>
            <c:dLbl>
              <c:idx val="3"/>
              <c:layout>
                <c:manualLayout>
                  <c:x val="1.4058497963510235E-2"/>
                  <c:y val="-2.0833333333333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D0-4B2B-B502-6B73C3DD71C8}"/>
                </c:ext>
              </c:extLst>
            </c:dLbl>
            <c:dLbl>
              <c:idx val="4"/>
              <c:layout>
                <c:manualLayout>
                  <c:x val="1.4058497963510235E-2"/>
                  <c:y val="-2.0833333333333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D0-4B2B-B502-6B73C3DD7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Corn</c:v>
                </c:pt>
                <c:pt idx="1">
                  <c:v>Oats</c:v>
                </c:pt>
                <c:pt idx="2">
                  <c:v>Soybeans</c:v>
                </c:pt>
                <c:pt idx="3">
                  <c:v>S. Wheat</c:v>
                </c:pt>
                <c:pt idx="4">
                  <c:v>Barley</c:v>
                </c:pt>
              </c:strCache>
            </c:strRef>
          </c:cat>
          <c:val>
            <c:numRef>
              <c:f>Sheet1!$B$13:$F$13</c:f>
              <c:numCache>
                <c:formatCode>0.00</c:formatCode>
                <c:ptCount val="5"/>
                <c:pt idx="0">
                  <c:v>6.02</c:v>
                </c:pt>
                <c:pt idx="1">
                  <c:v>4.91</c:v>
                </c:pt>
                <c:pt idx="2">
                  <c:v>13.45</c:v>
                </c:pt>
                <c:pt idx="3">
                  <c:v>9.16</c:v>
                </c:pt>
                <c:pt idx="4">
                  <c:v>6.48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D0-4B2B-B502-6B73C3DD7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gapDepth val="0"/>
        <c:shape val="box"/>
        <c:axId val="166214928"/>
        <c:axId val="166883856"/>
        <c:axId val="0"/>
      </c:bar3DChart>
      <c:catAx>
        <c:axId val="16621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78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688385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66883856"/>
        <c:scaling>
          <c:orientation val="minMax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0.00" sourceLinked="1"/>
        <c:majorTickMark val="out"/>
        <c:minorTickMark val="none"/>
        <c:tickLblPos val="nextTo"/>
        <c:crossAx val="166214928"/>
        <c:crosses val="autoZero"/>
        <c:crossBetween val="between"/>
        <c:majorUnit val="5"/>
        <c:minorUnit val="5"/>
      </c:valAx>
      <c:spPr>
        <a:noFill/>
        <a:ln w="22312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81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639164669633692E-2"/>
          <c:y val="5.00082884376295E-2"/>
          <c:w val="0.86396234166381392"/>
          <c:h val="0.67333842726896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High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diamond"/>
            <c:size val="6"/>
            <c:spPr>
              <a:solidFill>
                <a:srgbClr val="C00000"/>
              </a:solidFill>
              <a:ln w="69850"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0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Sheet1!$A$9:$A$13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Sheet1!$C$9:$C$13</c:f>
              <c:numCache>
                <c:formatCode>0.00</c:formatCode>
                <c:ptCount val="5"/>
                <c:pt idx="0">
                  <c:v>6.59</c:v>
                </c:pt>
                <c:pt idx="1">
                  <c:v>5.68</c:v>
                </c:pt>
                <c:pt idx="2">
                  <c:v>6.38</c:v>
                </c:pt>
                <c:pt idx="3">
                  <c:v>6.51</c:v>
                </c:pt>
                <c:pt idx="4">
                  <c:v>6.93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DE-4DA2-9AB7-1E2F2DE2A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70064"/>
        <c:axId val="232469504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ln w="63500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Lbls>
            <c:dLbl>
              <c:idx val="3"/>
              <c:layout>
                <c:manualLayout>
                  <c:x val="-6.9036288942143212E-2"/>
                  <c:y val="-6.97451305428927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DE-4DA2-9AB7-1E2F2DE2A5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>
                    <a:solidFill>
                      <a:srgbClr val="0033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Sheet1!$A$9:$A$13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Sheet1!$B$9:$B$13</c:f>
              <c:numCache>
                <c:formatCode>0.00</c:formatCode>
                <c:ptCount val="5"/>
                <c:pt idx="0">
                  <c:v>7.52</c:v>
                </c:pt>
                <c:pt idx="1">
                  <c:v>7.98</c:v>
                </c:pt>
                <c:pt idx="2">
                  <c:v>7.46</c:v>
                </c:pt>
                <c:pt idx="3">
                  <c:v>10.15</c:v>
                </c:pt>
                <c:pt idx="4">
                  <c:v>9.5500000000000007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DE-4DA2-9AB7-1E2F2DE2A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71184"/>
        <c:axId val="232470624"/>
      </c:lineChart>
      <c:valAx>
        <c:axId val="232469504"/>
        <c:scaling>
          <c:orientation val="minMax"/>
          <c:max val="14"/>
        </c:scaling>
        <c:delete val="0"/>
        <c:axPos val="r"/>
        <c:numFmt formatCode="0.00" sourceLinked="1"/>
        <c:majorTickMark val="out"/>
        <c:minorTickMark val="none"/>
        <c:tickLblPos val="none"/>
        <c:txPr>
          <a:bodyPr/>
          <a:lstStyle/>
          <a:p>
            <a:pPr>
              <a:defRPr sz="1400"/>
            </a:pPr>
            <a:endParaRPr lang="en-US"/>
          </a:p>
        </c:txPr>
        <c:crossAx val="232470064"/>
        <c:crosses val="max"/>
        <c:crossBetween val="between"/>
      </c:valAx>
      <c:catAx>
        <c:axId val="232470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2469504"/>
        <c:crosses val="autoZero"/>
        <c:auto val="1"/>
        <c:lblAlgn val="ctr"/>
        <c:lblOffset val="100"/>
        <c:noMultiLvlLbl val="0"/>
      </c:catAx>
      <c:valAx>
        <c:axId val="232470624"/>
        <c:scaling>
          <c:orientation val="minMax"/>
          <c:max val="11"/>
          <c:min val="0"/>
        </c:scaling>
        <c:delete val="0"/>
        <c:axPos val="l"/>
        <c:numFmt formatCode="0.00" sourceLinked="1"/>
        <c:majorTickMark val="out"/>
        <c:minorTickMark val="none"/>
        <c:tickLblPos val="none"/>
        <c:txPr>
          <a:bodyPr/>
          <a:lstStyle/>
          <a:p>
            <a:pPr>
              <a:defRPr sz="1400"/>
            </a:pPr>
            <a:endParaRPr lang="en-US"/>
          </a:p>
        </c:txPr>
        <c:crossAx val="232471184"/>
        <c:crosses val="autoZero"/>
        <c:crossBetween val="between"/>
      </c:valAx>
      <c:catAx>
        <c:axId val="23247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2470624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16788725322378181"/>
          <c:y val="0.85216846249481959"/>
          <c:w val="0.62703195252767319"/>
          <c:h val="0.10834852880232076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Land Rent</c:v>
                </c:pt>
              </c:strCache>
            </c:strRef>
          </c:tx>
          <c:spPr>
            <a:solidFill>
              <a:srgbClr val="99CC00"/>
            </a:solidFill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66-4ECA-9FD3-6DC12A206E27}"/>
                </c:ext>
              </c:extLst>
            </c:dLbl>
            <c:dLbl>
              <c:idx val="4"/>
              <c:layout>
                <c:manualLayout>
                  <c:x val="3.1446540880503177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66-4ECA-9FD3-6DC12A206E27}"/>
                </c:ext>
              </c:extLst>
            </c:dLbl>
            <c:dLbl>
              <c:idx val="5"/>
              <c:layout>
                <c:manualLayout>
                  <c:x val="3.1446540880503146E-3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66-4ECA-9FD3-6DC12A206E27}"/>
                </c:ext>
              </c:extLst>
            </c:dLbl>
            <c:dLbl>
              <c:idx val="6"/>
              <c:layout>
                <c:manualLayout>
                  <c:x val="-1.5723270440251573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66-4ECA-9FD3-6DC12A206E27}"/>
                </c:ext>
              </c:extLst>
            </c:dLbl>
            <c:dLbl>
              <c:idx val="7"/>
              <c:layout>
                <c:manualLayout>
                  <c:x val="-3.1446540880503146E-3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66-4ECA-9FD3-6DC12A206E27}"/>
                </c:ext>
              </c:extLst>
            </c:dLbl>
            <c:dLbl>
              <c:idx val="8"/>
              <c:layout>
                <c:manualLayout>
                  <c:x val="-2.4761055811419798E-7"/>
                  <c:y val="-4.374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66-4ECA-9FD3-6DC12A206E27}"/>
                </c:ext>
              </c:extLst>
            </c:dLbl>
            <c:dLbl>
              <c:idx val="9"/>
              <c:layout>
                <c:manualLayout>
                  <c:x val="-2.0440375377605985E-2"/>
                  <c:y val="-4.6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66-4ECA-9FD3-6DC12A206E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Sheet1!$B$12:$B$21</c:f>
              <c:numCache>
                <c:formatCode>0</c:formatCode>
                <c:ptCount val="10"/>
                <c:pt idx="0">
                  <c:v>66.19</c:v>
                </c:pt>
                <c:pt idx="1">
                  <c:v>81</c:v>
                </c:pt>
                <c:pt idx="2">
                  <c:v>78</c:v>
                </c:pt>
                <c:pt idx="3">
                  <c:v>84</c:v>
                </c:pt>
                <c:pt idx="4">
                  <c:v>89</c:v>
                </c:pt>
                <c:pt idx="5">
                  <c:v>94</c:v>
                </c:pt>
                <c:pt idx="6">
                  <c:v>93</c:v>
                </c:pt>
                <c:pt idx="7">
                  <c:v>96.04</c:v>
                </c:pt>
                <c:pt idx="8">
                  <c:v>97</c:v>
                </c:pt>
                <c:pt idx="9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166-4ECA-9FD3-6DC12A206E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Fertilizer</c:v>
                </c:pt>
              </c:strCache>
            </c:strRef>
          </c:tx>
          <c:spPr>
            <a:solidFill>
              <a:srgbClr val="6699FF"/>
            </a:solidFill>
          </c:spPr>
          <c:dLbls>
            <c:dLbl>
              <c:idx val="0"/>
              <c:layout>
                <c:manualLayout>
                  <c:x val="2.04402515723270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66-4ECA-9FD3-6DC12A206E27}"/>
                </c:ext>
              </c:extLst>
            </c:dLbl>
            <c:dLbl>
              <c:idx val="9"/>
              <c:layout>
                <c:manualLayout>
                  <c:x val="-2.0440375377605985E-2"/>
                  <c:y val="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66-4ECA-9FD3-6DC12A206E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Sheet1!$C$12:$C$21</c:f>
              <c:numCache>
                <c:formatCode>0</c:formatCode>
                <c:ptCount val="10"/>
                <c:pt idx="0">
                  <c:v>34.65</c:v>
                </c:pt>
                <c:pt idx="1">
                  <c:v>31</c:v>
                </c:pt>
                <c:pt idx="2">
                  <c:v>30</c:v>
                </c:pt>
                <c:pt idx="3">
                  <c:v>26</c:v>
                </c:pt>
                <c:pt idx="4">
                  <c:v>24</c:v>
                </c:pt>
                <c:pt idx="5">
                  <c:v>26</c:v>
                </c:pt>
                <c:pt idx="6">
                  <c:v>25</c:v>
                </c:pt>
                <c:pt idx="7">
                  <c:v>23.65</c:v>
                </c:pt>
                <c:pt idx="8">
                  <c:v>30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166-4ECA-9FD3-6DC12A206E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 Direct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166-4ECA-9FD3-6DC12A206E27}"/>
                </c:ext>
              </c:extLst>
            </c:dLbl>
            <c:dLbl>
              <c:idx val="9"/>
              <c:layout>
                <c:manualLayout>
                  <c:x val="-2.6729559748427788E-2"/>
                  <c:y val="6.24999999999994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166-4ECA-9FD3-6DC12A206E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Sheet1!$D$12:$D$21</c:f>
              <c:numCache>
                <c:formatCode>0</c:formatCode>
                <c:ptCount val="10"/>
                <c:pt idx="0">
                  <c:v>78.509999999999991</c:v>
                </c:pt>
                <c:pt idx="1">
                  <c:v>77</c:v>
                </c:pt>
                <c:pt idx="2">
                  <c:v>62</c:v>
                </c:pt>
                <c:pt idx="3">
                  <c:v>70</c:v>
                </c:pt>
                <c:pt idx="4">
                  <c:v>76</c:v>
                </c:pt>
                <c:pt idx="5">
                  <c:v>79</c:v>
                </c:pt>
                <c:pt idx="6">
                  <c:v>80</c:v>
                </c:pt>
                <c:pt idx="7">
                  <c:v>76.98</c:v>
                </c:pt>
                <c:pt idx="8">
                  <c:v>132</c:v>
                </c:pt>
                <c:pt idx="9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166-4ECA-9FD3-6DC12A206E2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Seed</c:v>
                </c:pt>
              </c:strCache>
            </c:strRef>
          </c:tx>
          <c:spPr>
            <a:ln w="25400">
              <a:noFill/>
            </a:ln>
          </c:spPr>
          <c:dLbls>
            <c:dLbl>
              <c:idx val="0"/>
              <c:layout>
                <c:manualLayout>
                  <c:x val="2.20125786163522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166-4ECA-9FD3-6DC12A206E27}"/>
                </c:ext>
              </c:extLst>
            </c:dLbl>
            <c:dLbl>
              <c:idx val="1"/>
              <c:layout>
                <c:manualLayout>
                  <c:x val="0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166-4ECA-9FD3-6DC12A206E27}"/>
                </c:ext>
              </c:extLst>
            </c:dLbl>
            <c:dLbl>
              <c:idx val="2"/>
              <c:layout>
                <c:manualLayout>
                  <c:x val="-3.1446540880503146E-3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166-4ECA-9FD3-6DC12A206E27}"/>
                </c:ext>
              </c:extLst>
            </c:dLbl>
            <c:dLbl>
              <c:idx val="3"/>
              <c:layout>
                <c:manualLayout>
                  <c:x val="1.5723270440251573E-3"/>
                  <c:y val="-6.24999999999994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166-4ECA-9FD3-6DC12A206E27}"/>
                </c:ext>
              </c:extLst>
            </c:dLbl>
            <c:dLbl>
              <c:idx val="4"/>
              <c:layout>
                <c:manualLayout>
                  <c:x val="7.8616352201257862E-3"/>
                  <c:y val="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166-4ECA-9FD3-6DC12A206E27}"/>
                </c:ext>
              </c:extLst>
            </c:dLbl>
            <c:dLbl>
              <c:idx val="6"/>
              <c:layout>
                <c:manualLayout>
                  <c:x val="-1.5723270440251573E-3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166-4ECA-9FD3-6DC12A206E27}"/>
                </c:ext>
              </c:extLst>
            </c:dLbl>
            <c:dLbl>
              <c:idx val="7"/>
              <c:layout>
                <c:manualLayout>
                  <c:x val="-4.7169811320754715E-3"/>
                  <c:y val="-2.5000246062992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166-4ECA-9FD3-6DC12A206E27}"/>
                </c:ext>
              </c:extLst>
            </c:dLbl>
            <c:dLbl>
              <c:idx val="8"/>
              <c:layout>
                <c:manualLayout>
                  <c:x val="4.7168573267965296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166-4ECA-9FD3-6DC12A206E27}"/>
                </c:ext>
              </c:extLst>
            </c:dLbl>
            <c:dLbl>
              <c:idx val="9"/>
              <c:layout>
                <c:manualLayout>
                  <c:x val="-2.0440251572327043E-2"/>
                  <c:y val="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166-4ECA-9FD3-6DC12A206E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Sheet1!$E$12:$E$21</c:f>
              <c:numCache>
                <c:formatCode>0</c:formatCode>
                <c:ptCount val="10"/>
                <c:pt idx="0">
                  <c:v>60.64</c:v>
                </c:pt>
                <c:pt idx="1">
                  <c:v>64</c:v>
                </c:pt>
                <c:pt idx="2">
                  <c:v>63</c:v>
                </c:pt>
                <c:pt idx="3" formatCode="General">
                  <c:v>59</c:v>
                </c:pt>
                <c:pt idx="4" formatCode="General">
                  <c:v>57</c:v>
                </c:pt>
                <c:pt idx="5" formatCode="General">
                  <c:v>58</c:v>
                </c:pt>
                <c:pt idx="6" formatCode="General">
                  <c:v>54</c:v>
                </c:pt>
                <c:pt idx="7">
                  <c:v>53.3</c:v>
                </c:pt>
                <c:pt idx="8" formatCode="General">
                  <c:v>56</c:v>
                </c:pt>
                <c:pt idx="9" formatCode="General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A166-4ECA-9FD3-6DC12A206E2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Chemicals</c:v>
                </c:pt>
              </c:strCache>
            </c:strRef>
          </c:tx>
          <c:spPr>
            <a:solidFill>
              <a:srgbClr val="FFFF99"/>
            </a:solidFill>
            <a:ln w="25400">
              <a:noFill/>
            </a:ln>
          </c:spPr>
          <c:dLbls>
            <c:dLbl>
              <c:idx val="0"/>
              <c:layout>
                <c:manualLayout>
                  <c:x val="2.0440251572327043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166-4ECA-9FD3-6DC12A206E27}"/>
                </c:ext>
              </c:extLst>
            </c:dLbl>
            <c:dLbl>
              <c:idx val="1"/>
              <c:layout>
                <c:manualLayout>
                  <c:x val="-2.8825662810611303E-17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166-4ECA-9FD3-6DC12A206E27}"/>
                </c:ext>
              </c:extLst>
            </c:dLbl>
            <c:dLbl>
              <c:idx val="2"/>
              <c:layout>
                <c:manualLayout>
                  <c:x val="-1.4150943396226443E-2"/>
                  <c:y val="6.2497539370078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166-4ECA-9FD3-6DC12A206E27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166-4ECA-9FD3-6DC12A206E27}"/>
                </c:ext>
              </c:extLst>
            </c:dLbl>
            <c:dLbl>
              <c:idx val="4"/>
              <c:layout>
                <c:manualLayout>
                  <c:x val="2.20125786163522E-2"/>
                  <c:y val="-2.03125000000000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495344921507446E-2"/>
                      <c:h val="7.6265748031496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A166-4ECA-9FD3-6DC12A206E27}"/>
                </c:ext>
              </c:extLst>
            </c:dLbl>
            <c:dLbl>
              <c:idx val="5"/>
              <c:layout>
                <c:manualLayout>
                  <c:x val="-4.7169811320754715E-3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166-4ECA-9FD3-6DC12A206E27}"/>
                </c:ext>
              </c:extLst>
            </c:dLbl>
            <c:dLbl>
              <c:idx val="6"/>
              <c:layout>
                <c:manualLayout>
                  <c:x val="-1.5723270440251573E-3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166-4ECA-9FD3-6DC12A206E27}"/>
                </c:ext>
              </c:extLst>
            </c:dLbl>
            <c:dLbl>
              <c:idx val="7"/>
              <c:layout>
                <c:manualLayout>
                  <c:x val="-3.1446540880504296E-3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166-4ECA-9FD3-6DC12A206E27}"/>
                </c:ext>
              </c:extLst>
            </c:dLbl>
            <c:dLbl>
              <c:idx val="8"/>
              <c:layout>
                <c:manualLayout>
                  <c:x val="3.1446540880503146E-3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166-4ECA-9FD3-6DC12A206E27}"/>
                </c:ext>
              </c:extLst>
            </c:dLbl>
            <c:dLbl>
              <c:idx val="9"/>
              <c:layout>
                <c:manualLayout>
                  <c:x val="-2.4371192987668881E-2"/>
                  <c:y val="-4.687376968503936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27987421383648E-2"/>
                      <c:h val="9.50157480314960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A166-4ECA-9FD3-6DC12A206E2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Sheet1!$F$12:$F$21</c:f>
              <c:numCache>
                <c:formatCode>0</c:formatCode>
                <c:ptCount val="10"/>
                <c:pt idx="0">
                  <c:v>18.54</c:v>
                </c:pt>
                <c:pt idx="1">
                  <c:v>21</c:v>
                </c:pt>
                <c:pt idx="2">
                  <c:v>25</c:v>
                </c:pt>
                <c:pt idx="3" formatCode="General">
                  <c:v>24</c:v>
                </c:pt>
                <c:pt idx="4" formatCode="General">
                  <c:v>31</c:v>
                </c:pt>
                <c:pt idx="5" formatCode="General">
                  <c:v>32</c:v>
                </c:pt>
                <c:pt idx="6" formatCode="General">
                  <c:v>30</c:v>
                </c:pt>
                <c:pt idx="7">
                  <c:v>34.450000000000003</c:v>
                </c:pt>
                <c:pt idx="8" formatCode="General">
                  <c:v>35</c:v>
                </c:pt>
                <c:pt idx="9" formatCode="General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A166-4ECA-9FD3-6DC12A206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2475664"/>
        <c:axId val="232476224"/>
      </c:areaChart>
      <c:catAx>
        <c:axId val="23247566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32476224"/>
        <c:crosses val="autoZero"/>
        <c:auto val="1"/>
        <c:lblAlgn val="ctr"/>
        <c:lblOffset val="100"/>
        <c:noMultiLvlLbl val="0"/>
      </c:catAx>
      <c:valAx>
        <c:axId val="23247622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32475664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66643843432704E-2"/>
          <c:y val="5.0008288437629507E-2"/>
          <c:w val="0.90599132717106012"/>
          <c:h val="0.67333842726896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Direct &amp; Overhead Exp/Acre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2.318840579710145E-2"/>
                  <c:y val="-8.0764608371322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17-4874-95E4-0AFAE818C9B0}"/>
                </c:ext>
              </c:extLst>
            </c:dLbl>
            <c:dLbl>
              <c:idx val="1"/>
              <c:layout>
                <c:manualLayout>
                  <c:x val="-4.6376811594202955E-2"/>
                  <c:y val="-8.2565789473684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17-4874-95E4-0AFAE818C9B0}"/>
                </c:ext>
              </c:extLst>
            </c:dLbl>
            <c:dLbl>
              <c:idx val="2"/>
              <c:layout>
                <c:manualLayout>
                  <c:x val="-5.2173913043478258E-2"/>
                  <c:y val="-0.12549342105263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17-4874-95E4-0AFAE818C9B0}"/>
                </c:ext>
              </c:extLst>
            </c:dLbl>
            <c:dLbl>
              <c:idx val="3"/>
              <c:layout>
                <c:manualLayout>
                  <c:x val="-5.2173913043478258E-2"/>
                  <c:y val="-0.11282894736842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17-4874-95E4-0AFAE818C9B0}"/>
                </c:ext>
              </c:extLst>
            </c:dLbl>
            <c:dLbl>
              <c:idx val="4"/>
              <c:layout>
                <c:manualLayout>
                  <c:x val="-5.7971128608923887E-2"/>
                  <c:y val="-9.0057242022378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17-4874-95E4-0AFAE818C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2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Sheet1!$C$11:$C$15</c:f>
              <c:numCache>
                <c:formatCode>0.00</c:formatCode>
                <c:ptCount val="5"/>
                <c:pt idx="0">
                  <c:v>533.70000000000005</c:v>
                </c:pt>
                <c:pt idx="1">
                  <c:v>572.6</c:v>
                </c:pt>
                <c:pt idx="2">
                  <c:v>597.78</c:v>
                </c:pt>
                <c:pt idx="3">
                  <c:v>600.39</c:v>
                </c:pt>
                <c:pt idx="4">
                  <c:v>690.23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17-4874-95E4-0AFAE818C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79024"/>
        <c:axId val="232479584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Yield/Acre</c:v>
                </c:pt>
              </c:strCache>
            </c:strRef>
          </c:tx>
          <c:spPr>
            <a:ln w="63500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Lbls>
            <c:dLbl>
              <c:idx val="0"/>
              <c:layout>
                <c:manualLayout>
                  <c:x val="-4.3478260869565218E-3"/>
                  <c:y val="7.5164214670534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17-4874-95E4-0AFAE818C9B0}"/>
                </c:ext>
              </c:extLst>
            </c:dLbl>
            <c:dLbl>
              <c:idx val="1"/>
              <c:layout>
                <c:manualLayout>
                  <c:x val="-3.7681159420289857E-2"/>
                  <c:y val="5.5592105263157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17-4874-95E4-0AFAE818C9B0}"/>
                </c:ext>
              </c:extLst>
            </c:dLbl>
            <c:dLbl>
              <c:idx val="2"/>
              <c:layout>
                <c:manualLayout>
                  <c:x val="-4.7826086956521845E-2"/>
                  <c:y val="6.7927631578947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17-4874-95E4-0AFAE818C9B0}"/>
                </c:ext>
              </c:extLst>
            </c:dLbl>
            <c:dLbl>
              <c:idx val="3"/>
              <c:layout>
                <c:manualLayout>
                  <c:x val="-4.2028985507246375E-2"/>
                  <c:y val="-6.6118421052631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17-4874-95E4-0AFAE818C9B0}"/>
                </c:ext>
              </c:extLst>
            </c:dLbl>
            <c:dLbl>
              <c:idx val="4"/>
              <c:layout>
                <c:manualLayout>
                  <c:x val="1.4491612461485792E-3"/>
                  <c:y val="3.1085526315789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17-4874-95E4-0AFAE818C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aseline="0">
                    <a:solidFill>
                      <a:srgbClr val="008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Sheet1!$B$11:$B$15</c:f>
              <c:numCache>
                <c:formatCode>0.0</c:formatCode>
                <c:ptCount val="5"/>
                <c:pt idx="0">
                  <c:v>20.57</c:v>
                </c:pt>
                <c:pt idx="1">
                  <c:v>18.7</c:v>
                </c:pt>
                <c:pt idx="2">
                  <c:v>21.03</c:v>
                </c:pt>
                <c:pt idx="3">
                  <c:v>13.3</c:v>
                </c:pt>
                <c:pt idx="4">
                  <c:v>19.37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117-4874-95E4-0AFAE818C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80704"/>
        <c:axId val="232480144"/>
      </c:lineChart>
      <c:catAx>
        <c:axId val="23247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32479584"/>
        <c:crosses val="autoZero"/>
        <c:auto val="1"/>
        <c:lblAlgn val="ctr"/>
        <c:lblOffset val="100"/>
        <c:noMultiLvlLbl val="0"/>
      </c:catAx>
      <c:valAx>
        <c:axId val="232479584"/>
        <c:scaling>
          <c:orientation val="minMax"/>
          <c:max val="750"/>
          <c:min val="350"/>
        </c:scaling>
        <c:delete val="0"/>
        <c:axPos val="l"/>
        <c:numFmt formatCode="0.00" sourceLinked="1"/>
        <c:majorTickMark val="out"/>
        <c:minorTickMark val="none"/>
        <c:tickLblPos val="none"/>
        <c:crossAx val="232479024"/>
        <c:crosses val="autoZero"/>
        <c:crossBetween val="between"/>
      </c:valAx>
      <c:valAx>
        <c:axId val="232480144"/>
        <c:scaling>
          <c:orientation val="minMax"/>
          <c:max val="45"/>
          <c:min val="10"/>
        </c:scaling>
        <c:delete val="0"/>
        <c:axPos val="r"/>
        <c:numFmt formatCode="0.0" sourceLinked="1"/>
        <c:majorTickMark val="out"/>
        <c:minorTickMark val="none"/>
        <c:tickLblPos val="none"/>
        <c:crossAx val="232480704"/>
        <c:crosses val="max"/>
        <c:crossBetween val="between"/>
      </c:valAx>
      <c:catAx>
        <c:axId val="232480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2480144"/>
        <c:crossesAt val="10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9626383658564429E-2"/>
          <c:y val="0.89822109407376693"/>
          <c:w val="0.79201814447107155"/>
          <c:h val="9.3579569001243354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Land Rent</c:v>
                </c:pt>
              </c:strCache>
            </c:strRef>
          </c:tx>
          <c:spPr>
            <a:solidFill>
              <a:srgbClr val="99CC00"/>
            </a:solidFill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F7-46E6-8520-4FB5EAA7247E}"/>
                </c:ext>
              </c:extLst>
            </c:dLbl>
            <c:dLbl>
              <c:idx val="4"/>
              <c:layout>
                <c:manualLayout>
                  <c:x val="-1.5723270440251573E-3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F7-46E6-8520-4FB5EAA7247E}"/>
                </c:ext>
              </c:extLst>
            </c:dLbl>
            <c:dLbl>
              <c:idx val="5"/>
              <c:layout>
                <c:manualLayout>
                  <c:x val="3.1446540880503146E-3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F7-46E6-8520-4FB5EAA7247E}"/>
                </c:ext>
              </c:extLst>
            </c:dLbl>
            <c:dLbl>
              <c:idx val="6"/>
              <c:layout>
                <c:manualLayout>
                  <c:x val="-1.5723270440251573E-3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F7-46E6-8520-4FB5EAA7247E}"/>
                </c:ext>
              </c:extLst>
            </c:dLbl>
            <c:dLbl>
              <c:idx val="7"/>
              <c:layout>
                <c:manualLayout>
                  <c:x val="-3.1446540880503146E-3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F7-46E6-8520-4FB5EAA7247E}"/>
                </c:ext>
              </c:extLst>
            </c:dLbl>
            <c:dLbl>
              <c:idx val="8"/>
              <c:layout>
                <c:manualLayout>
                  <c:x val="-2.4761055799889535E-7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F7-46E6-8520-4FB5EAA7247E}"/>
                </c:ext>
              </c:extLst>
            </c:dLbl>
            <c:dLbl>
              <c:idx val="9"/>
              <c:layout>
                <c:manualLayout>
                  <c:x val="-2.3585029465656531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F7-46E6-8520-4FB5EAA7247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Sheet1!$B$12:$B$21</c:f>
              <c:numCache>
                <c:formatCode>0</c:formatCode>
                <c:ptCount val="10"/>
                <c:pt idx="0">
                  <c:v>62.91</c:v>
                </c:pt>
                <c:pt idx="1">
                  <c:v>90</c:v>
                </c:pt>
                <c:pt idx="2">
                  <c:v>88</c:v>
                </c:pt>
                <c:pt idx="3">
                  <c:v>95</c:v>
                </c:pt>
                <c:pt idx="4">
                  <c:v>87</c:v>
                </c:pt>
                <c:pt idx="5">
                  <c:v>94</c:v>
                </c:pt>
                <c:pt idx="6">
                  <c:v>102</c:v>
                </c:pt>
                <c:pt idx="7">
                  <c:v>108</c:v>
                </c:pt>
                <c:pt idx="8">
                  <c:v>110</c:v>
                </c:pt>
                <c:pt idx="9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EF7-46E6-8520-4FB5EAA724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Fertilizer</c:v>
                </c:pt>
              </c:strCache>
            </c:strRef>
          </c:tx>
          <c:spPr>
            <a:solidFill>
              <a:srgbClr val="6699FF"/>
            </a:solidFill>
          </c:spPr>
          <c:dLbls>
            <c:dLbl>
              <c:idx val="0"/>
              <c:layout>
                <c:manualLayout>
                  <c:x val="2.04402515723270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EF7-46E6-8520-4FB5EAA7247E}"/>
                </c:ext>
              </c:extLst>
            </c:dLbl>
            <c:dLbl>
              <c:idx val="9"/>
              <c:layout>
                <c:manualLayout>
                  <c:x val="-2.0440375377606006E-2"/>
                  <c:y val="-3.12500000000000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EF7-46E6-8520-4FB5EAA7247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Sheet1!$C$12:$C$21</c:f>
              <c:numCache>
                <c:formatCode>0</c:formatCode>
                <c:ptCount val="10"/>
                <c:pt idx="0">
                  <c:v>90.39</c:v>
                </c:pt>
                <c:pt idx="1">
                  <c:v>82</c:v>
                </c:pt>
                <c:pt idx="2">
                  <c:v>78</c:v>
                </c:pt>
                <c:pt idx="3">
                  <c:v>74</c:v>
                </c:pt>
                <c:pt idx="4">
                  <c:v>73</c:v>
                </c:pt>
                <c:pt idx="5">
                  <c:v>73</c:v>
                </c:pt>
                <c:pt idx="6">
                  <c:v>79</c:v>
                </c:pt>
                <c:pt idx="7">
                  <c:v>94</c:v>
                </c:pt>
                <c:pt idx="8">
                  <c:v>101</c:v>
                </c:pt>
                <c:pt idx="9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F7-46E6-8520-4FB5EAA724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 Direct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F7-46E6-8520-4FB5EAA7247E}"/>
                </c:ext>
              </c:extLst>
            </c:dLbl>
            <c:dLbl>
              <c:idx val="9"/>
              <c:layout>
                <c:manualLayout>
                  <c:x val="-2.9874213836478102E-2"/>
                  <c:y val="-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F7-46E6-8520-4FB5EAA7247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Sheet1!$D$12:$D$21</c:f>
              <c:numCache>
                <c:formatCode>0</c:formatCode>
                <c:ptCount val="10"/>
                <c:pt idx="0">
                  <c:v>184.07000000000002</c:v>
                </c:pt>
                <c:pt idx="1">
                  <c:v>199</c:v>
                </c:pt>
                <c:pt idx="2">
                  <c:v>199</c:v>
                </c:pt>
                <c:pt idx="3">
                  <c:v>178</c:v>
                </c:pt>
                <c:pt idx="4">
                  <c:v>193</c:v>
                </c:pt>
                <c:pt idx="5">
                  <c:v>195</c:v>
                </c:pt>
                <c:pt idx="6">
                  <c:v>194</c:v>
                </c:pt>
                <c:pt idx="7">
                  <c:v>230</c:v>
                </c:pt>
                <c:pt idx="8">
                  <c:v>200</c:v>
                </c:pt>
                <c:pt idx="9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EF7-46E6-8520-4FB5EAA7247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Seed</c:v>
                </c:pt>
              </c:strCache>
            </c:strRef>
          </c:tx>
          <c:spPr>
            <a:solidFill>
              <a:srgbClr val="FF9966"/>
            </a:solidFill>
            <a:ln w="25400">
              <a:noFill/>
            </a:ln>
          </c:spPr>
          <c:dLbls>
            <c:dLbl>
              <c:idx val="0"/>
              <c:layout>
                <c:manualLayout>
                  <c:x val="2.20125786163522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EF7-46E6-8520-4FB5EAA7247E}"/>
                </c:ext>
              </c:extLst>
            </c:dLbl>
            <c:dLbl>
              <c:idx val="1"/>
              <c:layout>
                <c:manualLayout>
                  <c:x val="0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F7-46E6-8520-4FB5EAA7247E}"/>
                </c:ext>
              </c:extLst>
            </c:dLbl>
            <c:dLbl>
              <c:idx val="2"/>
              <c:layout>
                <c:manualLayout>
                  <c:x val="-3.1446540880503146E-3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EF7-46E6-8520-4FB5EAA7247E}"/>
                </c:ext>
              </c:extLst>
            </c:dLbl>
            <c:dLbl>
              <c:idx val="3"/>
              <c:layout>
                <c:manualLayout>
                  <c:x val="1.5723270440251573E-3"/>
                  <c:y val="-6.24999999999994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EF7-46E6-8520-4FB5EAA7247E}"/>
                </c:ext>
              </c:extLst>
            </c:dLbl>
            <c:dLbl>
              <c:idx val="4"/>
              <c:layout>
                <c:manualLayout>
                  <c:x val="7.8616352201257862E-3"/>
                  <c:y val="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EF7-46E6-8520-4FB5EAA7247E}"/>
                </c:ext>
              </c:extLst>
            </c:dLbl>
            <c:dLbl>
              <c:idx val="6"/>
              <c:layout>
                <c:manualLayout>
                  <c:x val="-1.5723270440251573E-3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EF7-46E6-8520-4FB5EAA7247E}"/>
                </c:ext>
              </c:extLst>
            </c:dLbl>
            <c:dLbl>
              <c:idx val="7"/>
              <c:layout>
                <c:manualLayout>
                  <c:x val="6.2893081761006293E-3"/>
                  <c:y val="-6.2502460629921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EF7-46E6-8520-4FB5EAA7247E}"/>
                </c:ext>
              </c:extLst>
            </c:dLbl>
            <c:dLbl>
              <c:idx val="8"/>
              <c:layout>
                <c:manualLayout>
                  <c:x val="4.7168573267965296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EF7-46E6-8520-4FB5EAA7247E}"/>
                </c:ext>
              </c:extLst>
            </c:dLbl>
            <c:dLbl>
              <c:idx val="9"/>
              <c:layout>
                <c:manualLayout>
                  <c:x val="-1.41510672015053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EF7-46E6-8520-4FB5EAA7247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Sheet1!$E$12:$E$21</c:f>
              <c:numCache>
                <c:formatCode>0</c:formatCode>
                <c:ptCount val="10"/>
                <c:pt idx="0">
                  <c:v>88.47</c:v>
                </c:pt>
                <c:pt idx="1">
                  <c:v>95</c:v>
                </c:pt>
                <c:pt idx="2">
                  <c:v>94</c:v>
                </c:pt>
                <c:pt idx="3" formatCode="General">
                  <c:v>90</c:v>
                </c:pt>
                <c:pt idx="4" formatCode="General">
                  <c:v>95</c:v>
                </c:pt>
                <c:pt idx="5" formatCode="General">
                  <c:v>97</c:v>
                </c:pt>
                <c:pt idx="6" formatCode="General">
                  <c:v>90</c:v>
                </c:pt>
                <c:pt idx="7" formatCode="General">
                  <c:v>92</c:v>
                </c:pt>
                <c:pt idx="8" formatCode="General">
                  <c:v>88</c:v>
                </c:pt>
                <c:pt idx="9" formatCode="General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EEF7-46E6-8520-4FB5EAA7247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Chemicals</c:v>
                </c:pt>
              </c:strCache>
            </c:strRef>
          </c:tx>
          <c:spPr>
            <a:solidFill>
              <a:srgbClr val="FFFF99"/>
            </a:solidFill>
            <a:ln w="25400">
              <a:noFill/>
            </a:ln>
          </c:spPr>
          <c:dLbls>
            <c:dLbl>
              <c:idx val="0"/>
              <c:layout>
                <c:manualLayout>
                  <c:x val="2.0440251572327029E-2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EF7-46E6-8520-4FB5EAA7247E}"/>
                </c:ext>
              </c:extLst>
            </c:dLbl>
            <c:dLbl>
              <c:idx val="1"/>
              <c:layout>
                <c:manualLayout>
                  <c:x val="0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EF7-46E6-8520-4FB5EAA7247E}"/>
                </c:ext>
              </c:extLst>
            </c:dLbl>
            <c:dLbl>
              <c:idx val="2"/>
              <c:layout>
                <c:manualLayout>
                  <c:x val="-1.2578616352201286E-2"/>
                  <c:y val="-2.8125246062992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EF7-46E6-8520-4FB5EAA7247E}"/>
                </c:ext>
              </c:extLst>
            </c:dLbl>
            <c:dLbl>
              <c:idx val="3"/>
              <c:layout>
                <c:manualLayout>
                  <c:x val="0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EF7-46E6-8520-4FB5EAA7247E}"/>
                </c:ext>
              </c:extLst>
            </c:dLbl>
            <c:dLbl>
              <c:idx val="4"/>
              <c:layout>
                <c:manualLayout>
                  <c:x val="7.8616352201257862E-3"/>
                  <c:y val="-4.374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EF7-46E6-8520-4FB5EAA7247E}"/>
                </c:ext>
              </c:extLst>
            </c:dLbl>
            <c:dLbl>
              <c:idx val="5"/>
              <c:layout>
                <c:manualLayout>
                  <c:x val="-4.7169811320754715E-3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EF7-46E6-8520-4FB5EAA7247E}"/>
                </c:ext>
              </c:extLst>
            </c:dLbl>
            <c:dLbl>
              <c:idx val="6"/>
              <c:layout>
                <c:manualLayout>
                  <c:x val="-1.5723270440251573E-3"/>
                  <c:y val="-4.6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EF7-46E6-8520-4FB5EAA7247E}"/>
                </c:ext>
              </c:extLst>
            </c:dLbl>
            <c:dLbl>
              <c:idx val="7"/>
              <c:layout>
                <c:manualLayout>
                  <c:x val="9.433962264150943E-3"/>
                  <c:y val="-9.0624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EF7-46E6-8520-4FB5EAA7247E}"/>
                </c:ext>
              </c:extLst>
            </c:dLbl>
            <c:dLbl>
              <c:idx val="8"/>
              <c:layout>
                <c:manualLayout>
                  <c:x val="1.572327044025042E-3"/>
                  <c:y val="-4.8682332677165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EF7-46E6-8520-4FB5EAA7247E}"/>
                </c:ext>
              </c:extLst>
            </c:dLbl>
            <c:dLbl>
              <c:idx val="9"/>
              <c:layout>
                <c:manualLayout>
                  <c:x val="-1.4151067201505588E-2"/>
                  <c:y val="-7.8125246062992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EF7-46E6-8520-4FB5EAA7247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Sheet1!$F$12:$F$21</c:f>
              <c:numCache>
                <c:formatCode>0</c:formatCode>
                <c:ptCount val="10"/>
                <c:pt idx="0">
                  <c:v>28.4</c:v>
                </c:pt>
                <c:pt idx="1">
                  <c:v>27</c:v>
                </c:pt>
                <c:pt idx="2">
                  <c:v>28</c:v>
                </c:pt>
                <c:pt idx="3" formatCode="General">
                  <c:v>30</c:v>
                </c:pt>
                <c:pt idx="4" formatCode="General">
                  <c:v>30</c:v>
                </c:pt>
                <c:pt idx="5" formatCode="General">
                  <c:v>33</c:v>
                </c:pt>
                <c:pt idx="6" formatCode="General">
                  <c:v>31</c:v>
                </c:pt>
                <c:pt idx="7" formatCode="General">
                  <c:v>34</c:v>
                </c:pt>
                <c:pt idx="8" formatCode="General">
                  <c:v>37</c:v>
                </c:pt>
                <c:pt idx="9" formatCode="General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EEF7-46E6-8520-4FB5EAA72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7341312"/>
        <c:axId val="237341872"/>
      </c:areaChart>
      <c:catAx>
        <c:axId val="2373413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37341872"/>
        <c:crosses val="autoZero"/>
        <c:auto val="1"/>
        <c:lblAlgn val="ctr"/>
        <c:lblOffset val="100"/>
        <c:noMultiLvlLbl val="0"/>
      </c:catAx>
      <c:valAx>
        <c:axId val="2373418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37341312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 flip="none" rotWithShape="1">
              <a:gsLst>
                <a:gs pos="0">
                  <a:srgbClr val="CC0000"/>
                </a:gs>
                <a:gs pos="32000">
                  <a:srgbClr val="FF505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1.8707482993197265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82-4A9F-8D81-747A5E32FF1C}"/>
                </c:ext>
              </c:extLst>
            </c:dLbl>
            <c:dLbl>
              <c:idx val="1"/>
              <c:layout>
                <c:manualLayout>
                  <c:x val="-1.020408163265306E-2"/>
                  <c:y val="-7.1874999999999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29-49E4-80A4-09D1D975490C}"/>
                </c:ext>
              </c:extLst>
            </c:dLbl>
            <c:dLbl>
              <c:idx val="2"/>
              <c:layout>
                <c:manualLayout>
                  <c:x val="5.1020408163264686E-3"/>
                  <c:y val="-7.8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82-4A9F-8D81-747A5E32FF1C}"/>
                </c:ext>
              </c:extLst>
            </c:dLbl>
            <c:dLbl>
              <c:idx val="3"/>
              <c:layout>
                <c:manualLayout>
                  <c:x val="6.8027210884353739E-3"/>
                  <c:y val="-9.3749999999999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82-4A9F-8D81-747A5E32FF1C}"/>
                </c:ext>
              </c:extLst>
            </c:dLbl>
            <c:dLbl>
              <c:idx val="4"/>
              <c:layout>
                <c:manualLayout>
                  <c:x val="-8.5034013605442185E-3"/>
                  <c:y val="-9.3750000000000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82-4A9F-8D81-747A5E32FF1C}"/>
                </c:ext>
              </c:extLst>
            </c:dLbl>
            <c:dLbl>
              <c:idx val="5"/>
              <c:layout>
                <c:manualLayout>
                  <c:x val="-5.1020408163266551E-3"/>
                  <c:y val="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82-4A9F-8D81-747A5E32FF1C}"/>
                </c:ext>
              </c:extLst>
            </c:dLbl>
            <c:dLbl>
              <c:idx val="6"/>
              <c:layout>
                <c:manualLayout>
                  <c:x val="-5.1020408163266551E-3"/>
                  <c:y val="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29-49E4-80A4-09D1D975490C}"/>
                </c:ext>
              </c:extLst>
            </c:dLbl>
            <c:dLbl>
              <c:idx val="7"/>
              <c:layout>
                <c:manualLayout>
                  <c:x val="1.7006802721087188E-3"/>
                  <c:y val="-7.499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29-49E4-80A4-09D1D975490C}"/>
                </c:ext>
              </c:extLst>
            </c:dLbl>
            <c:dLbl>
              <c:idx val="8"/>
              <c:layout>
                <c:manualLayout>
                  <c:x val="-1.7006802721088435E-3"/>
                  <c:y val="-4.6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21-4713-80A6-8C56EA0FC5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Sheet1!$B$12:$B$20</c:f>
              <c:numCache>
                <c:formatCode>General</c:formatCode>
                <c:ptCount val="9"/>
                <c:pt idx="0">
                  <c:v>35.020000000000003</c:v>
                </c:pt>
                <c:pt idx="1">
                  <c:v>34.840000000000003</c:v>
                </c:pt>
                <c:pt idx="2">
                  <c:v>33.26</c:v>
                </c:pt>
                <c:pt idx="3">
                  <c:v>29.96</c:v>
                </c:pt>
                <c:pt idx="4">
                  <c:v>29.62</c:v>
                </c:pt>
                <c:pt idx="5">
                  <c:v>31.85</c:v>
                </c:pt>
                <c:pt idx="6" formatCode="0.00">
                  <c:v>34.770000000000003</c:v>
                </c:pt>
                <c:pt idx="7" formatCode="0.00">
                  <c:v>42.25</c:v>
                </c:pt>
                <c:pt idx="8" formatCode="0.00">
                  <c:v>48.24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29-49E4-80A4-09D1D9754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349712"/>
        <c:axId val="237350272"/>
      </c:barChart>
      <c:catAx>
        <c:axId val="23734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7350272"/>
        <c:crosses val="autoZero"/>
        <c:auto val="1"/>
        <c:lblAlgn val="ctr"/>
        <c:lblOffset val="100"/>
        <c:noMultiLvlLbl val="0"/>
      </c:catAx>
      <c:valAx>
        <c:axId val="237350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7349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617368481113779E-2"/>
          <c:y val="3.356092001657688E-2"/>
          <c:w val="0.90599132717106012"/>
          <c:h val="0.67333842726896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Direct &amp; Overhead Exp/Acre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4.6376868652288031E-2"/>
                  <c:y val="-7.5892949647741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782608695652166E-2"/>
                      <c:h val="9.192447161210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685-4FE3-A277-68EBA61D36BE}"/>
                </c:ext>
              </c:extLst>
            </c:dLbl>
            <c:dLbl>
              <c:idx val="1"/>
              <c:layout>
                <c:manualLayout>
                  <c:x val="-3.7681159420289857E-2"/>
                  <c:y val="-7.2697368421052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85-4FE3-A277-68EBA61D36BE}"/>
                </c:ext>
              </c:extLst>
            </c:dLbl>
            <c:dLbl>
              <c:idx val="2"/>
              <c:layout>
                <c:manualLayout>
                  <c:x val="-4.7826086956521741E-2"/>
                  <c:y val="-6.628289473684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85-4FE3-A277-68EBA61D36BE}"/>
                </c:ext>
              </c:extLst>
            </c:dLbl>
            <c:dLbl>
              <c:idx val="3"/>
              <c:layout>
                <c:manualLayout>
                  <c:x val="-4.9275362318840686E-2"/>
                  <c:y val="-7.9934210526315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85-4FE3-A277-68EBA61D36BE}"/>
                </c:ext>
              </c:extLst>
            </c:dLbl>
            <c:dLbl>
              <c:idx val="4"/>
              <c:layout>
                <c:manualLayout>
                  <c:x val="-4.9275476435010838E-2"/>
                  <c:y val="-8.4228916286779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85-4FE3-A277-68EBA61D3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2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Sheet1!$C$11:$C$15</c:f>
              <c:numCache>
                <c:formatCode>0</c:formatCode>
                <c:ptCount val="5"/>
                <c:pt idx="0">
                  <c:v>341</c:v>
                </c:pt>
                <c:pt idx="1">
                  <c:v>333.24</c:v>
                </c:pt>
                <c:pt idx="2">
                  <c:v>351.17</c:v>
                </c:pt>
                <c:pt idx="3">
                  <c:v>384</c:v>
                </c:pt>
                <c:pt idx="4">
                  <c:v>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685-4FE3-A277-68EBA61D3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831776"/>
        <c:axId val="231831216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Yield/Acre</c:v>
                </c:pt>
              </c:strCache>
            </c:strRef>
          </c:tx>
          <c:spPr>
            <a:ln w="63500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Lbls>
            <c:dLbl>
              <c:idx val="0"/>
              <c:layout>
                <c:manualLayout>
                  <c:x val="-3.9130434782608699E-2"/>
                  <c:y val="-0.10246736427683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85-4FE3-A277-68EBA61D36BE}"/>
                </c:ext>
              </c:extLst>
            </c:dLbl>
            <c:dLbl>
              <c:idx val="1"/>
              <c:layout>
                <c:manualLayout>
                  <c:x val="-4.6376811594202955E-2"/>
                  <c:y val="-9.2434210526315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85-4FE3-A277-68EBA61D36BE}"/>
                </c:ext>
              </c:extLst>
            </c:dLbl>
            <c:dLbl>
              <c:idx val="2"/>
              <c:layout>
                <c:manualLayout>
                  <c:x val="-4.7826086956521824E-2"/>
                  <c:y val="-8.009868421052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85-4FE3-A277-68EBA61D36BE}"/>
                </c:ext>
              </c:extLst>
            </c:dLbl>
            <c:dLbl>
              <c:idx val="3"/>
              <c:layout>
                <c:manualLayout>
                  <c:x val="-4.2028985507246486E-2"/>
                  <c:y val="-0.13190789473684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85-4FE3-A277-68EBA61D36BE}"/>
                </c:ext>
              </c:extLst>
            </c:dLbl>
            <c:dLbl>
              <c:idx val="4"/>
              <c:layout>
                <c:manualLayout>
                  <c:x val="-4.4927650348054425E-2"/>
                  <c:y val="-7.417763157894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85-4FE3-A277-68EBA61D3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aseline="0">
                    <a:solidFill>
                      <a:srgbClr val="008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Sheet1!$B$11:$B$15</c:f>
              <c:numCache>
                <c:formatCode>0.0</c:formatCode>
                <c:ptCount val="5"/>
                <c:pt idx="0">
                  <c:v>4.0999999999999996</c:v>
                </c:pt>
                <c:pt idx="1">
                  <c:v>4.03</c:v>
                </c:pt>
                <c:pt idx="2">
                  <c:v>4.1500000000000004</c:v>
                </c:pt>
                <c:pt idx="3">
                  <c:v>2.9</c:v>
                </c:pt>
                <c:pt idx="4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685-4FE3-A277-68EBA61D3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832896"/>
        <c:axId val="231830656"/>
      </c:lineChart>
      <c:catAx>
        <c:axId val="231831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31831216"/>
        <c:crosses val="autoZero"/>
        <c:auto val="1"/>
        <c:lblAlgn val="ctr"/>
        <c:lblOffset val="100"/>
        <c:noMultiLvlLbl val="0"/>
      </c:catAx>
      <c:valAx>
        <c:axId val="231831216"/>
        <c:scaling>
          <c:orientation val="minMax"/>
          <c:max val="500"/>
        </c:scaling>
        <c:delete val="0"/>
        <c:axPos val="l"/>
        <c:numFmt formatCode="0" sourceLinked="1"/>
        <c:majorTickMark val="out"/>
        <c:minorTickMark val="none"/>
        <c:tickLblPos val="none"/>
        <c:crossAx val="231831776"/>
        <c:crosses val="autoZero"/>
        <c:crossBetween val="between"/>
      </c:valAx>
      <c:valAx>
        <c:axId val="231830656"/>
        <c:scaling>
          <c:orientation val="minMax"/>
          <c:max val="15"/>
        </c:scaling>
        <c:delete val="0"/>
        <c:axPos val="r"/>
        <c:numFmt formatCode="0.0" sourceLinked="1"/>
        <c:majorTickMark val="out"/>
        <c:minorTickMark val="none"/>
        <c:tickLblPos val="none"/>
        <c:crossAx val="231832896"/>
        <c:crosses val="max"/>
        <c:crossBetween val="between"/>
        <c:majorUnit val="15"/>
      </c:valAx>
      <c:catAx>
        <c:axId val="23183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183065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9.8322035832477478E-2"/>
          <c:y val="0.88177372565271439"/>
          <c:w val="0.72245292707976716"/>
          <c:h val="9.3579569001243354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Land Rent</c:v>
                </c:pt>
              </c:strCache>
            </c:strRef>
          </c:tx>
          <c:spPr>
            <a:solidFill>
              <a:srgbClr val="99CC00"/>
            </a:solidFill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AE-4B73-9996-1CE7B4D4BF19}"/>
                </c:ext>
              </c:extLst>
            </c:dLbl>
            <c:dLbl>
              <c:idx val="4"/>
              <c:layout>
                <c:manualLayout>
                  <c:x val="3.1446540880503177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AE-4B73-9996-1CE7B4D4BF19}"/>
                </c:ext>
              </c:extLst>
            </c:dLbl>
            <c:dLbl>
              <c:idx val="5"/>
              <c:layout>
                <c:manualLayout>
                  <c:x val="3.1446540880503146E-3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AE-4B73-9996-1CE7B4D4BF19}"/>
                </c:ext>
              </c:extLst>
            </c:dLbl>
            <c:dLbl>
              <c:idx val="6"/>
              <c:layout>
                <c:manualLayout>
                  <c:x val="-1.5723270440251573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AE-4B73-9996-1CE7B4D4BF19}"/>
                </c:ext>
              </c:extLst>
            </c:dLbl>
            <c:dLbl>
              <c:idx val="7"/>
              <c:layout>
                <c:manualLayout>
                  <c:x val="-3.1446540880503146E-3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AE-4B73-9996-1CE7B4D4BF19}"/>
                </c:ext>
              </c:extLst>
            </c:dLbl>
            <c:dLbl>
              <c:idx val="8"/>
              <c:layout>
                <c:manualLayout>
                  <c:x val="-2.4761055799889535E-7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AE-4B73-9996-1CE7B4D4BF19}"/>
                </c:ext>
              </c:extLst>
            </c:dLbl>
            <c:dLbl>
              <c:idx val="9"/>
              <c:layout>
                <c:manualLayout>
                  <c:x val="-2.9874213836478102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DAE-4B73-9996-1CE7B4D4BF1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Sheet1!$B$12:$B$21</c:f>
              <c:numCache>
                <c:formatCode>0</c:formatCode>
                <c:ptCount val="10"/>
                <c:pt idx="0">
                  <c:v>64</c:v>
                </c:pt>
                <c:pt idx="1">
                  <c:v>84</c:v>
                </c:pt>
                <c:pt idx="2">
                  <c:v>86</c:v>
                </c:pt>
                <c:pt idx="3">
                  <c:v>78</c:v>
                </c:pt>
                <c:pt idx="4">
                  <c:v>64</c:v>
                </c:pt>
                <c:pt idx="5">
                  <c:v>86</c:v>
                </c:pt>
                <c:pt idx="6">
                  <c:v>84</c:v>
                </c:pt>
                <c:pt idx="7">
                  <c:v>91</c:v>
                </c:pt>
                <c:pt idx="8">
                  <c:v>90</c:v>
                </c:pt>
                <c:pt idx="9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DAE-4B73-9996-1CE7B4D4B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Fertilizer</c:v>
                </c:pt>
              </c:strCache>
            </c:strRef>
          </c:tx>
          <c:spPr>
            <a:solidFill>
              <a:srgbClr val="6699FF"/>
            </a:solidFill>
          </c:spPr>
          <c:dLbls>
            <c:dLbl>
              <c:idx val="0"/>
              <c:layout>
                <c:manualLayout>
                  <c:x val="2.04402515723270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AE-4B73-9996-1CE7B4D4BF19}"/>
                </c:ext>
              </c:extLst>
            </c:dLbl>
            <c:dLbl>
              <c:idx val="9"/>
              <c:layout>
                <c:manualLayout>
                  <c:x val="-2.8302010597732002E-2"/>
                  <c:y val="-6.24999999999994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AE-4B73-9996-1CE7B4D4BF1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Sheet1!$C$12:$C$21</c:f>
              <c:numCache>
                <c:formatCode>0</c:formatCode>
                <c:ptCount val="10"/>
                <c:pt idx="0">
                  <c:v>49.15</c:v>
                </c:pt>
                <c:pt idx="1">
                  <c:v>39</c:v>
                </c:pt>
                <c:pt idx="2">
                  <c:v>40</c:v>
                </c:pt>
                <c:pt idx="3">
                  <c:v>44</c:v>
                </c:pt>
                <c:pt idx="4">
                  <c:v>32</c:v>
                </c:pt>
                <c:pt idx="5">
                  <c:v>34</c:v>
                </c:pt>
                <c:pt idx="6">
                  <c:v>38</c:v>
                </c:pt>
                <c:pt idx="7">
                  <c:v>43</c:v>
                </c:pt>
                <c:pt idx="8">
                  <c:v>43</c:v>
                </c:pt>
                <c:pt idx="9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DAE-4B73-9996-1CE7B4D4B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 Direct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DAE-4B73-9996-1CE7B4D4BF19}"/>
                </c:ext>
              </c:extLst>
            </c:dLbl>
            <c:dLbl>
              <c:idx val="8"/>
              <c:layout>
                <c:manualLayout>
                  <c:x val="-1.5723270440250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DAE-4B73-9996-1CE7B4D4BF19}"/>
                </c:ext>
              </c:extLst>
            </c:dLbl>
            <c:dLbl>
              <c:idx val="9"/>
              <c:layout>
                <c:manualLayout>
                  <c:x val="-3.1446540880503263E-2"/>
                  <c:y val="-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DAE-4B73-9996-1CE7B4D4BF1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Sheet1!$D$12:$D$21</c:f>
              <c:numCache>
                <c:formatCode>0</c:formatCode>
                <c:ptCount val="10"/>
                <c:pt idx="0">
                  <c:v>69.849999999999994</c:v>
                </c:pt>
                <c:pt idx="1">
                  <c:v>96</c:v>
                </c:pt>
                <c:pt idx="2">
                  <c:v>77</c:v>
                </c:pt>
                <c:pt idx="3">
                  <c:v>70</c:v>
                </c:pt>
                <c:pt idx="4">
                  <c:v>73</c:v>
                </c:pt>
                <c:pt idx="5">
                  <c:v>69</c:v>
                </c:pt>
                <c:pt idx="6">
                  <c:v>72</c:v>
                </c:pt>
                <c:pt idx="7">
                  <c:v>75</c:v>
                </c:pt>
                <c:pt idx="8">
                  <c:v>74</c:v>
                </c:pt>
                <c:pt idx="9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DAE-4B73-9996-1CE7B4D4BF1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Repairs</c:v>
                </c:pt>
              </c:strCache>
            </c:strRef>
          </c:tx>
          <c:spPr>
            <a:solidFill>
              <a:srgbClr val="C00000"/>
            </a:solidFill>
            <a:ln w="25400">
              <a:noFill/>
            </a:ln>
          </c:spPr>
          <c:dLbls>
            <c:dLbl>
              <c:idx val="0"/>
              <c:layout>
                <c:manualLayout>
                  <c:x val="2.2012578616352186E-2"/>
                  <c:y val="-1.8749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DAE-4B73-9996-1CE7B4D4BF19}"/>
                </c:ext>
              </c:extLst>
            </c:dLbl>
            <c:dLbl>
              <c:idx val="1"/>
              <c:layout>
                <c:manualLayout>
                  <c:x val="0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DAE-4B73-9996-1CE7B4D4BF19}"/>
                </c:ext>
              </c:extLst>
            </c:dLbl>
            <c:dLbl>
              <c:idx val="2"/>
              <c:layout>
                <c:manualLayout>
                  <c:x val="-3.1446540880503146E-3"/>
                  <c:y val="-1.875000000000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DAE-4B73-9996-1CE7B4D4BF19}"/>
                </c:ext>
              </c:extLst>
            </c:dLbl>
            <c:dLbl>
              <c:idx val="3"/>
              <c:layout>
                <c:manualLayout>
                  <c:x val="-3.1446540880503146E-3"/>
                  <c:y val="-3.7500000000000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DAE-4B73-9996-1CE7B4D4BF19}"/>
                </c:ext>
              </c:extLst>
            </c:dLbl>
            <c:dLbl>
              <c:idx val="4"/>
              <c:layout>
                <c:manualLayout>
                  <c:x val="-6.2893081761006865E-3"/>
                  <c:y val="2.8124999999999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DAE-4B73-9996-1CE7B4D4BF19}"/>
                </c:ext>
              </c:extLst>
            </c:dLbl>
            <c:dLbl>
              <c:idx val="5"/>
              <c:layout>
                <c:manualLayout>
                  <c:x val="-4.7169811320754715E-3"/>
                  <c:y val="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DAE-4B73-9996-1CE7B4D4BF19}"/>
                </c:ext>
              </c:extLst>
            </c:dLbl>
            <c:dLbl>
              <c:idx val="6"/>
              <c:layout>
                <c:manualLayout>
                  <c:x val="3.1445921854106706E-3"/>
                  <c:y val="-1.250000000000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042514732828202E-2"/>
                      <c:h val="7.31407480314960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1DAE-4B73-9996-1CE7B4D4BF19}"/>
                </c:ext>
              </c:extLst>
            </c:dLbl>
            <c:dLbl>
              <c:idx val="7"/>
              <c:layout>
                <c:manualLayout>
                  <c:x val="-1.5723270440251573E-3"/>
                  <c:y val="-2.8125246062992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DAE-4B73-9996-1CE7B4D4BF19}"/>
                </c:ext>
              </c:extLst>
            </c:dLbl>
            <c:dLbl>
              <c:idx val="8"/>
              <c:layout>
                <c:manualLayout>
                  <c:x val="3.144530282771142E-3"/>
                  <c:y val="-9.3750000000000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DAE-4B73-9996-1CE7B4D4BF19}"/>
                </c:ext>
              </c:extLst>
            </c:dLbl>
            <c:dLbl>
              <c:idx val="9"/>
              <c:layout>
                <c:manualLayout>
                  <c:x val="-2.8301886792452831E-2"/>
                  <c:y val="-6.2502460629921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DAE-4B73-9996-1CE7B4D4BF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aseline="0">
                    <a:solidFill>
                      <a:srgbClr val="FFC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Sheet1!$E$12:$E$21</c:f>
              <c:numCache>
                <c:formatCode>0</c:formatCode>
                <c:ptCount val="10"/>
                <c:pt idx="0">
                  <c:v>61</c:v>
                </c:pt>
                <c:pt idx="1">
                  <c:v>57</c:v>
                </c:pt>
                <c:pt idx="2">
                  <c:v>48</c:v>
                </c:pt>
                <c:pt idx="3" formatCode="General">
                  <c:v>46</c:v>
                </c:pt>
                <c:pt idx="4" formatCode="General">
                  <c:v>51</c:v>
                </c:pt>
                <c:pt idx="5" formatCode="General">
                  <c:v>51</c:v>
                </c:pt>
                <c:pt idx="6" formatCode="General">
                  <c:v>47</c:v>
                </c:pt>
                <c:pt idx="7" formatCode="General">
                  <c:v>55</c:v>
                </c:pt>
                <c:pt idx="8" formatCode="General">
                  <c:v>56</c:v>
                </c:pt>
                <c:pt idx="9" formatCode="General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1DAE-4B73-9996-1CE7B4D4B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196560"/>
        <c:axId val="238197120"/>
      </c:areaChart>
      <c:catAx>
        <c:axId val="23819656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38197120"/>
        <c:crosses val="autoZero"/>
        <c:auto val="1"/>
        <c:lblAlgn val="ctr"/>
        <c:lblOffset val="100"/>
        <c:noMultiLvlLbl val="0"/>
      </c:catAx>
      <c:valAx>
        <c:axId val="23819712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38196560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168093118794937E-2"/>
          <c:y val="5.00082884376295E-2"/>
          <c:w val="0.90599132717106012"/>
          <c:h val="0.67333842726896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Direct &amp; Overhead Exp/Acre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6.666666666666668E-2"/>
                  <c:y val="-0.125822368421052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A6-4890-8E11-CF3EF34367AF}"/>
                </c:ext>
              </c:extLst>
            </c:dLbl>
            <c:dLbl>
              <c:idx val="1"/>
              <c:layout>
                <c:manualLayout>
                  <c:x val="-5.0724637681159424E-2"/>
                  <c:y val="-0.11546052631578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A6-4890-8E11-CF3EF34367AF}"/>
                </c:ext>
              </c:extLst>
            </c:dLbl>
            <c:dLbl>
              <c:idx val="2"/>
              <c:layout>
                <c:manualLayout>
                  <c:x val="-5.7971014492753728E-2"/>
                  <c:y val="-8.2457003729796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A6-4890-8E11-CF3EF34367AF}"/>
                </c:ext>
              </c:extLst>
            </c:dLbl>
            <c:dLbl>
              <c:idx val="3"/>
              <c:layout>
                <c:manualLayout>
                  <c:x val="-6.8115942028985618E-2"/>
                  <c:y val="-8.2457003729796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A6-4890-8E11-CF3EF34367AF}"/>
                </c:ext>
              </c:extLst>
            </c:dLbl>
            <c:dLbl>
              <c:idx val="4"/>
              <c:layout>
                <c:manualLayout>
                  <c:x val="-4.492765034805421E-2"/>
                  <c:y val="-0.10552631578947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A6-4890-8E11-CF3EF34367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2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Sheet1!$C$11:$C$15</c:f>
              <c:numCache>
                <c:formatCode>0.00</c:formatCode>
                <c:ptCount val="5"/>
                <c:pt idx="0">
                  <c:v>303.60000000000002</c:v>
                </c:pt>
                <c:pt idx="1">
                  <c:v>329.97</c:v>
                </c:pt>
                <c:pt idx="2">
                  <c:v>343.07</c:v>
                </c:pt>
                <c:pt idx="3">
                  <c:v>316.32</c:v>
                </c:pt>
                <c:pt idx="4">
                  <c:v>422.81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1A6-4890-8E11-CF3EF3436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198800"/>
        <c:axId val="238199360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Yield/Acre</c:v>
                </c:pt>
              </c:strCache>
            </c:strRef>
          </c:tx>
          <c:spPr>
            <a:ln w="63500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Lbls>
            <c:dLbl>
              <c:idx val="0"/>
              <c:layout>
                <c:manualLayout>
                  <c:x val="-4.2028985507246409E-2"/>
                  <c:y val="-6.628315375051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A6-4890-8E11-CF3EF34367AF}"/>
                </c:ext>
              </c:extLst>
            </c:dLbl>
            <c:dLbl>
              <c:idx val="1"/>
              <c:layout>
                <c:manualLayout>
                  <c:x val="-4.9275362318840575E-2"/>
                  <c:y val="-6.2828947368420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A6-4890-8E11-CF3EF34367AF}"/>
                </c:ext>
              </c:extLst>
            </c:dLbl>
            <c:dLbl>
              <c:idx val="2"/>
              <c:layout>
                <c:manualLayout>
                  <c:x val="-4.7826086956521824E-2"/>
                  <c:y val="-8.009868421052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A6-4890-8E11-CF3EF34367AF}"/>
                </c:ext>
              </c:extLst>
            </c:dLbl>
            <c:dLbl>
              <c:idx val="3"/>
              <c:layout>
                <c:manualLayout>
                  <c:x val="-4.6376811594202899E-2"/>
                  <c:y val="-6.611842105263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A6-4890-8E11-CF3EF34367AF}"/>
                </c:ext>
              </c:extLst>
            </c:dLbl>
            <c:dLbl>
              <c:idx val="4"/>
              <c:layout>
                <c:manualLayout>
                  <c:x val="-5.5072577884286246E-2"/>
                  <c:y val="-9.0625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A6-4890-8E11-CF3EF34367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aseline="0">
                    <a:solidFill>
                      <a:srgbClr val="0033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Sheet1!$B$11:$B$15</c:f>
              <c:numCache>
                <c:formatCode>0.0</c:formatCode>
                <c:ptCount val="5"/>
                <c:pt idx="0">
                  <c:v>65.78</c:v>
                </c:pt>
                <c:pt idx="1">
                  <c:v>59.79</c:v>
                </c:pt>
                <c:pt idx="2">
                  <c:v>56.52</c:v>
                </c:pt>
                <c:pt idx="3">
                  <c:v>50.32</c:v>
                </c:pt>
                <c:pt idx="4">
                  <c:v>64.400000000000006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1A6-4890-8E11-CF3EF3436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200480"/>
        <c:axId val="238199920"/>
      </c:lineChart>
      <c:catAx>
        <c:axId val="23819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/>
            </a:pPr>
            <a:endParaRPr lang="en-US"/>
          </a:p>
        </c:txPr>
        <c:crossAx val="238199360"/>
        <c:crosses val="autoZero"/>
        <c:auto val="1"/>
        <c:lblAlgn val="ctr"/>
        <c:lblOffset val="100"/>
        <c:noMultiLvlLbl val="0"/>
      </c:catAx>
      <c:valAx>
        <c:axId val="238199360"/>
        <c:scaling>
          <c:orientation val="minMax"/>
          <c:max val="500"/>
        </c:scaling>
        <c:delete val="0"/>
        <c:axPos val="l"/>
        <c:numFmt formatCode="0.00" sourceLinked="1"/>
        <c:majorTickMark val="out"/>
        <c:minorTickMark val="none"/>
        <c:tickLblPos val="none"/>
        <c:crossAx val="238198800"/>
        <c:crosses val="autoZero"/>
        <c:crossBetween val="between"/>
      </c:valAx>
      <c:valAx>
        <c:axId val="238199920"/>
        <c:scaling>
          <c:orientation val="minMax"/>
          <c:max val="100"/>
          <c:min val="40"/>
        </c:scaling>
        <c:delete val="0"/>
        <c:axPos val="r"/>
        <c:numFmt formatCode="0.0" sourceLinked="1"/>
        <c:majorTickMark val="out"/>
        <c:minorTickMark val="none"/>
        <c:tickLblPos val="none"/>
        <c:crossAx val="238200480"/>
        <c:crosses val="max"/>
        <c:crossBetween val="between"/>
        <c:majorUnit val="25"/>
      </c:valAx>
      <c:catAx>
        <c:axId val="238200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8199920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txPr>
          <a:bodyPr/>
          <a:lstStyle/>
          <a:p>
            <a:pPr>
              <a:defRPr sz="24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400"/>
            </a:pPr>
            <a:endParaRPr lang="en-US"/>
          </a:p>
        </c:txPr>
      </c:legendEntry>
      <c:layout>
        <c:manualLayout>
          <c:xMode val="edge"/>
          <c:yMode val="edge"/>
          <c:x val="9.9771311194796319E-2"/>
          <c:y val="0.89822109407376693"/>
          <c:w val="0.71955437635512953"/>
          <c:h val="9.3579569001243354E-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Rent</c:v>
                </c:pt>
              </c:strCache>
            </c:strRef>
          </c:tx>
          <c:spPr>
            <a:solidFill>
              <a:srgbClr val="99CC00"/>
            </a:solidFill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4F-4960-9487-F91883D12EBA}"/>
                </c:ext>
              </c:extLst>
            </c:dLbl>
            <c:dLbl>
              <c:idx val="4"/>
              <c:layout>
                <c:manualLayout>
                  <c:x val="3.1446540880503177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4F-4960-9487-F91883D12EBA}"/>
                </c:ext>
              </c:extLst>
            </c:dLbl>
            <c:dLbl>
              <c:idx val="5"/>
              <c:layout>
                <c:manualLayout>
                  <c:x val="3.1446540880503146E-3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4F-4960-9487-F91883D12EBA}"/>
                </c:ext>
              </c:extLst>
            </c:dLbl>
            <c:dLbl>
              <c:idx val="6"/>
              <c:layout>
                <c:manualLayout>
                  <c:x val="-1.5723270440251573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4F-4960-9487-F91883D12EBA}"/>
                </c:ext>
              </c:extLst>
            </c:dLbl>
            <c:dLbl>
              <c:idx val="7"/>
              <c:layout>
                <c:manualLayout>
                  <c:x val="-3.1446540880503146E-3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4F-4960-9487-F91883D12EBA}"/>
                </c:ext>
              </c:extLst>
            </c:dLbl>
            <c:dLbl>
              <c:idx val="8"/>
              <c:layout>
                <c:manualLayout>
                  <c:x val="-2.4761055811419798E-7"/>
                  <c:y val="-4.374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F-4960-9487-F91883D12EBA}"/>
                </c:ext>
              </c:extLst>
            </c:dLbl>
            <c:dLbl>
              <c:idx val="9"/>
              <c:layout>
                <c:manualLayout>
                  <c:x val="-2.2012578616352085E-2"/>
                  <c:y val="-6.562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4F-4960-9487-F91883D12E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Sheet1!$B$12:$B$21</c:f>
            </c:numRef>
          </c:val>
          <c:extLst>
            <c:ext xmlns:c16="http://schemas.microsoft.com/office/drawing/2014/chart" uri="{C3380CC4-5D6E-409C-BE32-E72D297353CC}">
              <c16:uniqueId val="{00000007-3E4F-4960-9487-F91883D12E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Fertilizer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2.672955974842766E-2"/>
                  <c:y val="-0.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4F-4960-9487-F91883D12EBA}"/>
                </c:ext>
              </c:extLst>
            </c:dLbl>
            <c:dLbl>
              <c:idx val="1"/>
              <c:layout>
                <c:manualLayout>
                  <c:x val="7.8616352201257862E-3"/>
                  <c:y val="-0.115625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4F-4960-9487-F91883D12EBA}"/>
                </c:ext>
              </c:extLst>
            </c:dLbl>
            <c:dLbl>
              <c:idx val="2"/>
              <c:layout>
                <c:manualLayout>
                  <c:x val="5.50314465408805E-3"/>
                  <c:y val="-0.104687500000000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026667657108904E-2"/>
                      <c:h val="8.87657480314960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3E4F-4960-9487-F91883D12EBA}"/>
                </c:ext>
              </c:extLst>
            </c:dLbl>
            <c:dLbl>
              <c:idx val="3"/>
              <c:layout>
                <c:manualLayout>
                  <c:x val="-4.7169811320754715E-3"/>
                  <c:y val="-7.8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4F-4960-9487-F91883D12EBA}"/>
                </c:ext>
              </c:extLst>
            </c:dLbl>
            <c:dLbl>
              <c:idx val="4"/>
              <c:layout>
                <c:manualLayout>
                  <c:x val="-3.1446540880503723E-3"/>
                  <c:y val="-8.7500000000000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E4F-4960-9487-F91883D12EBA}"/>
                </c:ext>
              </c:extLst>
            </c:dLbl>
            <c:dLbl>
              <c:idx val="5"/>
              <c:layout>
                <c:manualLayout>
                  <c:x val="1.572327044025042E-3"/>
                  <c:y val="-9.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4F-4960-9487-F91883D12EBA}"/>
                </c:ext>
              </c:extLst>
            </c:dLbl>
            <c:dLbl>
              <c:idx val="6"/>
              <c:layout>
                <c:manualLayout>
                  <c:x val="-3.1446540880503146E-3"/>
                  <c:y val="-9.9999999999999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E4F-4960-9487-F91883D12EBA}"/>
                </c:ext>
              </c:extLst>
            </c:dLbl>
            <c:dLbl>
              <c:idx val="7"/>
              <c:layout>
                <c:manualLayout>
                  <c:x val="-4.7169811320755869E-3"/>
                  <c:y val="-0.10312500000000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E4F-4960-9487-F91883D12EBA}"/>
                </c:ext>
              </c:extLst>
            </c:dLbl>
            <c:dLbl>
              <c:idx val="8"/>
              <c:layout>
                <c:manualLayout>
                  <c:x val="-1.1006289308176216E-2"/>
                  <c:y val="-8.1250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E4F-4960-9487-F91883D12EBA}"/>
                </c:ext>
              </c:extLst>
            </c:dLbl>
            <c:dLbl>
              <c:idx val="9"/>
              <c:layout>
                <c:manualLayout>
                  <c:x val="-1.5723394245530629E-2"/>
                  <c:y val="-0.13125000000000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E4F-4960-9487-F91883D12E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Sheet1!$C$12:$C$21</c:f>
              <c:numCache>
                <c:formatCode>0</c:formatCode>
                <c:ptCount val="10"/>
                <c:pt idx="0">
                  <c:v>102</c:v>
                </c:pt>
                <c:pt idx="1">
                  <c:v>95</c:v>
                </c:pt>
                <c:pt idx="2">
                  <c:v>95</c:v>
                </c:pt>
                <c:pt idx="3">
                  <c:v>81</c:v>
                </c:pt>
                <c:pt idx="4">
                  <c:v>77</c:v>
                </c:pt>
                <c:pt idx="5">
                  <c:v>81</c:v>
                </c:pt>
                <c:pt idx="6">
                  <c:v>91</c:v>
                </c:pt>
                <c:pt idx="7">
                  <c:v>85</c:v>
                </c:pt>
                <c:pt idx="8">
                  <c:v>90</c:v>
                </c:pt>
                <c:pt idx="9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E4F-4960-9487-F91883D12EB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 Direct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E4F-4960-9487-F91883D12EBA}"/>
                </c:ext>
              </c:extLst>
            </c:dLbl>
            <c:dLbl>
              <c:idx val="9"/>
              <c:layout>
                <c:manualLayout>
                  <c:x val="-1.8867924528302011E-2"/>
                  <c:y val="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E4F-4960-9487-F91883D12E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Sheet1!$D$12:$D$21</c:f>
            </c:numRef>
          </c:val>
          <c:extLst>
            <c:ext xmlns:c16="http://schemas.microsoft.com/office/drawing/2014/chart" uri="{C3380CC4-5D6E-409C-BE32-E72D297353CC}">
              <c16:uniqueId val="{00000015-3E4F-4960-9487-F91883D12EB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Seed</c:v>
                </c:pt>
              </c:strCache>
            </c:strRef>
          </c:tx>
          <c:spPr>
            <a:ln w="25400">
              <a:noFill/>
            </a:ln>
          </c:spPr>
          <c:dLbls>
            <c:dLbl>
              <c:idx val="0"/>
              <c:layout>
                <c:manualLayout>
                  <c:x val="2.2012578616352186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E4F-4960-9487-F91883D12EBA}"/>
                </c:ext>
              </c:extLst>
            </c:dLbl>
            <c:dLbl>
              <c:idx val="1"/>
              <c:layout>
                <c:manualLayout>
                  <c:x val="0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25786163522014E-2"/>
                      <c:h val="7.31407480314960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3E4F-4960-9487-F91883D12EBA}"/>
                </c:ext>
              </c:extLst>
            </c:dLbl>
            <c:dLbl>
              <c:idx val="2"/>
              <c:layout>
                <c:manualLayout>
                  <c:x val="-3.1446540880503146E-3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E4F-4960-9487-F91883D12EBA}"/>
                </c:ext>
              </c:extLst>
            </c:dLbl>
            <c:dLbl>
              <c:idx val="3"/>
              <c:layout>
                <c:manualLayout>
                  <c:x val="-4.7169811320754715E-3"/>
                  <c:y val="-6.2500000000000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E4F-4960-9487-F91883D12EBA}"/>
                </c:ext>
              </c:extLst>
            </c:dLbl>
            <c:dLbl>
              <c:idx val="4"/>
              <c:layout>
                <c:manualLayout>
                  <c:x val="6.2893081761006293E-3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E4F-4960-9487-F91883D12EBA}"/>
                </c:ext>
              </c:extLst>
            </c:dLbl>
            <c:dLbl>
              <c:idx val="6"/>
              <c:layout>
                <c:manualLayout>
                  <c:x val="-1.5723270440251573E-3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E4F-4960-9487-F91883D12EBA}"/>
                </c:ext>
              </c:extLst>
            </c:dLbl>
            <c:dLbl>
              <c:idx val="7"/>
              <c:layout>
                <c:manualLayout>
                  <c:x val="-4.7169811320754715E-3"/>
                  <c:y val="3.1247539370078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E4F-4960-9487-F91883D12EBA}"/>
                </c:ext>
              </c:extLst>
            </c:dLbl>
            <c:dLbl>
              <c:idx val="8"/>
              <c:layout>
                <c:manualLayout>
                  <c:x val="4.7168573267965296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E4F-4960-9487-F91883D12EBA}"/>
                </c:ext>
              </c:extLst>
            </c:dLbl>
            <c:dLbl>
              <c:idx val="9"/>
              <c:layout>
                <c:manualLayout>
                  <c:x val="-1.7295597484276844E-2"/>
                  <c:y val="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E4F-4960-9487-F91883D12E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Sheet1!$E$12:$E$21</c:f>
              <c:numCache>
                <c:formatCode>0</c:formatCode>
                <c:ptCount val="10"/>
                <c:pt idx="0">
                  <c:v>25</c:v>
                </c:pt>
                <c:pt idx="1">
                  <c:v>23</c:v>
                </c:pt>
                <c:pt idx="2">
                  <c:v>21</c:v>
                </c:pt>
                <c:pt idx="3" formatCode="General">
                  <c:v>19</c:v>
                </c:pt>
                <c:pt idx="4" formatCode="General">
                  <c:v>19</c:v>
                </c:pt>
                <c:pt idx="5" formatCode="General">
                  <c:v>21</c:v>
                </c:pt>
                <c:pt idx="6" formatCode="General">
                  <c:v>19</c:v>
                </c:pt>
                <c:pt idx="7" formatCode="General">
                  <c:v>21</c:v>
                </c:pt>
                <c:pt idx="8" formatCode="General">
                  <c:v>21</c:v>
                </c:pt>
                <c:pt idx="9" formatCode="General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E4F-4960-9487-F91883D12EB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Chemicals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25400">
              <a:noFill/>
            </a:ln>
          </c:spPr>
          <c:dLbls>
            <c:dLbl>
              <c:idx val="0"/>
              <c:layout>
                <c:manualLayout>
                  <c:x val="2.0440251572327043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E4F-4960-9487-F91883D12EBA}"/>
                </c:ext>
              </c:extLst>
            </c:dLbl>
            <c:dLbl>
              <c:idx val="1"/>
              <c:layout>
                <c:manualLayout>
                  <c:x val="-9.433962264150943E-3"/>
                  <c:y val="1.2499999999999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E4F-4960-9487-F91883D12EBA}"/>
                </c:ext>
              </c:extLst>
            </c:dLbl>
            <c:dLbl>
              <c:idx val="2"/>
              <c:layout>
                <c:manualLayout>
                  <c:x val="-7.8616352201257862E-3"/>
                  <c:y val="-2.1875246062992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E4F-4960-9487-F91883D12EBA}"/>
                </c:ext>
              </c:extLst>
            </c:dLbl>
            <c:dLbl>
              <c:idx val="3"/>
              <c:layout>
                <c:manualLayout>
                  <c:x val="-6.2893081761006293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E4F-4960-9487-F91883D12EBA}"/>
                </c:ext>
              </c:extLst>
            </c:dLbl>
            <c:dLbl>
              <c:idx val="4"/>
              <c:layout>
                <c:manualLayout>
                  <c:x val="7.8616352201257862E-3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E4F-4960-9487-F91883D12EBA}"/>
                </c:ext>
              </c:extLst>
            </c:dLbl>
            <c:dLbl>
              <c:idx val="5"/>
              <c:layout>
                <c:manualLayout>
                  <c:x val="-4.7169811320754715E-3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3E4F-4960-9487-F91883D12EBA}"/>
                </c:ext>
              </c:extLst>
            </c:dLbl>
            <c:dLbl>
              <c:idx val="6"/>
              <c:layout>
                <c:manualLayout>
                  <c:x val="-1.1530265124244521E-16"/>
                  <c:y val="-1.875000000000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3E4F-4960-9487-F91883D12EBA}"/>
                </c:ext>
              </c:extLst>
            </c:dLbl>
            <c:dLbl>
              <c:idx val="7"/>
              <c:layout>
                <c:manualLayout>
                  <c:x val="-3.1446540880503146E-3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3E4F-4960-9487-F91883D12EBA}"/>
                </c:ext>
              </c:extLst>
            </c:dLbl>
            <c:dLbl>
              <c:idx val="8"/>
              <c:layout>
                <c:manualLayout>
                  <c:x val="-1.5723270440251573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86163522012579E-2"/>
                      <c:h val="6.96094980314960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8-3E4F-4960-9487-F91883D12EBA}"/>
                </c:ext>
              </c:extLst>
            </c:dLbl>
            <c:dLbl>
              <c:idx val="9"/>
              <c:layout>
                <c:manualLayout>
                  <c:x val="-2.8302010597732002E-2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3E4F-4960-9487-F91883D12E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Sheet1!$F$12:$F$21</c:f>
              <c:numCache>
                <c:formatCode>0</c:formatCode>
                <c:ptCount val="10"/>
                <c:pt idx="0">
                  <c:v>30</c:v>
                </c:pt>
                <c:pt idx="1">
                  <c:v>29</c:v>
                </c:pt>
                <c:pt idx="2">
                  <c:v>29</c:v>
                </c:pt>
                <c:pt idx="3" formatCode="General">
                  <c:v>26</c:v>
                </c:pt>
                <c:pt idx="4" formatCode="General">
                  <c:v>28</c:v>
                </c:pt>
                <c:pt idx="5" formatCode="General">
                  <c:v>30</c:v>
                </c:pt>
                <c:pt idx="6" formatCode="General">
                  <c:v>33</c:v>
                </c:pt>
                <c:pt idx="7" formatCode="General">
                  <c:v>31</c:v>
                </c:pt>
                <c:pt idx="8" formatCode="General">
                  <c:v>30</c:v>
                </c:pt>
                <c:pt idx="9" formatCode="General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3E4F-4960-9487-F91883D12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204960"/>
        <c:axId val="238205520"/>
      </c:areaChart>
      <c:catAx>
        <c:axId val="23820496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38205520"/>
        <c:crosses val="autoZero"/>
        <c:auto val="1"/>
        <c:lblAlgn val="ctr"/>
        <c:lblOffset val="100"/>
        <c:noMultiLvlLbl val="0"/>
      </c:catAx>
      <c:valAx>
        <c:axId val="23820552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38204960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noFill/>
          <a:prstDash val="solid"/>
        </a:ln>
      </c:spPr>
    </c:sideWall>
    <c:backWall>
      <c:thickness val="0"/>
      <c:spPr>
        <a:noFill/>
        <a:ln w="12700">
          <a:noFill/>
          <a:prstDash val="solid"/>
        </a:ln>
      </c:spPr>
    </c:backWall>
    <c:plotArea>
      <c:layout>
        <c:manualLayout>
          <c:layoutTarget val="inner"/>
          <c:xMode val="edge"/>
          <c:yMode val="edge"/>
          <c:x val="0.12328734549206991"/>
          <c:y val="5.2037938439513237E-2"/>
          <c:w val="0.8254306032258788"/>
          <c:h val="0.8159999999999999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Sheet1!$A$10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518518518518517E-2"/>
                  <c:y val="3.03030303030303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37-445D-9A93-AF4577DEC7CB}"/>
                </c:ext>
              </c:extLst>
            </c:dLbl>
            <c:dLbl>
              <c:idx val="1"/>
              <c:layout>
                <c:manualLayout>
                  <c:x val="0"/>
                  <c:y val="-3.0303030303030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37-445D-9A93-AF4577DEC7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Corn</c:v>
                </c:pt>
                <c:pt idx="1">
                  <c:v>Soybeans</c:v>
                </c:pt>
                <c:pt idx="2">
                  <c:v>Corn Silage</c:v>
                </c:pt>
                <c:pt idx="3">
                  <c:v>Potatoes</c:v>
                </c:pt>
                <c:pt idx="4">
                  <c:v>DRKB</c:v>
                </c:pt>
              </c:strCache>
            </c:strRef>
          </c:cat>
          <c:val>
            <c:numRef>
              <c:f>Sheet1!$B$10:$F$10</c:f>
              <c:numCache>
                <c:formatCode>General</c:formatCode>
                <c:ptCount val="5"/>
                <c:pt idx="0">
                  <c:v>364.25</c:v>
                </c:pt>
                <c:pt idx="1">
                  <c:v>258.66000000000003</c:v>
                </c:pt>
                <c:pt idx="2">
                  <c:v>459.84</c:v>
                </c:pt>
                <c:pt idx="3">
                  <c:v>743.25</c:v>
                </c:pt>
                <c:pt idx="4">
                  <c:v>472.97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E-4B7A-98FE-74F7452364AE}"/>
            </c:ext>
          </c:extLst>
        </c:ser>
        <c:ser>
          <c:idx val="0"/>
          <c:order val="1"/>
          <c:tx>
            <c:strRef>
              <c:f>Sheet1!$A$11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5470085470085479E-3"/>
                  <c:y val="-2.4242424242424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DE-4B7A-98FE-74F7452364AE}"/>
                </c:ext>
              </c:extLst>
            </c:dLbl>
            <c:dLbl>
              <c:idx val="1"/>
              <c:layout>
                <c:manualLayout>
                  <c:x val="1.4245014245014193E-2"/>
                  <c:y val="-1.5151515151515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DE-4B7A-98FE-74F7452364AE}"/>
                </c:ext>
              </c:extLst>
            </c:dLbl>
            <c:dLbl>
              <c:idx val="2"/>
              <c:layout>
                <c:manualLayout>
                  <c:x val="3.5612535612535613E-2"/>
                  <c:y val="-2.7272727272727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DE-4B7A-98FE-74F7452364AE}"/>
                </c:ext>
              </c:extLst>
            </c:dLbl>
            <c:dLbl>
              <c:idx val="3"/>
              <c:layout>
                <c:manualLayout>
                  <c:x val="9.9715099715099714E-3"/>
                  <c:y val="-2.7272727272727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DE-4B7A-98FE-74F7452364AE}"/>
                </c:ext>
              </c:extLst>
            </c:dLbl>
            <c:dLbl>
              <c:idx val="4"/>
              <c:layout>
                <c:manualLayout>
                  <c:x val="4.9857549857549859E-2"/>
                  <c:y val="-2.4242424242424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7A-460F-8A62-7F2E0E66A0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Corn</c:v>
                </c:pt>
                <c:pt idx="1">
                  <c:v>Soybeans</c:v>
                </c:pt>
                <c:pt idx="2">
                  <c:v>Corn Silage</c:v>
                </c:pt>
                <c:pt idx="3">
                  <c:v>Potatoes</c:v>
                </c:pt>
                <c:pt idx="4">
                  <c:v>DRKB</c:v>
                </c:pt>
              </c:strCache>
            </c:strRef>
          </c:cat>
          <c:val>
            <c:numRef>
              <c:f>Sheet1!$B$11:$F$11</c:f>
              <c:numCache>
                <c:formatCode>General</c:formatCode>
                <c:ptCount val="5"/>
                <c:pt idx="0">
                  <c:v>365.11</c:v>
                </c:pt>
                <c:pt idx="1">
                  <c:v>228.92</c:v>
                </c:pt>
                <c:pt idx="2">
                  <c:v>371.76</c:v>
                </c:pt>
                <c:pt idx="3">
                  <c:v>1459.4</c:v>
                </c:pt>
                <c:pt idx="4">
                  <c:v>307.49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DE-4B7A-98FE-74F745236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0"/>
        <c:shape val="box"/>
        <c:axId val="238208320"/>
        <c:axId val="238208880"/>
        <c:axId val="0"/>
      </c:bar3DChart>
      <c:catAx>
        <c:axId val="23820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83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820888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38208880"/>
        <c:scaling>
          <c:orientation val="minMax"/>
          <c:min val="0"/>
        </c:scaling>
        <c:delete val="1"/>
        <c:axPos val="l"/>
        <c:title>
          <c:tx>
            <c:rich>
              <a:bodyPr/>
              <a:lstStyle/>
              <a:p>
                <a:pPr>
                  <a:defRPr sz="125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Dollars</a:t>
                </a:r>
              </a:p>
            </c:rich>
          </c:tx>
          <c:layout>
            <c:manualLayout>
              <c:xMode val="edge"/>
              <c:yMode val="edge"/>
              <c:x val="1.8823529411764971E-2"/>
              <c:y val="0.37800000000000239"/>
            </c:manualLayout>
          </c:layout>
          <c:overlay val="0"/>
          <c:spPr>
            <a:noFill/>
            <a:ln w="22711">
              <a:noFill/>
            </a:ln>
          </c:spPr>
        </c:title>
        <c:numFmt formatCode="General" sourceLinked="1"/>
        <c:majorTickMark val="out"/>
        <c:minorTickMark val="none"/>
        <c:tickLblPos val="nextTo"/>
        <c:crossAx val="238208320"/>
        <c:crosses val="autoZero"/>
        <c:crossBetween val="between"/>
        <c:majorUnit val="12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700720102294916"/>
          <c:y val="0.40465759961822956"/>
          <c:w val="9.8776274760526736E-2"/>
          <c:h val="0.17250298258172275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9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noFill/>
          <a:prstDash val="solid"/>
        </a:ln>
      </c:spPr>
    </c:sideWall>
    <c:backWall>
      <c:thickness val="0"/>
      <c:spPr>
        <a:noFill/>
        <a:ln w="12700">
          <a:noFill/>
          <a:prstDash val="solid"/>
        </a:ln>
      </c:spPr>
    </c:backWall>
    <c:plotArea>
      <c:layout>
        <c:manualLayout>
          <c:layoutTarget val="inner"/>
          <c:xMode val="edge"/>
          <c:yMode val="edge"/>
          <c:x val="8.4487724432676017E-3"/>
          <c:y val="4.4009779951100815E-2"/>
          <c:w val="0.99155122755673242"/>
          <c:h val="0.7603911980440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Ave Sales</c:v>
                </c:pt>
              </c:strCache>
            </c:strRef>
          </c:tx>
          <c:spPr>
            <a:solidFill>
              <a:srgbClr val="0070C0"/>
            </a:solidFill>
            <a:ln w="13094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2782384502822374E-3"/>
                  <c:y val="0.115448717948717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C8-4E0D-B40A-F564766F331D}"/>
                </c:ext>
              </c:extLst>
            </c:dLbl>
            <c:dLbl>
              <c:idx val="1"/>
              <c:layout>
                <c:manualLayout>
                  <c:x val="8.7902648532569845E-4"/>
                  <c:y val="9.3367356858170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C8-4E0D-B40A-F564766F331D}"/>
                </c:ext>
              </c:extLst>
            </c:dLbl>
            <c:dLbl>
              <c:idx val="2"/>
              <c:layout>
                <c:manualLayout>
                  <c:x val="2.2096021183192808E-3"/>
                  <c:y val="0.114993438320209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085545722713859E-2"/>
                      <c:h val="8.19392287502523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4C8-4E0D-B40A-F564766F331D}"/>
                </c:ext>
              </c:extLst>
            </c:dLbl>
            <c:dLbl>
              <c:idx val="3"/>
              <c:layout>
                <c:manualLayout>
                  <c:x val="2.6370984600376278E-3"/>
                  <c:y val="9.8179386230567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C8-4E0D-B40A-F564766F331D}"/>
                </c:ext>
              </c:extLst>
            </c:dLbl>
            <c:dLbl>
              <c:idx val="4"/>
              <c:layout>
                <c:manualLayout>
                  <c:x val="-2.4365317167212506E-4"/>
                  <c:y val="0.138188471633353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C8-4E0D-B40A-F564766F331D}"/>
                </c:ext>
              </c:extLst>
            </c:dLbl>
            <c:dLbl>
              <c:idx val="5"/>
              <c:layout>
                <c:manualLayout>
                  <c:x val="3.2654497733237888E-3"/>
                  <c:y val="0.12687542529406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C8-4E0D-B40A-F564766F331D}"/>
                </c:ext>
              </c:extLst>
            </c:dLbl>
            <c:dLbl>
              <c:idx val="6"/>
              <c:layout>
                <c:manualLayout>
                  <c:x val="4.5335242185635914E-6"/>
                  <c:y val="0.14814814814814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C8-4E0D-B40A-F564766F331D}"/>
                </c:ext>
              </c:extLst>
            </c:dLbl>
            <c:spPr>
              <a:noFill/>
              <a:ln w="26188">
                <a:noFill/>
              </a:ln>
            </c:spPr>
            <c:txPr>
              <a:bodyPr rot="0" vert="horz"/>
              <a:lstStyle/>
              <a:p>
                <a:pPr>
                  <a:defRPr sz="1400" b="0" i="0" u="none" strike="noStrike" baseline="0">
                    <a:solidFill>
                      <a:srgbClr val="FFC000"/>
                    </a:solidFill>
                    <a:latin typeface="Arial Black"/>
                    <a:ea typeface="Arial Black"/>
                    <a:cs typeface="Arial Blac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Corn</c:v>
                </c:pt>
                <c:pt idx="1">
                  <c:v>Oats</c:v>
                </c:pt>
                <c:pt idx="2">
                  <c:v>Soybeans</c:v>
                </c:pt>
                <c:pt idx="3">
                  <c:v>S. Wheat</c:v>
                </c:pt>
                <c:pt idx="4">
                  <c:v>Barley</c:v>
                </c:pt>
              </c:strCache>
            </c:strRef>
          </c:cat>
          <c:val>
            <c:numRef>
              <c:f>Sheet1!$B$2:$F$2</c:f>
              <c:numCache>
                <c:formatCode>#,##0.00</c:formatCode>
                <c:ptCount val="5"/>
                <c:pt idx="0">
                  <c:v>6.02</c:v>
                </c:pt>
                <c:pt idx="1">
                  <c:v>4.91</c:v>
                </c:pt>
                <c:pt idx="2">
                  <c:v>13.45</c:v>
                </c:pt>
                <c:pt idx="3">
                  <c:v>9.16</c:v>
                </c:pt>
                <c:pt idx="4">
                  <c:v>6.48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4C8-4E0D-B40A-F564766F331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Assigned Value</c:v>
                </c:pt>
              </c:strCache>
            </c:strRef>
          </c:tx>
          <c:spPr>
            <a:solidFill>
              <a:schemeClr val="accent2"/>
            </a:solidFill>
            <a:ln w="13094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602481507993363E-2"/>
                  <c:y val="-1.3804559152328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4C8-4E0D-B40A-F564766F331D}"/>
                </c:ext>
              </c:extLst>
            </c:dLbl>
            <c:dLbl>
              <c:idx val="1"/>
              <c:layout>
                <c:manualLayout>
                  <c:x val="2.6248345063061809E-2"/>
                  <c:y val="-1.0705885322027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C8-4E0D-B40A-F564766F331D}"/>
                </c:ext>
              </c:extLst>
            </c:dLbl>
            <c:dLbl>
              <c:idx val="2"/>
              <c:layout>
                <c:manualLayout>
                  <c:x val="8.85523656888021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4C8-4E0D-B40A-F564766F331D}"/>
                </c:ext>
              </c:extLst>
            </c:dLbl>
            <c:dLbl>
              <c:idx val="3"/>
              <c:layout>
                <c:manualLayout>
                  <c:x val="3.270627535194464E-2"/>
                  <c:y val="-1.5593953533586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C8-4E0D-B40A-F564766F331D}"/>
                </c:ext>
              </c:extLst>
            </c:dLbl>
            <c:dLbl>
              <c:idx val="4"/>
              <c:layout>
                <c:manualLayout>
                  <c:x val="2.3379503698401336E-2"/>
                  <c:y val="-2.1148050938077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4C8-4E0D-B40A-F564766F331D}"/>
                </c:ext>
              </c:extLst>
            </c:dLbl>
            <c:dLbl>
              <c:idx val="5"/>
              <c:layout>
                <c:manualLayout>
                  <c:x val="7.6522309711286093E-3"/>
                  <c:y val="-2.0933216681248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C8-4E0D-B40A-F564766F331D}"/>
                </c:ext>
              </c:extLst>
            </c:dLbl>
            <c:dLbl>
              <c:idx val="6"/>
              <c:layout>
                <c:manualLayout>
                  <c:x val="1.25947267955142E-2"/>
                  <c:y val="-5.07849713230291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4C8-4E0D-B40A-F564766F331D}"/>
                </c:ext>
              </c:extLst>
            </c:dLbl>
            <c:spPr>
              <a:noFill/>
              <a:ln w="26188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993300"/>
                    </a:solidFill>
                    <a:latin typeface="Arial Black"/>
                    <a:ea typeface="Arial Black"/>
                    <a:cs typeface="Arial Blac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Corn</c:v>
                </c:pt>
                <c:pt idx="1">
                  <c:v>Oats</c:v>
                </c:pt>
                <c:pt idx="2">
                  <c:v>Soybeans</c:v>
                </c:pt>
                <c:pt idx="3">
                  <c:v>S. Wheat</c:v>
                </c:pt>
                <c:pt idx="4">
                  <c:v>Barley</c:v>
                </c:pt>
              </c:strCache>
            </c:strRef>
          </c:cat>
          <c:val>
            <c:numRef>
              <c:f>Sheet1!$B$3:$F$3</c:f>
              <c:numCache>
                <c:formatCode>#,##0.00</c:formatCode>
                <c:ptCount val="5"/>
                <c:pt idx="0">
                  <c:v>6.06</c:v>
                </c:pt>
                <c:pt idx="1">
                  <c:v>4.71</c:v>
                </c:pt>
                <c:pt idx="2">
                  <c:v>13.89</c:v>
                </c:pt>
                <c:pt idx="3">
                  <c:v>9.18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4C8-4E0D-B40A-F564766F3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0"/>
        <c:shape val="box"/>
        <c:axId val="166886096"/>
        <c:axId val="166886656"/>
        <c:axId val="0"/>
      </c:bar3DChart>
      <c:catAx>
        <c:axId val="16688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27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688665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66886656"/>
        <c:scaling>
          <c:orientation val="minMax"/>
          <c:max val="14"/>
          <c:min val="0"/>
        </c:scaling>
        <c:delete val="1"/>
        <c:axPos val="l"/>
        <c:majorGridlines>
          <c:spPr>
            <a:ln w="3273">
              <a:noFill/>
              <a:prstDash val="solid"/>
            </a:ln>
          </c:spPr>
        </c:majorGridlines>
        <c:minorGridlines>
          <c:spPr>
            <a:ln w="3273">
              <a:solidFill>
                <a:schemeClr val="tx1"/>
              </a:solidFill>
              <a:prstDash val="solid"/>
            </a:ln>
          </c:spPr>
        </c:minorGridlines>
        <c:numFmt formatCode="#,##0.00" sourceLinked="1"/>
        <c:majorTickMark val="out"/>
        <c:minorTickMark val="none"/>
        <c:tickLblPos val="nextTo"/>
        <c:crossAx val="166886096"/>
        <c:crosses val="autoZero"/>
        <c:crossBetween val="between"/>
        <c:majorUnit val="7"/>
        <c:minorUnit val="7"/>
      </c:valAx>
      <c:spPr>
        <a:noFill/>
        <a:ln w="26188">
          <a:noFill/>
        </a:ln>
      </c:spPr>
    </c:plotArea>
    <c:legend>
      <c:legendPos val="b"/>
      <c:layout>
        <c:manualLayout>
          <c:xMode val="edge"/>
          <c:yMode val="edge"/>
          <c:x val="0.14643799472295702"/>
          <c:y val="0.9193154034229829"/>
          <c:w val="0.69261213720316661"/>
          <c:h val="7.3349633251834023E-2"/>
        </c:manualLayout>
      </c:layout>
      <c:overlay val="0"/>
      <c:spPr>
        <a:solidFill>
          <a:schemeClr val="bg1"/>
        </a:solidFill>
        <a:ln w="3273">
          <a:solidFill>
            <a:schemeClr val="tx1"/>
          </a:solidFill>
          <a:prstDash val="solid"/>
        </a:ln>
      </c:spPr>
      <c:txPr>
        <a:bodyPr/>
        <a:lstStyle/>
        <a:p>
          <a:pPr>
            <a:defRPr sz="1325" b="1" i="0" u="none" strike="noStrike" baseline="0">
              <a:solidFill>
                <a:schemeClr val="tx1"/>
              </a:solidFill>
              <a:latin typeface="Arial Black"/>
              <a:ea typeface="Arial Black"/>
              <a:cs typeface="Arial Black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56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88646611481266E-3"/>
          <c:y val="2.1999999999999999E-2"/>
          <c:w val="0.92978116517486598"/>
          <c:h val="0.852738095238101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5102182739978018E-3"/>
                  <c:y val="4.166666666666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4B-4B67-8CEB-6DDF28E2B990}"/>
                </c:ext>
              </c:extLst>
            </c:dLbl>
            <c:dLbl>
              <c:idx val="1"/>
              <c:layout>
                <c:manualLayout>
                  <c:x val="7.13484532382165E-3"/>
                  <c:y val="6.6964285714285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87464387464387E-2"/>
                      <c:h val="9.37202380952380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74B-4B67-8CEB-6DDF28E2B990}"/>
                </c:ext>
              </c:extLst>
            </c:dLbl>
            <c:dLbl>
              <c:idx val="2"/>
              <c:layout>
                <c:manualLayout>
                  <c:x val="7.3692711487987082E-5"/>
                  <c:y val="0.12797619047619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4B-4B67-8CEB-6DDF28E2B990}"/>
                </c:ext>
              </c:extLst>
            </c:dLbl>
            <c:dLbl>
              <c:idx val="3"/>
              <c:layout>
                <c:manualLayout>
                  <c:x val="-1.4245014245014246E-3"/>
                  <c:y val="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4B-4B67-8CEB-6DDF28E2B990}"/>
                </c:ext>
              </c:extLst>
            </c:dLbl>
            <c:dLbl>
              <c:idx val="4"/>
              <c:layout>
                <c:manualLayout>
                  <c:x val="-1.4367816091954023E-3"/>
                  <c:y val="0.15773809523809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4B-4B67-8CEB-6DDF28E2B990}"/>
                </c:ext>
              </c:extLst>
            </c:dLbl>
            <c:dLbl>
              <c:idx val="5"/>
              <c:layout>
                <c:manualLayout>
                  <c:x val="-2.8735632183908059E-3"/>
                  <c:y val="0.12797619047619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4B-4B67-8CEB-6DDF28E2B990}"/>
                </c:ext>
              </c:extLst>
            </c:dLbl>
            <c:dLbl>
              <c:idx val="6"/>
              <c:layout>
                <c:manualLayout>
                  <c:x val="2.8735632183908059E-3"/>
                  <c:y val="0.160918400824897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4B-4B67-8CEB-6DDF28E2B9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Corn</c:v>
                </c:pt>
                <c:pt idx="1">
                  <c:v>Soybeans</c:v>
                </c:pt>
                <c:pt idx="2">
                  <c:v>Corn Silage</c:v>
                </c:pt>
                <c:pt idx="3">
                  <c:v>Alf Hay</c:v>
                </c:pt>
              </c:strCache>
            </c:strRef>
          </c:cat>
          <c:val>
            <c:numRef>
              <c:f>Sheet1!$B$15:$E$15</c:f>
              <c:numCache>
                <c:formatCode>General</c:formatCode>
                <c:ptCount val="4"/>
                <c:pt idx="0" formatCode="0.00">
                  <c:v>5.3</c:v>
                </c:pt>
                <c:pt idx="1">
                  <c:v>12.21</c:v>
                </c:pt>
                <c:pt idx="2" formatCode="0.00">
                  <c:v>42.25</c:v>
                </c:pt>
                <c:pt idx="3">
                  <c:v>177.66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4B-4B67-8CEB-6DDF28E2B990}"/>
            </c:ext>
          </c:extLst>
        </c:ser>
        <c:ser>
          <c:idx val="1"/>
          <c:order val="1"/>
          <c:tx>
            <c:strRef>
              <c:f>Sheet1!$A$16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6980056980056983E-3"/>
                  <c:y val="4.4642857142857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4B-4B67-8CEB-6DDF28E2B990}"/>
                </c:ext>
              </c:extLst>
            </c:dLbl>
            <c:dLbl>
              <c:idx val="1"/>
              <c:layout>
                <c:manualLayout>
                  <c:x val="9.9715099715099193E-3"/>
                  <c:y val="7.1428571428571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4B-4B67-8CEB-6DDF28E2B990}"/>
                </c:ext>
              </c:extLst>
            </c:dLbl>
            <c:dLbl>
              <c:idx val="2"/>
              <c:layout>
                <c:manualLayout>
                  <c:x val="8.5470085470085479E-3"/>
                  <c:y val="0.11607142857142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4B-4B67-8CEB-6DDF28E2B990}"/>
                </c:ext>
              </c:extLst>
            </c:dLbl>
            <c:dLbl>
              <c:idx val="3"/>
              <c:layout>
                <c:manualLayout>
                  <c:x val="5.6980056980056983E-3"/>
                  <c:y val="8.0357142857142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4B-4B67-8CEB-6DDF28E2B990}"/>
                </c:ext>
              </c:extLst>
            </c:dLbl>
            <c:dLbl>
              <c:idx val="4"/>
              <c:layout>
                <c:manualLayout>
                  <c:x val="1.282051282051282E-2"/>
                  <c:y val="-5.9523809523809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74B-4B67-8CEB-6DDF28E2B990}"/>
                </c:ext>
              </c:extLst>
            </c:dLbl>
            <c:dLbl>
              <c:idx val="5"/>
              <c:layout>
                <c:manualLayout>
                  <c:x val="1.1396011396011404E-2"/>
                  <c:y val="-8.9285714285714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4B-4B67-8CEB-6DDF28E2B990}"/>
                </c:ext>
              </c:extLst>
            </c:dLbl>
            <c:dLbl>
              <c:idx val="6"/>
              <c:layout>
                <c:manualLayout>
                  <c:x val="1.1396011396011404E-2"/>
                  <c:y val="-2.9761904761904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74B-4B67-8CEB-6DDF28E2B9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solidFill>
                      <a:srgbClr val="FFFFCC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Corn</c:v>
                </c:pt>
                <c:pt idx="1">
                  <c:v>Soybeans</c:v>
                </c:pt>
                <c:pt idx="2">
                  <c:v>Corn Silage</c:v>
                </c:pt>
                <c:pt idx="3">
                  <c:v>Alf Hay</c:v>
                </c:pt>
              </c:strCache>
            </c:strRef>
          </c:cat>
          <c:val>
            <c:numRef>
              <c:f>Sheet1!$B$16:$E$16</c:f>
              <c:numCache>
                <c:formatCode>General</c:formatCode>
                <c:ptCount val="4"/>
                <c:pt idx="0">
                  <c:v>6.06</c:v>
                </c:pt>
                <c:pt idx="1">
                  <c:v>13.89</c:v>
                </c:pt>
                <c:pt idx="2" formatCode="0.00">
                  <c:v>48.24</c:v>
                </c:pt>
                <c:pt idx="3">
                  <c:v>152.22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74B-4B67-8CEB-6DDF28E2B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0"/>
        <c:shape val="box"/>
        <c:axId val="232731808"/>
        <c:axId val="232732368"/>
        <c:axId val="0"/>
      </c:bar3DChart>
      <c:catAx>
        <c:axId val="232731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93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273236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32732368"/>
        <c:scaling>
          <c:orientation val="minMax"/>
          <c:max val="180"/>
          <c:min val="0"/>
        </c:scaling>
        <c:delete val="1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29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Dollars</a:t>
                </a:r>
              </a:p>
            </c:rich>
          </c:tx>
          <c:layout>
            <c:manualLayout>
              <c:xMode val="edge"/>
              <c:yMode val="edge"/>
              <c:x val="2.2352941176470652E-2"/>
              <c:y val="0.37600000000000239"/>
            </c:manualLayout>
          </c:layout>
          <c:overlay val="0"/>
          <c:spPr>
            <a:noFill/>
            <a:ln w="23508">
              <a:noFill/>
            </a:ln>
          </c:spPr>
        </c:title>
        <c:numFmt formatCode="0" sourceLinked="0"/>
        <c:majorTickMark val="out"/>
        <c:minorTickMark val="none"/>
        <c:tickLblPos val="nextTo"/>
        <c:crossAx val="232731808"/>
        <c:crosses val="autoZero"/>
        <c:crossBetween val="between"/>
        <c:majorUnit val="45"/>
        <c:minorUnit val="8"/>
      </c:valAx>
      <c:spPr>
        <a:noFill/>
        <a:ln w="23508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66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noFill/>
          <a:prstDash val="solid"/>
        </a:ln>
      </c:spPr>
    </c:sideWall>
    <c:backWall>
      <c:thickness val="0"/>
      <c:spPr>
        <a:noFill/>
        <a:ln w="12700">
          <a:noFill/>
          <a:prstDash val="solid"/>
        </a:ln>
      </c:spPr>
    </c:backWall>
    <c:plotArea>
      <c:layout>
        <c:manualLayout>
          <c:layoutTarget val="inner"/>
          <c:xMode val="edge"/>
          <c:yMode val="edge"/>
          <c:x val="7.8643810148731438E-2"/>
          <c:y val="2.1999999999999999E-2"/>
          <c:w val="0.81688359467887017"/>
          <c:h val="0.8159999999999999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Sheet1!$A$13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66CCFF"/>
            </a:solidFill>
            <a:ln>
              <a:solidFill>
                <a:prstClr val="black"/>
              </a:solidFill>
            </a:ln>
          </c:spPr>
          <c:invertIfNegative val="0"/>
          <c:dLbls>
            <c:dLbl>
              <c:idx val="0"/>
              <c:layout>
                <c:manualLayout>
                  <c:x val="-8.1909953563496871E-3"/>
                  <c:y val="-1.8179193509902283E-2"/>
                </c:manualLayout>
              </c:layout>
              <c:tx>
                <c:rich>
                  <a:bodyPr/>
                  <a:lstStyle/>
                  <a:p>
                    <a:fld id="{21126402-0B96-493B-95AA-6F6113AAED70}" type="VALUE">
                      <a:rPr lang="en-US">
                        <a:solidFill>
                          <a:srgbClr val="0000CC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42-4C45-8793-DE3A9ACF13CF}"/>
                </c:ext>
              </c:extLst>
            </c:dLbl>
            <c:dLbl>
              <c:idx val="1"/>
              <c:layout>
                <c:manualLayout>
                  <c:x val="-5.1283172936716246E-3"/>
                  <c:y val="-2.7272965879265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42-4C45-8793-DE3A9ACF13CF}"/>
                </c:ext>
              </c:extLst>
            </c:dLbl>
            <c:dLbl>
              <c:idx val="2"/>
              <c:layout>
                <c:manualLayout>
                  <c:x val="2.0512820512820513E-2"/>
                  <c:y val="-4.2424003817704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42-4C45-8793-DE3A9ACF13CF}"/>
                </c:ext>
              </c:extLst>
            </c:dLbl>
            <c:dLbl>
              <c:idx val="3"/>
              <c:layout>
                <c:manualLayout>
                  <c:x val="-8.7962402135630478E-3"/>
                  <c:y val="-4.5454545454545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42-4C45-8793-DE3A9ACF13CF}"/>
                </c:ext>
              </c:extLst>
            </c:dLbl>
            <c:dLbl>
              <c:idx val="4"/>
              <c:layout>
                <c:manualLayout>
                  <c:x val="2.4216524216524207E-3"/>
                  <c:y val="0.18787878787878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42-4C45-8793-DE3A9ACF13CF}"/>
                </c:ext>
              </c:extLst>
            </c:dLbl>
            <c:dLbl>
              <c:idx val="5"/>
              <c:layout>
                <c:manualLayout>
                  <c:x val="2.2079772079773123E-3"/>
                  <c:y val="0.157575757575757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42-4C45-8793-DE3A9ACF13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anchor="ctr" anchorCtr="0"/>
              <a:lstStyle/>
              <a:p>
                <a:pPr>
                  <a:defRPr sz="1500" baseline="0">
                    <a:solidFill>
                      <a:srgbClr val="0000CC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4"/>
                <c:pt idx="0">
                  <c:v>Corn</c:v>
                </c:pt>
                <c:pt idx="1">
                  <c:v>Soybeans</c:v>
                </c:pt>
                <c:pt idx="2">
                  <c:v>Corn Silage</c:v>
                </c:pt>
                <c:pt idx="3">
                  <c:v>Alf. Hay</c:v>
                </c:pt>
              </c:strCache>
            </c:strRef>
          </c:cat>
          <c:val>
            <c:numRef>
              <c:f>Sheet1!$B$13:$F$13</c:f>
              <c:numCache>
                <c:formatCode>0.00</c:formatCode>
                <c:ptCount val="4"/>
                <c:pt idx="0">
                  <c:v>164.85</c:v>
                </c:pt>
                <c:pt idx="1">
                  <c:v>83.17</c:v>
                </c:pt>
                <c:pt idx="2">
                  <c:v>142.30000000000001</c:v>
                </c:pt>
                <c:pt idx="3">
                  <c:v>126.32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42-4C45-8793-DE3A9ACF13CF}"/>
            </c:ext>
          </c:extLst>
        </c:ser>
        <c:ser>
          <c:idx val="0"/>
          <c:order val="1"/>
          <c:tx>
            <c:strRef>
              <c:f>Sheet1!$A$14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367521367521368E-2"/>
                  <c:y val="-1.2117871629682765E-2"/>
                </c:manualLayout>
              </c:layout>
              <c:tx>
                <c:rich>
                  <a:bodyPr/>
                  <a:lstStyle/>
                  <a:p>
                    <a:fld id="{F4684832-D55B-4452-B102-AD8DBE0CA942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E42-4C45-8793-DE3A9ACF13CF}"/>
                </c:ext>
              </c:extLst>
            </c:dLbl>
            <c:dLbl>
              <c:idx val="1"/>
              <c:layout>
                <c:manualLayout>
                  <c:x val="1.8518518518518517E-2"/>
                  <c:y val="-3.6363636363636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42-4C45-8793-DE3A9ACF13CF}"/>
                </c:ext>
              </c:extLst>
            </c:dLbl>
            <c:dLbl>
              <c:idx val="2"/>
              <c:layout>
                <c:manualLayout>
                  <c:x val="2.7065527065527065E-2"/>
                  <c:y val="-3.6363636363636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E42-4C45-8793-DE3A9ACF13CF}"/>
                </c:ext>
              </c:extLst>
            </c:dLbl>
            <c:dLbl>
              <c:idx val="3"/>
              <c:layout>
                <c:manualLayout>
                  <c:x val="2.9914417749063418E-2"/>
                  <c:y val="-4.5454545454545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E42-4C45-8793-DE3A9ACF13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4"/>
                <c:pt idx="0">
                  <c:v>Corn</c:v>
                </c:pt>
                <c:pt idx="1">
                  <c:v>Soybeans</c:v>
                </c:pt>
                <c:pt idx="2">
                  <c:v>Corn Silage</c:v>
                </c:pt>
                <c:pt idx="3">
                  <c:v>Alf. Hay</c:v>
                </c:pt>
              </c:strCache>
            </c:strRef>
          </c:cat>
          <c:val>
            <c:numRef>
              <c:f>Sheet1!$B$14:$F$14</c:f>
              <c:numCache>
                <c:formatCode>0.00</c:formatCode>
                <c:ptCount val="4"/>
                <c:pt idx="0">
                  <c:v>259.60000000000002</c:v>
                </c:pt>
                <c:pt idx="1">
                  <c:v>150.91</c:v>
                </c:pt>
                <c:pt idx="2">
                  <c:v>114.62</c:v>
                </c:pt>
                <c:pt idx="3">
                  <c:v>161.27000000000001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E42-4C45-8793-DE3A9ACF1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0"/>
        <c:shape val="box"/>
        <c:axId val="232735728"/>
        <c:axId val="232736288"/>
        <c:axId val="0"/>
      </c:bar3DChart>
      <c:catAx>
        <c:axId val="23273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83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273628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32736288"/>
        <c:scaling>
          <c:orientation val="minMax"/>
          <c:max val="300"/>
        </c:scaling>
        <c:delete val="1"/>
        <c:axPos val="l"/>
        <c:title>
          <c:tx>
            <c:rich>
              <a:bodyPr/>
              <a:lstStyle/>
              <a:p>
                <a:pPr>
                  <a:defRPr sz="125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Dollars</a:t>
                </a:r>
              </a:p>
            </c:rich>
          </c:tx>
          <c:layout>
            <c:manualLayout>
              <c:xMode val="edge"/>
              <c:yMode val="edge"/>
              <c:x val="1.8823529411764971E-2"/>
              <c:y val="0.37800000000000239"/>
            </c:manualLayout>
          </c:layout>
          <c:overlay val="0"/>
          <c:spPr>
            <a:noFill/>
            <a:ln w="22711">
              <a:noFill/>
            </a:ln>
          </c:spPr>
        </c:title>
        <c:numFmt formatCode="0.00" sourceLinked="1"/>
        <c:majorTickMark val="out"/>
        <c:minorTickMark val="none"/>
        <c:tickLblPos val="nextTo"/>
        <c:crossAx val="232735728"/>
        <c:crosses val="autoZero"/>
        <c:crossBetween val="between"/>
      </c:valAx>
      <c:spPr>
        <a:noFill/>
        <a:ln w="22711">
          <a:noFill/>
        </a:ln>
      </c:spPr>
    </c:plotArea>
    <c:legend>
      <c:legendPos val="r"/>
      <c:layout>
        <c:manualLayout>
          <c:xMode val="edge"/>
          <c:yMode val="edge"/>
          <c:x val="0.89979922381497179"/>
          <c:y val="0.29253638749701744"/>
          <c:w val="9.8776274760526736E-2"/>
          <c:h val="0.17250298258172275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9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639164669633692E-2"/>
          <c:y val="5.00082884376295E-2"/>
          <c:w val="0.86396234166381392"/>
          <c:h val="0.67333842726896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Direct &amp; Overhead Exp/Acre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diamond"/>
            <c:size val="6"/>
            <c:spPr>
              <a:solidFill>
                <a:srgbClr val="C00000"/>
              </a:solidFill>
              <a:ln w="698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7.101449275362319E-2"/>
                  <c:y val="-4.7074440530460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59-43BD-B2EE-289CF14EEFAD}"/>
                </c:ext>
              </c:extLst>
            </c:dLbl>
            <c:dLbl>
              <c:idx val="1"/>
              <c:layout>
                <c:manualLayout>
                  <c:x val="-4.0579710144927526E-2"/>
                  <c:y val="-8.9144736842105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59-43BD-B2EE-289CF14EEFAD}"/>
                </c:ext>
              </c:extLst>
            </c:dLbl>
            <c:dLbl>
              <c:idx val="2"/>
              <c:layout>
                <c:manualLayout>
                  <c:x val="-6.5217334246262693E-2"/>
                  <c:y val="-5.2386422503108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94202898550723"/>
                      <c:h val="8.44573663489432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559-43BD-B2EE-289CF14EEFAD}"/>
                </c:ext>
              </c:extLst>
            </c:dLbl>
            <c:dLbl>
              <c:idx val="3"/>
              <c:layout>
                <c:manualLayout>
                  <c:x val="-5.5072463768115941E-2"/>
                  <c:y val="-7.99342105263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59-43BD-B2EE-289CF14EEFAD}"/>
                </c:ext>
              </c:extLst>
            </c:dLbl>
            <c:dLbl>
              <c:idx val="4"/>
              <c:layout>
                <c:manualLayout>
                  <c:x val="-5.2174027159648521E-2"/>
                  <c:y val="-8.3223684210526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59-43BD-B2EE-289CF14EEFAD}"/>
                </c:ext>
              </c:extLst>
            </c:dLbl>
            <c:dLbl>
              <c:idx val="5"/>
              <c:layout>
                <c:manualLayout>
                  <c:x val="-3.1884057971014491E-2"/>
                  <c:y val="-7.5657894736842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59-43BD-B2EE-289CF14EEF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0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Sheet1!$C$11:$C$15</c:f>
              <c:numCache>
                <c:formatCode>0.00</c:formatCode>
                <c:ptCount val="5"/>
                <c:pt idx="0">
                  <c:v>553.48</c:v>
                </c:pt>
                <c:pt idx="1">
                  <c:v>580.96</c:v>
                </c:pt>
                <c:pt idx="2">
                  <c:v>559.08000000000004</c:v>
                </c:pt>
                <c:pt idx="3">
                  <c:v>584.48</c:v>
                </c:pt>
                <c:pt idx="4">
                  <c:v>725.05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559-43BD-B2EE-289CF14EE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836256"/>
        <c:axId val="231835696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Yield/Acre</c:v>
                </c:pt>
              </c:strCache>
            </c:strRef>
          </c:tx>
          <c:spPr>
            <a:ln w="63500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Lbls>
            <c:dLbl>
              <c:idx val="0"/>
              <c:layout>
                <c:manualLayout>
                  <c:x val="-0.10900365171744837"/>
                  <c:y val="-4.399606299212598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59-43BD-B2EE-289CF14EEFAD}"/>
                </c:ext>
              </c:extLst>
            </c:dLbl>
            <c:dLbl>
              <c:idx val="1"/>
              <c:layout>
                <c:manualLayout>
                  <c:x val="-4.9529042565331506E-2"/>
                  <c:y val="4.8231972648155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59-43BD-B2EE-289CF14EEFAD}"/>
                </c:ext>
              </c:extLst>
            </c:dLbl>
            <c:dLbl>
              <c:idx val="2"/>
              <c:layout>
                <c:manualLayout>
                  <c:x val="-4.7496405340636871E-2"/>
                  <c:y val="6.13898673849978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59-43BD-B2EE-289CF14EEFAD}"/>
                </c:ext>
              </c:extLst>
            </c:dLbl>
            <c:dLbl>
              <c:idx val="3"/>
              <c:layout>
                <c:manualLayout>
                  <c:x val="-5.3094259956635963E-2"/>
                  <c:y val="6.8412764193949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559-43BD-B2EE-289CF14EEFAD}"/>
                </c:ext>
              </c:extLst>
            </c:dLbl>
            <c:dLbl>
              <c:idx val="4"/>
              <c:layout>
                <c:manualLayout>
                  <c:x val="-4.4597854615999084E-2"/>
                  <c:y val="8.11267094902610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59-43BD-B2EE-289CF14EEF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>
                    <a:solidFill>
                      <a:srgbClr val="0033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Sheet1!$B$11:$B$15</c:f>
              <c:numCache>
                <c:formatCode>0.0</c:formatCode>
                <c:ptCount val="5"/>
                <c:pt idx="0">
                  <c:v>178.95</c:v>
                </c:pt>
                <c:pt idx="1">
                  <c:v>160.19</c:v>
                </c:pt>
                <c:pt idx="2">
                  <c:v>176.16</c:v>
                </c:pt>
                <c:pt idx="3">
                  <c:v>141.1</c:v>
                </c:pt>
                <c:pt idx="4">
                  <c:v>168.99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559-43BD-B2EE-289CF14EE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837376"/>
        <c:axId val="231836816"/>
      </c:lineChart>
      <c:valAx>
        <c:axId val="231835696"/>
        <c:scaling>
          <c:orientation val="minMax"/>
          <c:max val="750"/>
          <c:min val="350"/>
        </c:scaling>
        <c:delete val="0"/>
        <c:axPos val="r"/>
        <c:numFmt formatCode="0.00" sourceLinked="1"/>
        <c:majorTickMark val="out"/>
        <c:minorTickMark val="none"/>
        <c:tickLblPos val="none"/>
        <c:txPr>
          <a:bodyPr/>
          <a:lstStyle/>
          <a:p>
            <a:pPr>
              <a:defRPr sz="1400"/>
            </a:pPr>
            <a:endParaRPr lang="en-US"/>
          </a:p>
        </c:txPr>
        <c:crossAx val="231836256"/>
        <c:crosses val="max"/>
        <c:crossBetween val="between"/>
      </c:valAx>
      <c:catAx>
        <c:axId val="231836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1835696"/>
        <c:crosses val="autoZero"/>
        <c:auto val="1"/>
        <c:lblAlgn val="ctr"/>
        <c:lblOffset val="100"/>
        <c:noMultiLvlLbl val="0"/>
      </c:catAx>
      <c:valAx>
        <c:axId val="231836816"/>
        <c:scaling>
          <c:orientation val="minMax"/>
          <c:max val="350"/>
          <c:min val="100"/>
        </c:scaling>
        <c:delete val="0"/>
        <c:axPos val="l"/>
        <c:numFmt formatCode="0.0" sourceLinked="1"/>
        <c:majorTickMark val="out"/>
        <c:minorTickMark val="none"/>
        <c:tickLblPos val="none"/>
        <c:txPr>
          <a:bodyPr/>
          <a:lstStyle/>
          <a:p>
            <a:pPr>
              <a:defRPr sz="1400"/>
            </a:pPr>
            <a:endParaRPr lang="en-US"/>
          </a:p>
        </c:txPr>
        <c:crossAx val="231837376"/>
        <c:crosses val="autoZero"/>
        <c:crossBetween val="between"/>
      </c:valAx>
      <c:catAx>
        <c:axId val="231837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183681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6.643797786146298E-2"/>
          <c:y val="0.85216846249481959"/>
          <c:w val="0.75635706949674764"/>
          <c:h val="0.10834852880232076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639164669633692E-2"/>
          <c:y val="5.00082884376295E-2"/>
          <c:w val="0.86396234166381392"/>
          <c:h val="0.67333842726896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High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diamond"/>
            <c:size val="6"/>
            <c:spPr>
              <a:solidFill>
                <a:srgbClr val="C00000"/>
              </a:solidFill>
              <a:ln w="69850"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5.0724637681159424E-2"/>
                  <c:y val="-7.6480263157894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65-42DB-8316-C9ADF2FF2822}"/>
                </c:ext>
              </c:extLst>
            </c:dLbl>
            <c:dLbl>
              <c:idx val="1"/>
              <c:layout>
                <c:manualLayout>
                  <c:x val="-4.0579710144927526E-2"/>
                  <c:y val="-8.9144736842105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65-42DB-8316-C9ADF2FF2822}"/>
                </c:ext>
              </c:extLst>
            </c:dLbl>
            <c:dLbl>
              <c:idx val="2"/>
              <c:layout>
                <c:manualLayout>
                  <c:x val="-4.7826086956521824E-2"/>
                  <c:y val="-7.9440789473684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65-42DB-8316-C9ADF2FF2822}"/>
                </c:ext>
              </c:extLst>
            </c:dLbl>
            <c:dLbl>
              <c:idx val="3"/>
              <c:layout>
                <c:manualLayout>
                  <c:x val="-5.5072463768115941E-2"/>
                  <c:y val="-7.99342105263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65-42DB-8316-C9ADF2FF2822}"/>
                </c:ext>
              </c:extLst>
            </c:dLbl>
            <c:dLbl>
              <c:idx val="4"/>
              <c:layout>
                <c:manualLayout>
                  <c:x val="-5.2174027159648521E-2"/>
                  <c:y val="-8.3223684210526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65-42DB-8316-C9ADF2FF2822}"/>
                </c:ext>
              </c:extLst>
            </c:dLbl>
            <c:dLbl>
              <c:idx val="5"/>
              <c:layout>
                <c:manualLayout>
                  <c:x val="-3.1884057971014491E-2"/>
                  <c:y val="-7.5657894736842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65-42DB-8316-C9ADF2FF28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0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Sheet1!$A$9:$A$13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Sheet1!$C$9:$C$13</c:f>
              <c:numCache>
                <c:formatCode>0.00</c:formatCode>
                <c:ptCount val="5"/>
                <c:pt idx="0">
                  <c:v>2.77</c:v>
                </c:pt>
                <c:pt idx="1">
                  <c:v>2.95</c:v>
                </c:pt>
                <c:pt idx="2">
                  <c:v>2.5099999999999998</c:v>
                </c:pt>
                <c:pt idx="3">
                  <c:v>3.3</c:v>
                </c:pt>
                <c:pt idx="4">
                  <c:v>3.26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765-42DB-8316-C9ADF2FF2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688144"/>
        <c:axId val="232687584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ln w="63500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Lbls>
            <c:dLbl>
              <c:idx val="3"/>
              <c:layout>
                <c:manualLayout>
                  <c:x val="-5.5992810681273646E-2"/>
                  <c:y val="-7.96135515955242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65-42DB-8316-C9ADF2FF28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>
                    <a:solidFill>
                      <a:srgbClr val="0033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Sheet1!$A$9:$A$13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Sheet1!$B$9:$B$13</c:f>
              <c:numCache>
                <c:formatCode>0.00</c:formatCode>
                <c:ptCount val="5"/>
                <c:pt idx="0">
                  <c:v>3.1</c:v>
                </c:pt>
                <c:pt idx="1">
                  <c:v>3.63</c:v>
                </c:pt>
                <c:pt idx="2">
                  <c:v>3.17</c:v>
                </c:pt>
                <c:pt idx="3">
                  <c:v>4.41</c:v>
                </c:pt>
                <c:pt idx="4">
                  <c:v>4.29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765-42DB-8316-C9ADF2FF2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689264"/>
        <c:axId val="232688704"/>
      </c:lineChart>
      <c:valAx>
        <c:axId val="232687584"/>
        <c:scaling>
          <c:orientation val="minMax"/>
          <c:max val="6"/>
          <c:min val="2"/>
        </c:scaling>
        <c:delete val="0"/>
        <c:axPos val="r"/>
        <c:numFmt formatCode="0.00" sourceLinked="1"/>
        <c:majorTickMark val="out"/>
        <c:minorTickMark val="none"/>
        <c:tickLblPos val="none"/>
        <c:txPr>
          <a:bodyPr/>
          <a:lstStyle/>
          <a:p>
            <a:pPr>
              <a:defRPr sz="1400"/>
            </a:pPr>
            <a:endParaRPr lang="en-US"/>
          </a:p>
        </c:txPr>
        <c:crossAx val="232688144"/>
        <c:crosses val="max"/>
        <c:crossBetween val="between"/>
        <c:majorUnit val="2"/>
      </c:valAx>
      <c:catAx>
        <c:axId val="23268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2687584"/>
        <c:crosses val="autoZero"/>
        <c:auto val="1"/>
        <c:lblAlgn val="ctr"/>
        <c:lblOffset val="100"/>
        <c:noMultiLvlLbl val="0"/>
      </c:catAx>
      <c:valAx>
        <c:axId val="232688704"/>
        <c:scaling>
          <c:orientation val="minMax"/>
          <c:max val="6"/>
        </c:scaling>
        <c:delete val="0"/>
        <c:axPos val="l"/>
        <c:numFmt formatCode="0.00" sourceLinked="1"/>
        <c:majorTickMark val="out"/>
        <c:minorTickMark val="none"/>
        <c:tickLblPos val="none"/>
        <c:txPr>
          <a:bodyPr/>
          <a:lstStyle/>
          <a:p>
            <a:pPr>
              <a:defRPr sz="1400"/>
            </a:pPr>
            <a:endParaRPr lang="en-US"/>
          </a:p>
        </c:txPr>
        <c:crossAx val="232689264"/>
        <c:crosses val="autoZero"/>
        <c:crossBetween val="between"/>
        <c:majorUnit val="2"/>
      </c:valAx>
      <c:catAx>
        <c:axId val="232689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2688704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16788725322378181"/>
          <c:y val="0.85216846249481959"/>
          <c:w val="0.62703195252767319"/>
          <c:h val="0.10834852880232076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Oth Direct</c:v>
                </c:pt>
              </c:strCache>
            </c:strRef>
          </c:tx>
          <c:spPr>
            <a:solidFill>
              <a:srgbClr val="99CC00"/>
            </a:solidFill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26-4BE0-B8C4-6920F2006FD4}"/>
                </c:ext>
              </c:extLst>
            </c:dLbl>
            <c:dLbl>
              <c:idx val="4"/>
              <c:layout>
                <c:manualLayout>
                  <c:x val="3.1446540880503177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26-4BE0-B8C4-6920F2006FD4}"/>
                </c:ext>
              </c:extLst>
            </c:dLbl>
            <c:dLbl>
              <c:idx val="5"/>
              <c:layout>
                <c:manualLayout>
                  <c:x val="3.1446540880503177E-3"/>
                  <c:y val="-3.750000000000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26-4BE0-B8C4-6920F2006FD4}"/>
                </c:ext>
              </c:extLst>
            </c:dLbl>
            <c:dLbl>
              <c:idx val="6"/>
              <c:layout>
                <c:manualLayout>
                  <c:x val="0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26-4BE0-B8C4-6920F2006FD4}"/>
                </c:ext>
              </c:extLst>
            </c:dLbl>
            <c:dLbl>
              <c:idx val="7"/>
              <c:layout>
                <c:manualLayout>
                  <c:x val="4.7169811320754715E-3"/>
                  <c:y val="-4.6874999999999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26-4BE0-B8C4-6920F2006FD4}"/>
                </c:ext>
              </c:extLst>
            </c:dLbl>
            <c:dLbl>
              <c:idx val="8"/>
              <c:layout>
                <c:manualLayout>
                  <c:x val="-1.2380527894179652E-7"/>
                  <c:y val="-5.9375000000000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26-4BE0-B8C4-6920F2006FD4}"/>
                </c:ext>
              </c:extLst>
            </c:dLbl>
            <c:dLbl>
              <c:idx val="9"/>
              <c:layout>
                <c:manualLayout>
                  <c:x val="-2.5157232704402517E-2"/>
                  <c:y val="-3.1250000000000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26-4BE0-B8C4-6920F2006F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Sheet1!$B$12:$B$21</c:f>
              <c:numCache>
                <c:formatCode>0</c:formatCode>
                <c:ptCount val="10"/>
                <c:pt idx="0">
                  <c:v>139.04</c:v>
                </c:pt>
                <c:pt idx="1">
                  <c:v>153</c:v>
                </c:pt>
                <c:pt idx="2">
                  <c:v>135</c:v>
                </c:pt>
                <c:pt idx="3">
                  <c:v>124</c:v>
                </c:pt>
                <c:pt idx="4">
                  <c:v>143</c:v>
                </c:pt>
                <c:pt idx="5">
                  <c:v>159</c:v>
                </c:pt>
                <c:pt idx="6">
                  <c:v>147</c:v>
                </c:pt>
                <c:pt idx="7">
                  <c:v>154</c:v>
                </c:pt>
                <c:pt idx="8">
                  <c:v>134</c:v>
                </c:pt>
                <c:pt idx="9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26-4BE0-B8C4-6920F2006F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Fertilizer</c:v>
                </c:pt>
              </c:strCache>
            </c:strRef>
          </c:tx>
          <c:spPr>
            <a:solidFill>
              <a:srgbClr val="6699FF"/>
            </a:solidFill>
          </c:spPr>
          <c:dLbls>
            <c:dLbl>
              <c:idx val="0"/>
              <c:layout>
                <c:manualLayout>
                  <c:x val="2.04402515723270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26-4BE0-B8C4-6920F2006FD4}"/>
                </c:ext>
              </c:extLst>
            </c:dLbl>
            <c:dLbl>
              <c:idx val="9"/>
              <c:layout>
                <c:manualLayout>
                  <c:x val="-2.6729683553706845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26-4BE0-B8C4-6920F2006F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Sheet1!$C$12:$C$21</c:f>
              <c:numCache>
                <c:formatCode>General</c:formatCode>
                <c:ptCount val="10"/>
                <c:pt idx="0">
                  <c:v>138</c:v>
                </c:pt>
                <c:pt idx="1">
                  <c:v>129</c:v>
                </c:pt>
                <c:pt idx="2">
                  <c:v>125</c:v>
                </c:pt>
                <c:pt idx="3">
                  <c:v>111</c:v>
                </c:pt>
                <c:pt idx="4">
                  <c:v>102</c:v>
                </c:pt>
                <c:pt idx="5">
                  <c:v>101</c:v>
                </c:pt>
                <c:pt idx="6">
                  <c:v>119</c:v>
                </c:pt>
                <c:pt idx="7">
                  <c:v>114</c:v>
                </c:pt>
                <c:pt idx="8">
                  <c:v>124</c:v>
                </c:pt>
                <c:pt idx="9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826-4BE0-B8C4-6920F2006F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Seed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2.0440251572327057E-2"/>
                  <c:y val="-6.250000000000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26-4BE0-B8C4-6920F2006FD4}"/>
                </c:ext>
              </c:extLst>
            </c:dLbl>
            <c:dLbl>
              <c:idx val="9"/>
              <c:layout>
                <c:manualLayout>
                  <c:x val="-2.8301886792452831E-2"/>
                  <c:y val="1.8749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826-4BE0-B8C4-6920F2006F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Sheet1!$D$12:$D$21</c:f>
              <c:numCache>
                <c:formatCode>General</c:formatCode>
                <c:ptCount val="10"/>
                <c:pt idx="0">
                  <c:v>83</c:v>
                </c:pt>
                <c:pt idx="1">
                  <c:v>99</c:v>
                </c:pt>
                <c:pt idx="2">
                  <c:v>95</c:v>
                </c:pt>
                <c:pt idx="3">
                  <c:v>90</c:v>
                </c:pt>
                <c:pt idx="4">
                  <c:v>92</c:v>
                </c:pt>
                <c:pt idx="5">
                  <c:v>89</c:v>
                </c:pt>
                <c:pt idx="6">
                  <c:v>88</c:v>
                </c:pt>
                <c:pt idx="7">
                  <c:v>88</c:v>
                </c:pt>
                <c:pt idx="8">
                  <c:v>91</c:v>
                </c:pt>
                <c:pt idx="9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826-4BE0-B8C4-6920F2006FD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Land Rent</c:v>
                </c:pt>
              </c:strCache>
            </c:strRef>
          </c:tx>
          <c:spPr>
            <a:solidFill>
              <a:srgbClr val="FF7C80"/>
            </a:solidFill>
            <a:ln w="25400">
              <a:noFill/>
            </a:ln>
          </c:spPr>
          <c:dLbls>
            <c:dLbl>
              <c:idx val="0"/>
              <c:layout>
                <c:manualLayout>
                  <c:x val="2.0440251572327043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26-4BE0-B8C4-6920F2006FD4}"/>
                </c:ext>
              </c:extLst>
            </c:dLbl>
            <c:dLbl>
              <c:idx val="9"/>
              <c:layout>
                <c:manualLayout>
                  <c:x val="-3.14465408805032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826-4BE0-B8C4-6920F2006F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Sheet1!$E$12:$E$21</c:f>
              <c:numCache>
                <c:formatCode>0</c:formatCode>
                <c:ptCount val="10"/>
                <c:pt idx="0">
                  <c:v>68.650000000000006</c:v>
                </c:pt>
                <c:pt idx="1">
                  <c:v>102</c:v>
                </c:pt>
                <c:pt idx="2">
                  <c:v>102</c:v>
                </c:pt>
                <c:pt idx="3">
                  <c:v>116</c:v>
                </c:pt>
                <c:pt idx="4">
                  <c:v>117</c:v>
                </c:pt>
                <c:pt idx="5">
                  <c:v>128</c:v>
                </c:pt>
                <c:pt idx="6">
                  <c:v>120</c:v>
                </c:pt>
                <c:pt idx="7">
                  <c:v>121</c:v>
                </c:pt>
                <c:pt idx="8">
                  <c:v>119</c:v>
                </c:pt>
                <c:pt idx="9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826-4BE0-B8C4-6920F2006FD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Chemicals</c:v>
                </c:pt>
              </c:strCache>
            </c:strRef>
          </c:tx>
          <c:spPr>
            <a:solidFill>
              <a:srgbClr val="FFFF99"/>
            </a:solidFill>
            <a:ln w="25400">
              <a:noFill/>
            </a:ln>
          </c:spPr>
          <c:dLbls>
            <c:dLbl>
              <c:idx val="0"/>
              <c:layout>
                <c:manualLayout>
                  <c:x val="2.0440251572327043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826-4BE0-B8C4-6920F2006FD4}"/>
                </c:ext>
              </c:extLst>
            </c:dLbl>
            <c:dLbl>
              <c:idx val="1"/>
              <c:layout>
                <c:manualLayout>
                  <c:x val="-2.8825662810611303E-17"/>
                  <c:y val="-3.437500000000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826-4BE0-B8C4-6920F2006FD4}"/>
                </c:ext>
              </c:extLst>
            </c:dLbl>
            <c:dLbl>
              <c:idx val="2"/>
              <c:layout>
                <c:manualLayout>
                  <c:x val="-4.7169811320755001E-3"/>
                  <c:y val="-4.37500000000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826-4BE0-B8C4-6920F2006FD4}"/>
                </c:ext>
              </c:extLst>
            </c:dLbl>
            <c:dLbl>
              <c:idx val="3"/>
              <c:layout>
                <c:manualLayout>
                  <c:x val="0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826-4BE0-B8C4-6920F2006FD4}"/>
                </c:ext>
              </c:extLst>
            </c:dLbl>
            <c:dLbl>
              <c:idx val="4"/>
              <c:layout>
                <c:manualLayout>
                  <c:x val="-1.5723270440251573E-3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826-4BE0-B8C4-6920F2006FD4}"/>
                </c:ext>
              </c:extLst>
            </c:dLbl>
            <c:dLbl>
              <c:idx val="5"/>
              <c:layout>
                <c:manualLayout>
                  <c:x val="-4.7169811320754715E-3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826-4BE0-B8C4-6920F2006FD4}"/>
                </c:ext>
              </c:extLst>
            </c:dLbl>
            <c:dLbl>
              <c:idx val="6"/>
              <c:layout>
                <c:manualLayout>
                  <c:x val="0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826-4BE0-B8C4-6920F2006FD4}"/>
                </c:ext>
              </c:extLst>
            </c:dLbl>
            <c:dLbl>
              <c:idx val="7"/>
              <c:layout>
                <c:manualLayout>
                  <c:x val="7.8616352201256717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826-4BE0-B8C4-6920F2006FD4}"/>
                </c:ext>
              </c:extLst>
            </c:dLbl>
            <c:dLbl>
              <c:idx val="8"/>
              <c:layout>
                <c:manualLayout>
                  <c:x val="3.1446540880501993E-3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826-4BE0-B8C4-6920F2006FD4}"/>
                </c:ext>
              </c:extLst>
            </c:dLbl>
            <c:dLbl>
              <c:idx val="9"/>
              <c:layout>
                <c:manualLayout>
                  <c:x val="-2.7515723270440249E-2"/>
                  <c:y val="-3.59374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937106918238993E-2"/>
                      <c:h val="8.2515748031496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4826-4BE0-B8C4-6920F2006FD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Sheet1!$A$12:$A$21</c:f>
              <c:numCache>
                <c:formatCode>0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cat>
          <c:val>
            <c:numRef>
              <c:f>Sheet1!$F$12:$F$21</c:f>
              <c:numCache>
                <c:formatCode>General</c:formatCode>
                <c:ptCount val="10"/>
                <c:pt idx="0">
                  <c:v>20</c:v>
                </c:pt>
                <c:pt idx="1">
                  <c:v>26</c:v>
                </c:pt>
                <c:pt idx="2">
                  <c:v>27</c:v>
                </c:pt>
                <c:pt idx="3">
                  <c:v>27</c:v>
                </c:pt>
                <c:pt idx="4">
                  <c:v>27</c:v>
                </c:pt>
                <c:pt idx="5">
                  <c:v>26</c:v>
                </c:pt>
                <c:pt idx="6">
                  <c:v>27</c:v>
                </c:pt>
                <c:pt idx="7">
                  <c:v>20</c:v>
                </c:pt>
                <c:pt idx="8">
                  <c:v>29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4826-4BE0-B8C4-6920F2006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350576"/>
        <c:axId val="235351136"/>
      </c:areaChart>
      <c:catAx>
        <c:axId val="23535057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35351136"/>
        <c:crosses val="autoZero"/>
        <c:auto val="1"/>
        <c:lblAlgn val="ctr"/>
        <c:lblOffset val="100"/>
        <c:noMultiLvlLbl val="0"/>
      </c:catAx>
      <c:valAx>
        <c:axId val="23535113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35350576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Direct Expense</c:v>
                </c:pt>
                <c:pt idx="1">
                  <c:v>Dir &amp; Ovhd Exp</c:v>
                </c:pt>
                <c:pt idx="2">
                  <c:v>Dir &amp; Ovhd less Gov &amp; Oth Inc</c:v>
                </c:pt>
                <c:pt idx="3">
                  <c:v>Total with Lbr &amp; Mgt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4.03</c:v>
                </c:pt>
                <c:pt idx="1">
                  <c:v>4.78</c:v>
                </c:pt>
                <c:pt idx="2">
                  <c:v>3.96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0D-4861-93A8-A595242247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Direct Expense</c:v>
                </c:pt>
                <c:pt idx="1">
                  <c:v>Dir &amp; Ovhd Exp</c:v>
                </c:pt>
                <c:pt idx="2">
                  <c:v>Dir &amp; Ovhd less Gov &amp; Oth Inc</c:v>
                </c:pt>
                <c:pt idx="3">
                  <c:v>Total with Lbr &amp; Mgt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3.93</c:v>
                </c:pt>
                <c:pt idx="1">
                  <c:v>4.5999999999999996</c:v>
                </c:pt>
                <c:pt idx="2">
                  <c:v>4.51</c:v>
                </c:pt>
                <c:pt idx="3">
                  <c:v>4.8499999999999996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0D-4861-93A8-A59524224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353936"/>
        <c:axId val="235354496"/>
      </c:barChart>
      <c:catAx>
        <c:axId val="23535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5354496"/>
        <c:crosses val="autoZero"/>
        <c:auto val="1"/>
        <c:lblAlgn val="ctr"/>
        <c:lblOffset val="100"/>
        <c:noMultiLvlLbl val="0"/>
      </c:catAx>
      <c:valAx>
        <c:axId val="235354496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235353936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66643843432704E-2"/>
          <c:y val="5.0008288437629507E-2"/>
          <c:w val="0.90599132717106012"/>
          <c:h val="0.67333842726896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Direct &amp; Overhead Exp/Acre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7.5362318840579728E-2"/>
                  <c:y val="-0.125822368421052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5A-4934-A8B9-BCDC2E5B82BF}"/>
                </c:ext>
              </c:extLst>
            </c:dLbl>
            <c:dLbl>
              <c:idx val="1"/>
              <c:layout>
                <c:manualLayout>
                  <c:x val="-4.9275362318840582E-2"/>
                  <c:y val="-8.585526315789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5A-4934-A8B9-BCDC2E5B82BF}"/>
                </c:ext>
              </c:extLst>
            </c:dLbl>
            <c:dLbl>
              <c:idx val="2"/>
              <c:layout>
                <c:manualLayout>
                  <c:x val="-5.3623188405797099E-2"/>
                  <c:y val="-6.2424108992954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5A-4934-A8B9-BCDC2E5B82BF}"/>
                </c:ext>
              </c:extLst>
            </c:dLbl>
            <c:dLbl>
              <c:idx val="3"/>
              <c:layout>
                <c:manualLayout>
                  <c:x val="-8.1159420289855067E-2"/>
                  <c:y val="-0.10950683796104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5A-4934-A8B9-BCDC2E5B82BF}"/>
                </c:ext>
              </c:extLst>
            </c:dLbl>
            <c:dLbl>
              <c:idx val="4"/>
              <c:layout>
                <c:manualLayout>
                  <c:x val="-4.6376811594202899E-2"/>
                  <c:y val="-7.0033153750518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5A-4934-A8B9-BCDC2E5B8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200" baseline="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Sheet1!$C$11:$C$15</c:f>
              <c:numCache>
                <c:formatCode>0.00</c:formatCode>
                <c:ptCount val="5"/>
                <c:pt idx="0">
                  <c:v>308.24</c:v>
                </c:pt>
                <c:pt idx="1">
                  <c:v>301.73</c:v>
                </c:pt>
                <c:pt idx="2">
                  <c:v>309.79000000000002</c:v>
                </c:pt>
                <c:pt idx="3">
                  <c:v>310.81</c:v>
                </c:pt>
                <c:pt idx="4">
                  <c:v>379.03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5A-4934-A8B9-BCDC2E5B8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65024"/>
        <c:axId val="232465584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Yield/Acre</c:v>
                </c:pt>
              </c:strCache>
            </c:strRef>
          </c:tx>
          <c:spPr>
            <a:ln w="63500"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</c:spPr>
          </c:marker>
          <c:dLbls>
            <c:dLbl>
              <c:idx val="0"/>
              <c:layout>
                <c:manualLayout>
                  <c:x val="-4.2028985507246409E-2"/>
                  <c:y val="-6.628315375051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5A-4934-A8B9-BCDC2E5B82BF}"/>
                </c:ext>
              </c:extLst>
            </c:dLbl>
            <c:dLbl>
              <c:idx val="1"/>
              <c:layout>
                <c:manualLayout>
                  <c:x val="-4.9275362318840575E-2"/>
                  <c:y val="-6.2828947368420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5A-4934-A8B9-BCDC2E5B82BF}"/>
                </c:ext>
              </c:extLst>
            </c:dLbl>
            <c:dLbl>
              <c:idx val="2"/>
              <c:layout>
                <c:manualLayout>
                  <c:x val="-4.7826086956521824E-2"/>
                  <c:y val="-8.009868421052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5A-4934-A8B9-BCDC2E5B82BF}"/>
                </c:ext>
              </c:extLst>
            </c:dLbl>
            <c:dLbl>
              <c:idx val="3"/>
              <c:layout>
                <c:manualLayout>
                  <c:x val="-5.5072463768115941E-2"/>
                  <c:y val="-7.2697368421052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5A-4934-A8B9-BCDC2E5B82BF}"/>
                </c:ext>
              </c:extLst>
            </c:dLbl>
            <c:dLbl>
              <c:idx val="4"/>
              <c:layout>
                <c:manualLayout>
                  <c:x val="-2.0289969188634134E-2"/>
                  <c:y val="-8.0756578947368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5A-4934-A8B9-BCDC2E5B8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aseline="0">
                    <a:solidFill>
                      <a:srgbClr val="008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Sheet1!$B$11:$B$15</c:f>
              <c:numCache>
                <c:formatCode>0.0</c:formatCode>
                <c:ptCount val="5"/>
                <c:pt idx="0">
                  <c:v>40.98</c:v>
                </c:pt>
                <c:pt idx="1">
                  <c:v>37.83</c:v>
                </c:pt>
                <c:pt idx="2">
                  <c:v>41.52</c:v>
                </c:pt>
                <c:pt idx="3">
                  <c:v>30.61</c:v>
                </c:pt>
                <c:pt idx="4">
                  <c:v>39.68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05A-4934-A8B9-BCDC2E5B8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66704"/>
        <c:axId val="232466144"/>
      </c:lineChart>
      <c:catAx>
        <c:axId val="23246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aseline="0"/>
            </a:pPr>
            <a:endParaRPr lang="en-US"/>
          </a:p>
        </c:txPr>
        <c:crossAx val="232465584"/>
        <c:crosses val="autoZero"/>
        <c:auto val="1"/>
        <c:lblAlgn val="ctr"/>
        <c:lblOffset val="100"/>
        <c:noMultiLvlLbl val="0"/>
      </c:catAx>
      <c:valAx>
        <c:axId val="232465584"/>
        <c:scaling>
          <c:orientation val="minMax"/>
          <c:min val="200"/>
        </c:scaling>
        <c:delete val="0"/>
        <c:axPos val="l"/>
        <c:majorGridlines>
          <c:spPr>
            <a:ln>
              <a:noFill/>
            </a:ln>
          </c:spPr>
        </c:majorGridlines>
        <c:numFmt formatCode="0.00" sourceLinked="1"/>
        <c:majorTickMark val="out"/>
        <c:minorTickMark val="none"/>
        <c:tickLblPos val="none"/>
        <c:crossAx val="232465024"/>
        <c:crosses val="autoZero"/>
        <c:crossBetween val="between"/>
      </c:valAx>
      <c:valAx>
        <c:axId val="232466144"/>
        <c:scaling>
          <c:orientation val="minMax"/>
          <c:max val="65"/>
          <c:min val="28"/>
        </c:scaling>
        <c:delete val="0"/>
        <c:axPos val="r"/>
        <c:numFmt formatCode="0.0" sourceLinked="1"/>
        <c:majorTickMark val="out"/>
        <c:minorTickMark val="none"/>
        <c:tickLblPos val="none"/>
        <c:crossAx val="232466704"/>
        <c:crosses val="max"/>
        <c:crossBetween val="between"/>
        <c:majorUnit val="25"/>
      </c:valAx>
      <c:catAx>
        <c:axId val="232466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246614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5278557571607905E-2"/>
          <c:y val="0.85874740986324061"/>
          <c:w val="0.81810510099281064"/>
          <c:h val="9.3579569001243354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t" anchorCtr="0" compatLnSpc="1">
            <a:prstTxWarp prst="textNoShape">
              <a:avLst/>
            </a:prstTxWarp>
          </a:bodyPr>
          <a:lstStyle>
            <a:lvl1pPr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t" anchorCtr="0" compatLnSpc="1">
            <a:prstTxWarp prst="textNoShape">
              <a:avLst/>
            </a:prstTxWarp>
          </a:bodyPr>
          <a:lstStyle>
            <a:lvl1pPr algn="r"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b" anchorCtr="0" compatLnSpc="1">
            <a:prstTxWarp prst="textNoShape">
              <a:avLst/>
            </a:prstTxWarp>
          </a:bodyPr>
          <a:lstStyle>
            <a:lvl1pPr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b" anchorCtr="0" compatLnSpc="1">
            <a:prstTxWarp prst="textNoShape">
              <a:avLst/>
            </a:prstTxWarp>
          </a:bodyPr>
          <a:lstStyle>
            <a:lvl1pPr algn="r"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fld id="{F74DF3D6-B155-417B-906F-F7F393030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38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t" anchorCtr="0" compatLnSpc="1">
            <a:prstTxWarp prst="textNoShape">
              <a:avLst/>
            </a:prstTxWarp>
          </a:bodyPr>
          <a:lstStyle>
            <a:lvl1pPr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t" anchorCtr="0" compatLnSpc="1">
            <a:prstTxWarp prst="textNoShape">
              <a:avLst/>
            </a:prstTxWarp>
          </a:bodyPr>
          <a:lstStyle>
            <a:lvl1pPr algn="r"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89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b" anchorCtr="0" compatLnSpc="1">
            <a:prstTxWarp prst="textNoShape">
              <a:avLst/>
            </a:prstTxWarp>
          </a:bodyPr>
          <a:lstStyle>
            <a:lvl1pPr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54" tIns="48777" rIns="97554" bIns="48777" numCol="1" anchor="b" anchorCtr="0" compatLnSpc="1">
            <a:prstTxWarp prst="textNoShape">
              <a:avLst/>
            </a:prstTxWarp>
          </a:bodyPr>
          <a:lstStyle>
            <a:lvl1pPr algn="r" defTabSz="975632">
              <a:spcBef>
                <a:spcPct val="0"/>
              </a:spcBef>
              <a:buClrTx/>
              <a:buSzTx/>
              <a:buFontTx/>
              <a:buNone/>
              <a:defRPr sz="1300" i="0">
                <a:latin typeface="Arial" charset="0"/>
              </a:defRPr>
            </a:lvl1pPr>
          </a:lstStyle>
          <a:p>
            <a:pPr>
              <a:defRPr/>
            </a:pPr>
            <a:fld id="{E57D592F-34EA-415E-A5FD-279B53005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0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91F9986F-14AF-46E0-ABC3-70E84483FD21}" type="slidenum">
              <a:rPr lang="en-US" smtClean="0"/>
              <a:pPr defTabSz="974604"/>
              <a:t>5</a:t>
            </a:fld>
            <a:endParaRPr lang="en-US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6788" cy="358298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63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6E39873-B6E0-4B76-B636-B20E863E92A9}" type="slidenum">
              <a:rPr lang="en-US" smtClean="0"/>
              <a:pPr defTabSz="974604"/>
              <a:t>17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3230A1A9-6B6D-4366-B69A-69948B9E94A2}" type="slidenum">
              <a:rPr lang="en-US" smtClean="0"/>
              <a:pPr defTabSz="974604"/>
              <a:t>19</a:t>
            </a:fld>
            <a:endParaRPr lang="en-US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0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6E39873-B6E0-4B76-B636-B20E863E92A9}" type="slidenum">
              <a:rPr lang="en-US" smtClean="0"/>
              <a:pPr defTabSz="974604"/>
              <a:t>21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C00000"/>
                </a:solidFill>
              </a:rPr>
              <a:t>Yes,</a:t>
            </a:r>
            <a:r>
              <a:rPr lang="en-US" sz="1800" baseline="0" dirty="0">
                <a:solidFill>
                  <a:srgbClr val="C00000"/>
                </a:solidFill>
              </a:rPr>
              <a:t> in 2012 and 2013, the YIELD and the Expense per Acre WAS THE SAME FOR ALFALFA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38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</a:t>
            </a:r>
            <a:r>
              <a:rPr lang="en-US" baseline="0" dirty="0"/>
              <a:t> that Fuel-Oil, Repairs, and Custom Hire total over 100 of the 127.  See page 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592F-34EA-415E-A5FD-279B5300568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38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6E39873-B6E0-4B76-B636-B20E863E92A9}" type="slidenum">
              <a:rPr lang="en-US" smtClean="0"/>
              <a:pPr defTabSz="974604"/>
              <a:t>24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NOTE:  2013 include the whole</a:t>
            </a:r>
            <a:r>
              <a:rPr lang="en-US" baseline="0" dirty="0"/>
              <a:t>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8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592F-34EA-415E-A5FD-279B5300568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2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91F9986F-14AF-46E0-ABC3-70E84483FD21}" type="slidenum">
              <a:rPr lang="en-US" smtClean="0"/>
              <a:pPr defTabSz="974604"/>
              <a:t>27</a:t>
            </a:fld>
            <a:endParaRPr lang="en-US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6788" cy="358298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26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CA416A1-6CDE-4896-B9CD-A7D1872B34FC}" type="slidenum">
              <a:rPr lang="en-US" smtClean="0"/>
              <a:pPr defTabSz="974604"/>
              <a:t>33</a:t>
            </a:fld>
            <a:endParaRPr lang="en-US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88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CA416A1-6CDE-4896-B9CD-A7D1872B34FC}" type="slidenum">
              <a:rPr lang="en-US" smtClean="0"/>
              <a:pPr defTabSz="974604"/>
              <a:t>36</a:t>
            </a:fld>
            <a:endParaRPr lang="en-US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8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F68A1D04-32B5-4A0D-B636-98E8F0604FD4}" type="slidenum">
              <a:rPr lang="en-US" smtClean="0"/>
              <a:pPr defTabSz="974604"/>
              <a:t>6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50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6E39873-B6E0-4B76-B636-B20E863E92A9}" type="slidenum">
              <a:rPr lang="en-US" smtClean="0"/>
              <a:pPr defTabSz="974604"/>
              <a:t>7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01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6E39873-B6E0-4B76-B636-B20E863E92A9}" type="slidenum">
              <a:rPr lang="en-US" smtClean="0"/>
              <a:pPr defTabSz="974604"/>
              <a:t>8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1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3230A1A9-6B6D-4366-B69A-69948B9E94A2}" type="slidenum">
              <a:rPr lang="en-US" smtClean="0"/>
              <a:pPr defTabSz="974604"/>
              <a:t>11</a:t>
            </a:fld>
            <a:endParaRPr lang="en-US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 Used for</a:t>
            </a:r>
            <a:r>
              <a:rPr lang="en-US" baseline="0" dirty="0"/>
              <a:t> BRIEF OVERVIEW – not necessarily for consideration with the </a:t>
            </a:r>
            <a:r>
              <a:rPr lang="en-US" baseline="0" dirty="0" err="1"/>
              <a:t>Datashow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592F-34EA-415E-A5FD-279B5300568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6E39873-B6E0-4B76-B636-B20E863E92A9}" type="slidenum">
              <a:rPr lang="en-US" smtClean="0"/>
              <a:pPr defTabSz="974604"/>
              <a:t>13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87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A6E39873-B6E0-4B76-B636-B20E863E92A9}" type="slidenum">
              <a:rPr lang="en-US" smtClean="0"/>
              <a:pPr defTabSz="974604"/>
              <a:t>14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2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04"/>
            <a:fld id="{3230A1A9-6B6D-4366-B69A-69948B9E94A2}" type="slidenum">
              <a:rPr lang="en-US" smtClean="0"/>
              <a:pPr defTabSz="974604"/>
              <a:t>16</a:t>
            </a:fld>
            <a:endParaRPr lang="en-US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8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5E9EFF"/>
            </a:gs>
            <a:gs pos="10000">
              <a:srgbClr val="85C2FF"/>
            </a:gs>
            <a:gs pos="45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  <a:prstGeom prst="rect">
            <a:avLst/>
          </a:prstGeo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BFC2A1C9-82D5-415B-9E49-A7575ECB1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5" y="419100"/>
            <a:ext cx="6172200" cy="641267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693B3-A7B7-447F-89FF-89E1D7158E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B7B0C-3B86-4286-9CC0-DA7AAD8DCD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F9A7-E1AD-4323-83EC-78CC1417D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E2743-1EFB-46D0-9644-284D5A866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ECF43-8365-464C-9306-6DAFD441D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1" y="6467474"/>
            <a:ext cx="190500" cy="12065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2" y="6356351"/>
            <a:ext cx="2289175" cy="365125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8775" y="6356351"/>
            <a:ext cx="3505200" cy="365125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775" y="6356351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17F59-6B96-4C10-AA70-BB9884D56E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8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CBE6-7F71-4F76-BF55-973E3FEF54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3075" y="419100"/>
            <a:ext cx="6172200" cy="641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47B31-651C-4750-AF58-BEC161D4AF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  <a:prstGeom prst="rect">
            <a:avLst/>
          </a:prstGeo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4DEAD-3CB2-4B66-9CFA-0343F04449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0F782805-B820-4147-9FF8-C007F305F3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85426-5AA1-402B-B39D-A2E5EE7C01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2EC93-6A03-4C96-860D-FB9FB692D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C84F4-260D-49A4-AF90-F8F63F338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1070" y="0"/>
            <a:ext cx="5742930" cy="7011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0EA28-F0BC-458E-BA78-50030324D6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4B68-849B-465E-B113-9BF151F3B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7823" y="-6444"/>
            <a:ext cx="5743575" cy="6953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760FCA-7DA0-4E57-9538-A2F12A5C9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0000">
              <a:srgbClr val="85C2FF"/>
            </a:gs>
            <a:gs pos="45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1050781-c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24" y="5410200"/>
            <a:ext cx="9181624" cy="1905000"/>
          </a:xfrm>
          <a:prstGeom prst="rect">
            <a:avLst/>
          </a:prstGeom>
        </p:spPr>
      </p:pic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8077200" cy="4876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80305" y="128906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D13CBE6-7F71-4F76-BF55-973E3FEF54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7" name="Straight Connector 16"/>
          <p:cNvCxnSpPr>
            <a:endCxn id="12" idx="1"/>
          </p:cNvCxnSpPr>
          <p:nvPr/>
        </p:nvCxnSpPr>
        <p:spPr>
          <a:xfrm>
            <a:off x="-114004" y="1058859"/>
            <a:ext cx="9258004" cy="1508"/>
          </a:xfrm>
          <a:prstGeom prst="line">
            <a:avLst/>
          </a:prstGeom>
          <a:ln w="1016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32412"/>
            <a:ext cx="9144000" cy="1588"/>
          </a:xfrm>
          <a:prstGeom prst="line">
            <a:avLst/>
          </a:prstGeom>
          <a:ln w="1016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86B2041-DA17-4AF9-AB0D-6E9CB99DD6D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419600" y="0"/>
            <a:ext cx="4724400" cy="559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424337-3BCB-4A62-B738-F531CB2DC07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030172" y="-37926"/>
            <a:ext cx="5113828" cy="619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9" r:id="rId12"/>
    <p:sldLayoutId id="2147483900" r:id="rId13"/>
    <p:sldLayoutId id="2147483901" r:id="rId14"/>
    <p:sldLayoutId id="2147483902" r:id="rId15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none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onicamariekm@yahoo.com" TargetMode="External"/><Relationship Id="rId4" Type="http://schemas.openxmlformats.org/officeDocument/2006/relationships/hyperlink" Target="mailto:tedmatthews317@gmail.com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C9407-3224-42A9-8339-04CEEE73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6" y="1772"/>
            <a:ext cx="10136992" cy="72372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76200" y="4876800"/>
            <a:ext cx="9144000" cy="1143000"/>
          </a:xfrm>
          <a:prstGeom prst="rect">
            <a:avLst/>
          </a:prstGeom>
          <a:solidFill>
            <a:srgbClr val="CCECFF"/>
          </a:solidFill>
        </p:spPr>
        <p:txBody>
          <a:bodyPr/>
          <a:lstStyle/>
          <a:p>
            <a:pPr lvl="0" algn="ctr" fontAlgn="auto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5400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 Enterprise Information</a:t>
            </a:r>
          </a:p>
        </p:txBody>
      </p:sp>
    </p:spTree>
    <p:extLst>
      <p:ext uri="{BB962C8B-B14F-4D97-AF65-F5344CB8AC3E}">
        <p14:creationId xmlns:p14="http://schemas.microsoft.com/office/powerpoint/2010/main" val="220667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5410200"/>
            <a:ext cx="92964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5638800" cy="802943"/>
          </a:xfrm>
        </p:spPr>
        <p:txBody>
          <a:bodyPr/>
          <a:lstStyle/>
          <a:p>
            <a:r>
              <a:rPr lang="en-US" dirty="0">
                <a:effectLst/>
              </a:rPr>
              <a:t>2</a:t>
            </a:r>
            <a:r>
              <a:rPr lang="en-US" cap="none" dirty="0">
                <a:effectLst/>
              </a:rPr>
              <a:t>-year Corn Data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33417628"/>
              </p:ext>
            </p:extLst>
          </p:nvPr>
        </p:nvGraphicFramePr>
        <p:xfrm>
          <a:off x="228598" y="1587013"/>
          <a:ext cx="8763001" cy="3505198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44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Yield per Acre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124.58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169.41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141.10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168.99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Value per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$6.09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Gross Revenue/Acre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1,039.01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818.42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1,044.68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Expense/Acre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595.92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779.41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584.48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725.05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Net Return/Acre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164.85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259.60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233.93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319.63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Expense/Unit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$4.14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kern="1200" baseline="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$4.29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3400" y="1066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Rented 		Owned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55959" y="1597013"/>
            <a:ext cx="2667000" cy="3564053"/>
          </a:xfrm>
          <a:prstGeom prst="rect">
            <a:avLst/>
          </a:prstGeom>
          <a:solidFill>
            <a:srgbClr val="FCFEB9">
              <a:alpha val="14000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848600" y="685800"/>
            <a:ext cx="1295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30-31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8600" y="5290509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600B17-FC4E-425F-A3DE-97DE5A371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29167 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569" y="5405735"/>
            <a:ext cx="9296400" cy="1981200"/>
          </a:xfrm>
          <a:prstGeom prst="rect">
            <a:avLst/>
          </a:prstGeom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76200" y="561687"/>
            <a:ext cx="571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Corn Inputs – the past 10 years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240538095"/>
              </p:ext>
            </p:extLst>
          </p:nvPr>
        </p:nvGraphicFramePr>
        <p:xfrm>
          <a:off x="381000" y="1084452"/>
          <a:ext cx="8077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7620001" y="1106785"/>
            <a:ext cx="914400" cy="3771900"/>
          </a:xfrm>
          <a:prstGeom prst="ellipse">
            <a:avLst/>
          </a:prstGeom>
          <a:solidFill>
            <a:schemeClr val="tx2">
              <a:alpha val="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43400" y="528955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3CAB7E-43AF-4DC3-8172-49879C4E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5410200"/>
            <a:ext cx="9296400" cy="1981200"/>
          </a:xfrm>
          <a:prstGeom prst="rect">
            <a:avLst/>
          </a:prstGeom>
        </p:spPr>
      </p:pic>
      <p:sp>
        <p:nvSpPr>
          <p:cNvPr id="4" name="TextBox 1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52400" y="152400"/>
            <a:ext cx="571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cap="none" dirty="0">
                <a:effectLst/>
              </a:rPr>
              <a:t>Costs of Production </a:t>
            </a:r>
            <a:br>
              <a:rPr lang="en-US" sz="2800" cap="none" dirty="0">
                <a:effectLst/>
              </a:rPr>
            </a:br>
            <a:r>
              <a:rPr lang="en-US" sz="2800" cap="none" dirty="0">
                <a:effectLst/>
              </a:rPr>
              <a:t>per Bushel  for Corn  (Cash Rent)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1340657"/>
              </p:ext>
            </p:extLst>
          </p:nvPr>
        </p:nvGraphicFramePr>
        <p:xfrm>
          <a:off x="647700" y="1219200"/>
          <a:ext cx="78486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14800" y="5313164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668B-BD4A-42E2-BD28-0C896B827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9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452" y="5388768"/>
            <a:ext cx="9282451" cy="2516656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1015"/>
            <a:ext cx="4572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cap="none" dirty="0">
                <a:effectLst/>
              </a:rPr>
              <a:t>Soybeans </a:t>
            </a:r>
            <a:r>
              <a:rPr lang="en-US" sz="3600" cap="none" dirty="0">
                <a:solidFill>
                  <a:srgbClr val="0070C0"/>
                </a:solidFill>
                <a:effectLst/>
              </a:rPr>
              <a:t>(owned)</a:t>
            </a:r>
            <a:endParaRPr lang="en-US" cap="none" dirty="0">
              <a:solidFill>
                <a:srgbClr val="0070C0"/>
              </a:solidFill>
              <a:effectLst/>
            </a:endParaRP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32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833367257"/>
              </p:ext>
            </p:extLst>
          </p:nvPr>
        </p:nvGraphicFramePr>
        <p:xfrm>
          <a:off x="304800" y="1386114"/>
          <a:ext cx="8763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3002" name="Oval 10"/>
          <p:cNvSpPr>
            <a:spLocks noChangeArrowheads="1"/>
          </p:cNvSpPr>
          <p:nvPr/>
        </p:nvSpPr>
        <p:spPr bwMode="auto">
          <a:xfrm>
            <a:off x="7239000" y="919296"/>
            <a:ext cx="1821402" cy="3917950"/>
          </a:xfrm>
          <a:prstGeom prst="ellipse">
            <a:avLst/>
          </a:prstGeom>
          <a:solidFill>
            <a:schemeClr val="bg2">
              <a:lumMod val="75000"/>
              <a:alpha val="22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5105400" y="5388768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Net Return/Acre = $190.43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6396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4224401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452" y="5388768"/>
            <a:ext cx="9282451" cy="2516656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1222"/>
            <a:ext cx="49530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cap="none" dirty="0">
                <a:effectLst/>
              </a:rPr>
              <a:t>Soybeans–Cost of Prod.  </a:t>
            </a:r>
            <a:br>
              <a:rPr lang="en-US" cap="none" dirty="0">
                <a:effectLst/>
              </a:rPr>
            </a:br>
            <a:r>
              <a:rPr lang="en-US" sz="3100" cap="none" dirty="0">
                <a:effectLst/>
              </a:rPr>
              <a:t>Direct &amp; Overhead </a:t>
            </a:r>
            <a:r>
              <a:rPr lang="en-US" sz="3100" cap="none" dirty="0">
                <a:solidFill>
                  <a:srgbClr val="0070C0"/>
                </a:solidFill>
                <a:effectLst/>
              </a:rPr>
              <a:t>(owned)</a:t>
            </a: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32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55850734"/>
              </p:ext>
            </p:extLst>
          </p:nvPr>
        </p:nvGraphicFramePr>
        <p:xfrm>
          <a:off x="190500" y="1384674"/>
          <a:ext cx="8763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3002" name="Oval 10"/>
          <p:cNvSpPr>
            <a:spLocks noChangeArrowheads="1"/>
          </p:cNvSpPr>
          <p:nvPr/>
        </p:nvSpPr>
        <p:spPr bwMode="auto">
          <a:xfrm>
            <a:off x="7086600" y="1241554"/>
            <a:ext cx="1485900" cy="3917950"/>
          </a:xfrm>
          <a:prstGeom prst="ellipse">
            <a:avLst/>
          </a:prstGeom>
          <a:solidFill>
            <a:schemeClr val="bg2">
              <a:lumMod val="75000"/>
              <a:alpha val="18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26976" y="6324599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80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452" y="5388768"/>
            <a:ext cx="9282451" cy="2516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599"/>
            <a:ext cx="5638800" cy="838201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</a:rPr>
              <a:t>2</a:t>
            </a:r>
            <a:r>
              <a:rPr lang="en-US" sz="3200" cap="none" dirty="0">
                <a:effectLst/>
              </a:rPr>
              <a:t>-year Soybean Data</a:t>
            </a:r>
          </a:p>
        </p:txBody>
      </p:sp>
      <p:graphicFrame>
        <p:nvGraphicFramePr>
          <p:cNvPr id="10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34111261"/>
              </p:ext>
            </p:extLst>
          </p:nvPr>
        </p:nvGraphicFramePr>
        <p:xfrm>
          <a:off x="118729" y="1676400"/>
          <a:ext cx="8763001" cy="3505198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44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Yield per Acre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30.4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39.9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30.6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39.7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Value per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$13.89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$12.25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$13.93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Gross Revenue/Acre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433.62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571.32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429.36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569.46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Expense/Acre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310.81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379.03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Net Return/Acre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83.17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118.55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190.43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Expense/Unit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$11.54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$10.15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$9.55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43400" y="1066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Rented 		Owned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81400" y="1670170"/>
            <a:ext cx="2743200" cy="3564053"/>
          </a:xfrm>
          <a:prstGeom prst="rect">
            <a:avLst/>
          </a:prstGeom>
          <a:solidFill>
            <a:srgbClr val="FCFEB9">
              <a:alpha val="14000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6396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924800" y="712857"/>
            <a:ext cx="1143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32-33</a:t>
            </a:r>
          </a:p>
        </p:txBody>
      </p:sp>
    </p:spTree>
    <p:extLst>
      <p:ext uri="{BB962C8B-B14F-4D97-AF65-F5344CB8AC3E}">
        <p14:creationId xmlns:p14="http://schemas.microsoft.com/office/powerpoint/2010/main" val="36972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29166 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452" y="5388768"/>
            <a:ext cx="9282451" cy="2516656"/>
          </a:xfrm>
          <a:prstGeom prst="rect">
            <a:avLst/>
          </a:prstGeom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13855" y="472211"/>
            <a:ext cx="6347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Soybean Inputs – the past 10 years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05694288"/>
              </p:ext>
            </p:extLst>
          </p:nvPr>
        </p:nvGraphicFramePr>
        <p:xfrm>
          <a:off x="457200" y="1066800"/>
          <a:ext cx="8077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7696199" y="1351716"/>
            <a:ext cx="1015383" cy="3788898"/>
          </a:xfrm>
          <a:prstGeom prst="ellipse">
            <a:avLst/>
          </a:prstGeom>
          <a:solidFill>
            <a:schemeClr val="tx2">
              <a:alpha val="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86200" y="6396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33</a:t>
            </a:r>
          </a:p>
        </p:txBody>
      </p:sp>
    </p:spTree>
    <p:extLst>
      <p:ext uri="{BB962C8B-B14F-4D97-AF65-F5344CB8AC3E}">
        <p14:creationId xmlns:p14="http://schemas.microsoft.com/office/powerpoint/2010/main" val="1220274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3974"/>
            <a:ext cx="9334500" cy="2447794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21" y="304800"/>
            <a:ext cx="4572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cap="none" dirty="0">
                <a:effectLst/>
              </a:rPr>
              <a:t>Corn Silage </a:t>
            </a:r>
            <a:r>
              <a:rPr lang="en-US" sz="3600" cap="none" dirty="0">
                <a:solidFill>
                  <a:srgbClr val="0070C0"/>
                </a:solidFill>
                <a:effectLst/>
              </a:rPr>
              <a:t>(owned)</a:t>
            </a:r>
            <a:endParaRPr lang="en-US" cap="none" dirty="0">
              <a:solidFill>
                <a:srgbClr val="0070C0"/>
              </a:solidFill>
              <a:effectLst/>
            </a:endParaRP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36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786129349"/>
              </p:ext>
            </p:extLst>
          </p:nvPr>
        </p:nvGraphicFramePr>
        <p:xfrm>
          <a:off x="-38100" y="1320800"/>
          <a:ext cx="8763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3002" name="Oval 10"/>
          <p:cNvSpPr>
            <a:spLocks noChangeArrowheads="1"/>
          </p:cNvSpPr>
          <p:nvPr/>
        </p:nvSpPr>
        <p:spPr bwMode="auto">
          <a:xfrm>
            <a:off x="6934200" y="855077"/>
            <a:ext cx="1790700" cy="3917950"/>
          </a:xfrm>
          <a:prstGeom prst="ellipse">
            <a:avLst/>
          </a:prstGeom>
          <a:solidFill>
            <a:schemeClr val="bg2">
              <a:lumMod val="75000"/>
              <a:alpha val="20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495550" y="5473020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Net Return/Acre = $190.28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6396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2379229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3974"/>
            <a:ext cx="9334500" cy="2447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36869"/>
            <a:ext cx="5638800" cy="802943"/>
          </a:xfrm>
        </p:spPr>
        <p:txBody>
          <a:bodyPr/>
          <a:lstStyle/>
          <a:p>
            <a:r>
              <a:rPr lang="en-US" dirty="0">
                <a:effectLst/>
              </a:rPr>
              <a:t>2</a:t>
            </a:r>
            <a:r>
              <a:rPr lang="en-US" cap="none" dirty="0">
                <a:effectLst/>
              </a:rPr>
              <a:t>-year Corn </a:t>
            </a:r>
            <a:r>
              <a:rPr lang="en-US" dirty="0">
                <a:effectLst/>
              </a:rPr>
              <a:t>Silage </a:t>
            </a:r>
            <a:r>
              <a:rPr lang="en-US" cap="none" dirty="0">
                <a:effectLst/>
              </a:rPr>
              <a:t>Data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83008799"/>
              </p:ext>
            </p:extLst>
          </p:nvPr>
        </p:nvGraphicFramePr>
        <p:xfrm>
          <a:off x="152401" y="1600201"/>
          <a:ext cx="8763001" cy="3505198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44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Yield per Acre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14.3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19.4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13.3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19.4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Value per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$48.24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$41.87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$45.33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Gross Revenue/Acre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793.29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937.77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731.79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880.50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Expense/Acre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823.15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600.39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690.23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Net Return/Acre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142.30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131.40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190.28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$45.60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$45.16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$35.63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3400" y="1066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Rented 		Owned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81400" y="1600201"/>
            <a:ext cx="2743200" cy="3564053"/>
          </a:xfrm>
          <a:prstGeom prst="rect">
            <a:avLst/>
          </a:prstGeom>
          <a:solidFill>
            <a:srgbClr val="FCFEB9">
              <a:alpha val="14000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924800" y="685800"/>
            <a:ext cx="12192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36-37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200" y="6396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39366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29166 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3974"/>
            <a:ext cx="9334500" cy="2447794"/>
          </a:xfrm>
          <a:prstGeom prst="rect">
            <a:avLst/>
          </a:prstGeom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76200" y="533400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Corn Silage Inputs – the past 10 years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258469620"/>
              </p:ext>
            </p:extLst>
          </p:nvPr>
        </p:nvGraphicFramePr>
        <p:xfrm>
          <a:off x="457200" y="1066800"/>
          <a:ext cx="8077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7696200" y="1022350"/>
            <a:ext cx="990600" cy="3970899"/>
          </a:xfrm>
          <a:prstGeom prst="ellipse">
            <a:avLst/>
          </a:prstGeom>
          <a:solidFill>
            <a:schemeClr val="tx2">
              <a:alpha val="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6396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370116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B2C84-443D-45E1-B522-91BD5583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41" y="5351653"/>
            <a:ext cx="9144000" cy="1963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AA4277-2F8B-4085-BB4A-31B7907D6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42" y="5338657"/>
            <a:ext cx="9165042" cy="1963547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049359"/>
              </p:ext>
            </p:extLst>
          </p:nvPr>
        </p:nvGraphicFramePr>
        <p:xfrm>
          <a:off x="34118" y="1170709"/>
          <a:ext cx="9033682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118" y="76200"/>
            <a:ext cx="6861459" cy="100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Average Actual Sales </a:t>
            </a: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Price for Various Crops</a:t>
            </a:r>
          </a:p>
        </p:txBody>
      </p:sp>
      <p:sp>
        <p:nvSpPr>
          <p:cNvPr id="9" name="Text Box 380"/>
          <p:cNvSpPr txBox="1">
            <a:spLocks noChangeArrowheads="1"/>
          </p:cNvSpPr>
          <p:nvPr/>
        </p:nvSpPr>
        <p:spPr bwMode="auto">
          <a:xfrm>
            <a:off x="8305800" y="685800"/>
            <a:ext cx="8382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27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BADA0E-C6EC-4150-9D76-F0BBFB2EB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5849084"/>
            <a:ext cx="410954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9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3974"/>
            <a:ext cx="9334500" cy="2447794"/>
          </a:xfrm>
          <a:prstGeom prst="rect">
            <a:avLst/>
          </a:prstGeom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934200" cy="990600"/>
          </a:xfrm>
        </p:spPr>
        <p:txBody>
          <a:bodyPr>
            <a:normAutofit fontScale="90000"/>
          </a:bodyPr>
          <a:lstStyle/>
          <a:p>
            <a:r>
              <a:rPr lang="en-US" sz="3200" b="1" kern="0" cap="none" dirty="0">
                <a:effectLst/>
              </a:rPr>
              <a:t>Corn Silage – </a:t>
            </a:r>
            <a:br>
              <a:rPr lang="en-US" sz="3200" b="1" kern="0" cap="none" dirty="0">
                <a:effectLst/>
              </a:rPr>
            </a:br>
            <a:r>
              <a:rPr lang="en-US" sz="3200" b="1" kern="0" cap="none" dirty="0">
                <a:effectLst/>
              </a:rPr>
              <a:t>Assigned value per Ton </a:t>
            </a:r>
            <a:r>
              <a:rPr lang="en-US" i="1" dirty="0">
                <a:solidFill>
                  <a:srgbClr val="0070C0"/>
                </a:solidFill>
                <a:effectLst/>
              </a:rPr>
              <a:t>(cash rent)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37992483"/>
              </p:ext>
            </p:extLst>
          </p:nvPr>
        </p:nvGraphicFramePr>
        <p:xfrm>
          <a:off x="762000" y="1143000"/>
          <a:ext cx="74676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86200" y="6396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187456105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357120"/>
            <a:ext cx="9182100" cy="2381582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295" y="304800"/>
            <a:ext cx="4572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cap="none" dirty="0">
                <a:effectLst/>
              </a:rPr>
              <a:t>Alfalfa Hay </a:t>
            </a:r>
            <a:r>
              <a:rPr lang="en-US" sz="3600" cap="none" dirty="0">
                <a:solidFill>
                  <a:srgbClr val="0070C0"/>
                </a:solidFill>
                <a:effectLst/>
              </a:rPr>
              <a:t>(owned)</a:t>
            </a:r>
            <a:endParaRPr lang="en-US" cap="none" dirty="0">
              <a:solidFill>
                <a:srgbClr val="0070C0"/>
              </a:solidFill>
              <a:effectLst/>
            </a:endParaRP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38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96243356"/>
              </p:ext>
            </p:extLst>
          </p:nvPr>
        </p:nvGraphicFramePr>
        <p:xfrm>
          <a:off x="-52896" y="1385750"/>
          <a:ext cx="8763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3002" name="Oval 10"/>
          <p:cNvSpPr>
            <a:spLocks noChangeArrowheads="1"/>
          </p:cNvSpPr>
          <p:nvPr/>
        </p:nvSpPr>
        <p:spPr bwMode="auto">
          <a:xfrm>
            <a:off x="6915150" y="1143000"/>
            <a:ext cx="1638300" cy="3917950"/>
          </a:xfrm>
          <a:prstGeom prst="ellipse">
            <a:avLst/>
          </a:prstGeom>
          <a:solidFill>
            <a:schemeClr val="bg2">
              <a:lumMod val="75000"/>
              <a:alpha val="19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5257800" y="5357120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8F8F8"/>
                </a:solidFill>
              </a:rPr>
              <a:t>Net Return/Acre = $219.76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6317078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1926097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357120"/>
            <a:ext cx="9182100" cy="23815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6096000" cy="609601"/>
          </a:xfrm>
        </p:spPr>
        <p:txBody>
          <a:bodyPr>
            <a:noAutofit/>
          </a:bodyPr>
          <a:lstStyle/>
          <a:p>
            <a:r>
              <a:rPr lang="en-US" sz="3200" cap="none" dirty="0">
                <a:effectLst/>
              </a:rPr>
              <a:t>2-year Alfalfa Hay Data </a:t>
            </a:r>
          </a:p>
        </p:txBody>
      </p:sp>
      <p:graphicFrame>
        <p:nvGraphicFramePr>
          <p:cNvPr id="11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975122"/>
              </p:ext>
            </p:extLst>
          </p:nvPr>
        </p:nvGraphicFramePr>
        <p:xfrm>
          <a:off x="57150" y="1443505"/>
          <a:ext cx="8991600" cy="4495799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Yield per Acre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  <a:p>
                      <a:pPr marL="0" algn="ctr" rtl="0" eaLnBrk="1" latinLnBrk="0" hangingPunct="1"/>
                      <a:endParaRPr kumimoji="0" lang="en-US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Value per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$177.66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$172.67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$153.99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Gross Revenue/Acre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478.30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577.02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520.80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633.43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Expense/Acre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351.98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415.74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384.31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413.66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Net Return/Acre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126.32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136.48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219.76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Expense/Unit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$133.78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$110.28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$131.01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b="1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$101.02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343400" y="1066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Rented 		Owned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00021" y="1996905"/>
            <a:ext cx="2743200" cy="3564053"/>
          </a:xfrm>
          <a:prstGeom prst="rect">
            <a:avLst/>
          </a:prstGeom>
          <a:solidFill>
            <a:srgbClr val="FCFEB9">
              <a:alpha val="14000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162800" y="685800"/>
            <a:ext cx="1981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38-39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7010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2947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29167 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357120"/>
            <a:ext cx="9182100" cy="2381582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060085189"/>
              </p:ext>
            </p:extLst>
          </p:nvPr>
        </p:nvGraphicFramePr>
        <p:xfrm>
          <a:off x="457200" y="1066800"/>
          <a:ext cx="8077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6200" y="543460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Alfalfa Hay Inputs – the past 10 years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7010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7707796" y="1295286"/>
            <a:ext cx="979004" cy="3788898"/>
          </a:xfrm>
          <a:prstGeom prst="ellipse">
            <a:avLst/>
          </a:prstGeom>
          <a:solidFill>
            <a:schemeClr val="tx2">
              <a:alpha val="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255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56" y="5389060"/>
            <a:ext cx="9227555" cy="2217475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5330"/>
            <a:ext cx="4572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cap="none" dirty="0">
                <a:effectLst/>
              </a:rPr>
              <a:t>Spring Wheat </a:t>
            </a:r>
            <a:r>
              <a:rPr lang="en-US" sz="3600" cap="none" dirty="0">
                <a:solidFill>
                  <a:srgbClr val="0070C0"/>
                </a:solidFill>
                <a:effectLst/>
              </a:rPr>
              <a:t>(owned)</a:t>
            </a:r>
            <a:endParaRPr lang="en-US" cap="none" dirty="0">
              <a:solidFill>
                <a:srgbClr val="0070C0"/>
              </a:solidFill>
              <a:effectLst/>
            </a:endParaRP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34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128646062"/>
              </p:ext>
            </p:extLst>
          </p:nvPr>
        </p:nvGraphicFramePr>
        <p:xfrm>
          <a:off x="-47065" y="1285501"/>
          <a:ext cx="8763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3002" name="Oval 10"/>
          <p:cNvSpPr>
            <a:spLocks noChangeArrowheads="1"/>
          </p:cNvSpPr>
          <p:nvPr/>
        </p:nvSpPr>
        <p:spPr bwMode="auto">
          <a:xfrm>
            <a:off x="6858000" y="876685"/>
            <a:ext cx="1857935" cy="4098925"/>
          </a:xfrm>
          <a:prstGeom prst="ellipse">
            <a:avLst/>
          </a:prstGeom>
          <a:solidFill>
            <a:schemeClr val="bg2">
              <a:lumMod val="75000"/>
              <a:alpha val="21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1905000" y="5416818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Net Return/Acre = $171.05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04800" y="6266964"/>
            <a:ext cx="393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3770075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56" y="5389060"/>
            <a:ext cx="9227555" cy="22174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470076"/>
            <a:ext cx="5638800" cy="685801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2</a:t>
            </a:r>
            <a:r>
              <a:rPr lang="en-US" sz="3200" cap="none" dirty="0">
                <a:effectLst/>
              </a:rPr>
              <a:t>-year Spring Wheat Data</a:t>
            </a:r>
          </a:p>
        </p:txBody>
      </p:sp>
      <p:graphicFrame>
        <p:nvGraphicFramePr>
          <p:cNvPr id="11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1119472"/>
              </p:ext>
            </p:extLst>
          </p:nvPr>
        </p:nvGraphicFramePr>
        <p:xfrm>
          <a:off x="152399" y="1629270"/>
          <a:ext cx="8763001" cy="3505198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44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Yield per Acre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49.5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64.9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50.3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64.4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Value per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$8.55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$9.18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$8.80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$9.05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Gross Revenue/Acre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471.75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610.33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494.98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593.86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Expense/Acre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344.24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477.43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316.32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422.81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Net Return/Acre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127.50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132.91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178.66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171.05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/>
                        <a:t>Dir &amp; </a:t>
                      </a:r>
                      <a:r>
                        <a:rPr lang="en-US" sz="2400" dirty="0" err="1"/>
                        <a:t>Ovhd</a:t>
                      </a:r>
                      <a:r>
                        <a:rPr lang="en-US" sz="2400" dirty="0"/>
                        <a:t> Expense/Unit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$6.96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$7.36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$6.29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$6.57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343400" y="1066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Rented 		Owned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81400" y="1599842"/>
            <a:ext cx="2743200" cy="3564053"/>
          </a:xfrm>
          <a:prstGeom prst="rect">
            <a:avLst/>
          </a:prstGeom>
          <a:solidFill>
            <a:srgbClr val="FCFEB9">
              <a:alpha val="14000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001000" y="685800"/>
            <a:ext cx="1143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34-35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3810000" y="5549723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</p:spTree>
    <p:extLst>
      <p:ext uri="{BB962C8B-B14F-4D97-AF65-F5344CB8AC3E}">
        <p14:creationId xmlns:p14="http://schemas.microsoft.com/office/powerpoint/2010/main" val="23710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29166 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56" y="5389060"/>
            <a:ext cx="9227555" cy="2217475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780195050"/>
              </p:ext>
            </p:extLst>
          </p:nvPr>
        </p:nvGraphicFramePr>
        <p:xfrm>
          <a:off x="457200" y="1066800"/>
          <a:ext cx="8077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2761" y="482025"/>
            <a:ext cx="72162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Spring Wheat Inputs – the past 10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962400" y="571557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35</a:t>
            </a: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7696200" y="1139825"/>
            <a:ext cx="838200" cy="3917950"/>
          </a:xfrm>
          <a:prstGeom prst="ellipse">
            <a:avLst/>
          </a:prstGeom>
          <a:solidFill>
            <a:schemeClr val="bg2">
              <a:lumMod val="75000"/>
              <a:alpha val="21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54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599" y="5376446"/>
            <a:ext cx="9480358" cy="1481554"/>
          </a:xfrm>
          <a:prstGeom prst="rect">
            <a:avLst/>
          </a:prstGeom>
        </p:spPr>
      </p:pic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67056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i="1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Net Return </a:t>
            </a:r>
            <a:br>
              <a:rPr lang="en-US" sz="3200" b="1" i="1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i="1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Various Crops </a:t>
            </a:r>
            <a:r>
              <a:rPr lang="en-US" sz="3200" b="1" i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(Irrigated)</a:t>
            </a: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452006748"/>
              </p:ext>
            </p:extLst>
          </p:nvPr>
        </p:nvGraphicFramePr>
        <p:xfrm>
          <a:off x="228600" y="1143000"/>
          <a:ext cx="8915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838200" y="6396335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D1F1F"/>
              </a:buClr>
            </a:pPr>
            <a:r>
              <a:rPr lang="en-US" dirty="0">
                <a:solidFill>
                  <a:srgbClr val="FF0000"/>
                </a:solidFill>
              </a:rPr>
              <a:t>Northern Minnesota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001000" y="685800"/>
            <a:ext cx="1143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43</a:t>
            </a:r>
          </a:p>
        </p:txBody>
      </p:sp>
    </p:spTree>
    <p:extLst>
      <p:ext uri="{BB962C8B-B14F-4D97-AF65-F5344CB8AC3E}">
        <p14:creationId xmlns:p14="http://schemas.microsoft.com/office/powerpoint/2010/main" val="1037283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136D-F5C8-0C91-34C9-E4BBC6123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4495800"/>
            <a:ext cx="8458200" cy="1222375"/>
          </a:xfrm>
        </p:spPr>
        <p:txBody>
          <a:bodyPr/>
          <a:lstStyle/>
          <a:p>
            <a:r>
              <a:rPr lang="en-US" dirty="0"/>
              <a:t>Cover Crop Slides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97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609600"/>
            <a:ext cx="7886700" cy="292108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2022 Farm Business Management Financial Analysis by County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78EDD6D-2267-FF45-9B53-A267775F0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" y="1487147"/>
            <a:ext cx="3811716" cy="430053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4B59106-BFFE-6F7E-CA16-2553FA035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61" y="1375160"/>
            <a:ext cx="3995722" cy="45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51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05787"/>
              </p:ext>
            </p:extLst>
          </p:nvPr>
        </p:nvGraphicFramePr>
        <p:xfrm>
          <a:off x="152400" y="1295400"/>
          <a:ext cx="8610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2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Average Actual Sales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2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Price  </a:t>
            </a: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&amp; Assigned Value (Rented land)</a:t>
            </a:r>
            <a:endParaRPr lang="en-US" sz="32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EA948-8FF6-405C-8C83-9CC5AE7C2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41" y="5351653"/>
            <a:ext cx="9144000" cy="1963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AC7E2-CCF5-4AEC-B1FE-EAA06FF70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651" y="5351653"/>
            <a:ext cx="4109545" cy="646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171E16-3154-40AC-A5AF-70B7F14A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EE272-B5B1-AB0E-78D9-B22C1A65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98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35F98-905E-42D8-6D4E-C4F2A78C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82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D065D0-700B-AF85-D272-997E1B31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00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7AAAD8-3E8D-46EC-A783-16EBDF80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16" y="1772"/>
            <a:ext cx="10136992" cy="7237228"/>
          </a:xfrm>
          <a:prstGeom prst="rect">
            <a:avLst/>
          </a:prstGeom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76200" y="1466174"/>
            <a:ext cx="8991600" cy="1939635"/>
          </a:xfrm>
          <a:prstGeom prst="rect">
            <a:avLst/>
          </a:prstGeom>
          <a:solidFill>
            <a:srgbClr val="002060">
              <a:alpha val="14000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chemeClr val="accent2"/>
              </a:buClr>
              <a:buSzPct val="75000"/>
              <a:buFont typeface="Monotype Sorts" charset="2"/>
              <a:buNone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is not the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ONE BIG THING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that must to be done well…to be successful over the long term…</a:t>
            </a:r>
            <a:endParaRPr lang="en-US" sz="4000" i="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" y="5563465"/>
            <a:ext cx="8991600" cy="1324081"/>
          </a:xfrm>
          <a:prstGeom prst="rect">
            <a:avLst/>
          </a:prstGeom>
          <a:solidFill>
            <a:srgbClr val="002060">
              <a:alpha val="14000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chemeClr val="accent2"/>
              </a:buClr>
              <a:buSzPct val="75000"/>
              <a:buFont typeface="Monotype Sorts" charset="2"/>
              <a:buNone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is doing a 100 LITTLE THINGS … better!</a:t>
            </a:r>
            <a:endParaRPr lang="en-US" sz="4000" i="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7315200" cy="457200"/>
          </a:xfrm>
          <a:prstGeom prst="rect">
            <a:avLst/>
          </a:prstGeom>
        </p:spPr>
        <p:txBody>
          <a:bodyPr vert="horz" lIns="92075" tIns="46038" rIns="92075" bIns="46038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3600" dirty="0">
                <a:solidFill>
                  <a:srgbClr val="CCECFF"/>
                </a:solidFill>
                <a:effectLst/>
                <a:latin typeface="+mj-lt"/>
                <a:ea typeface="+mj-ea"/>
                <a:cs typeface="+mj-cs"/>
              </a:rPr>
              <a:t>As you look to next year…</a:t>
            </a:r>
          </a:p>
        </p:txBody>
      </p:sp>
    </p:spTree>
    <p:extLst>
      <p:ext uri="{BB962C8B-B14F-4D97-AF65-F5344CB8AC3E}">
        <p14:creationId xmlns:p14="http://schemas.microsoft.com/office/powerpoint/2010/main" val="4066767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00000">
              <a:srgbClr val="85C2FF"/>
            </a:gs>
            <a:gs pos="10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F652-FD51-4C78-BD96-4CEEFE7AF859}"/>
              </a:ext>
            </a:extLst>
          </p:cNvPr>
          <p:cNvSpPr txBox="1">
            <a:spLocks/>
          </p:cNvSpPr>
          <p:nvPr/>
        </p:nvSpPr>
        <p:spPr>
          <a:xfrm>
            <a:off x="228600" y="152400"/>
            <a:ext cx="3776057" cy="85725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none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i="0" dirty="0">
                <a:solidFill>
                  <a:srgbClr val="CCECFF"/>
                </a:solidFill>
              </a:rPr>
              <a:t>Current Efforts for resilience: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9D333-5BCD-4963-BE36-E001DE017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38400"/>
            <a:ext cx="2694666" cy="1518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8B799-95CE-475F-BCA5-03DFA0EB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082" y="1331788"/>
            <a:ext cx="1815118" cy="2719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F244F3-ACD0-4008-8890-C1EFB2CEBF6A}"/>
              </a:ext>
            </a:extLst>
          </p:cNvPr>
          <p:cNvSpPr txBox="1"/>
          <p:nvPr/>
        </p:nvSpPr>
        <p:spPr>
          <a:xfrm>
            <a:off x="3375991" y="1224532"/>
            <a:ext cx="269466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Rural Mental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rgbClr val="CCECFF"/>
                </a:solidFill>
              </a:rPr>
              <a:t>Health Specialists</a:t>
            </a:r>
          </a:p>
          <a:p>
            <a:r>
              <a:rPr lang="en-US" sz="1200" dirty="0">
                <a:solidFill>
                  <a:srgbClr val="CCECFF"/>
                </a:solidFill>
              </a:rPr>
              <a:t>* </a:t>
            </a:r>
            <a:r>
              <a:rPr lang="en-US" sz="1200" i="0" dirty="0">
                <a:solidFill>
                  <a:srgbClr val="CCECFF"/>
                </a:solidFill>
              </a:rPr>
              <a:t>Supported in partnership with the Minnesota Department of Ag and Centers of Excellence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EFBF8-25A3-4C29-960F-7388DE1287D8}"/>
              </a:ext>
            </a:extLst>
          </p:cNvPr>
          <p:cNvSpPr txBox="1"/>
          <p:nvPr/>
        </p:nvSpPr>
        <p:spPr>
          <a:xfrm>
            <a:off x="254493" y="3956436"/>
            <a:ext cx="29718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Ted Matthews</a:t>
            </a:r>
          </a:p>
          <a:p>
            <a:r>
              <a:rPr lang="en-US" sz="1400" dirty="0">
                <a:solidFill>
                  <a:srgbClr val="CCEC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tedmatthews317@gmail.com</a:t>
            </a:r>
            <a:endParaRPr lang="en-US" sz="1400" dirty="0">
              <a:solidFill>
                <a:srgbClr val="CCECFF"/>
              </a:solidFill>
            </a:endParaRPr>
          </a:p>
          <a:p>
            <a:r>
              <a:rPr lang="en-US" sz="1400" dirty="0">
                <a:solidFill>
                  <a:srgbClr val="CCECFF"/>
                </a:solidFill>
              </a:rPr>
              <a:t>Cell Phone: 320-266-2390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7EB81-0D2A-4181-953D-244AD6BBA08E}"/>
              </a:ext>
            </a:extLst>
          </p:cNvPr>
          <p:cNvSpPr txBox="1"/>
          <p:nvPr/>
        </p:nvSpPr>
        <p:spPr>
          <a:xfrm>
            <a:off x="5460507" y="3992913"/>
            <a:ext cx="34290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*Monica McConkey Kramer</a:t>
            </a:r>
          </a:p>
          <a:p>
            <a:r>
              <a:rPr lang="en-US" sz="1200" dirty="0">
                <a:solidFill>
                  <a:srgbClr val="CCEC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monicamariekm@yahoo.com</a:t>
            </a:r>
            <a:endParaRPr lang="en-US" sz="1200" dirty="0">
              <a:solidFill>
                <a:srgbClr val="CCECFF"/>
              </a:solidFill>
            </a:endParaRPr>
          </a:p>
          <a:p>
            <a:r>
              <a:rPr lang="en-US" sz="1200" dirty="0">
                <a:solidFill>
                  <a:srgbClr val="CCECFF"/>
                </a:solidFill>
              </a:rPr>
              <a:t>Phone: 218-280-7785</a:t>
            </a:r>
          </a:p>
        </p:txBody>
      </p:sp>
    </p:spTree>
    <p:extLst>
      <p:ext uri="{BB962C8B-B14F-4D97-AF65-F5344CB8AC3E}">
        <p14:creationId xmlns:p14="http://schemas.microsoft.com/office/powerpoint/2010/main" val="3865118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2CB327-4C2F-9BB6-17B2-F9E009FE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000"/>
            <a:ext cx="7543800" cy="762000"/>
          </a:xfrm>
        </p:spPr>
        <p:txBody>
          <a:bodyPr/>
          <a:lstStyle/>
          <a:p>
            <a:r>
              <a:rPr lang="en-US" dirty="0"/>
              <a:t>For more information…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3A3AC575-F7C4-5CAA-BAF7-5D922677D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9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5B490-3677-4E72-9557-4BC1DD6E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162800"/>
          </a:xfrm>
          <a:prstGeom prst="rect">
            <a:avLst/>
          </a:prstGeom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381000" y="1905000"/>
            <a:ext cx="8382000" cy="2555188"/>
          </a:xfrm>
          <a:prstGeom prst="rect">
            <a:avLst/>
          </a:prstGeom>
          <a:solidFill>
            <a:srgbClr val="002060">
              <a:alpha val="14000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chemeClr val="accent2"/>
              </a:buClr>
              <a:buSzPct val="75000"/>
              <a:buFont typeface="Monotype Sorts" charset="2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 you for listening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a review of this year’s Farm Business Management Annual Report information.</a:t>
            </a:r>
            <a:endParaRPr lang="en-US" sz="4000" i="0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885426"/>
              </p:ext>
            </p:extLst>
          </p:nvPr>
        </p:nvGraphicFramePr>
        <p:xfrm>
          <a:off x="228600" y="1219200"/>
          <a:ext cx="8915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6200" y="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ClrTx/>
              <a:buSzTx/>
              <a:defRPr/>
            </a:pP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Average Value per Unit…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Crop Enterprise tables (Cash Rent)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9188" y="5316898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Northern Minnesota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FBFA7-910A-45AA-B1A6-7C82ED99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41" y="5351653"/>
            <a:ext cx="9144000" cy="1963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6CEBD1-D750-4881-90E3-1A034913B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651" y="5351653"/>
            <a:ext cx="4109545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2A17D-EC5F-4274-B590-045F1C53E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9" y="76200"/>
            <a:ext cx="57150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kern="0" cap="non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Net Return for </a:t>
            </a:r>
            <a:br>
              <a:rPr lang="en-US" sz="3200" b="1" kern="0" cap="none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kern="0" cap="non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Various Crops (Cash Rented)</a:t>
            </a: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138881841"/>
              </p:ext>
            </p:extLst>
          </p:nvPr>
        </p:nvGraphicFramePr>
        <p:xfrm>
          <a:off x="228600" y="1143000"/>
          <a:ext cx="8915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49188" y="5316898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Northern Minnesota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67431-0BF6-404A-A96A-51C9661E0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41" y="5351653"/>
            <a:ext cx="9144000" cy="1963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E5BCF7-02F9-4608-AA70-48A2BE393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651" y="5351653"/>
            <a:ext cx="4109545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89FDA-4ABA-44CA-9477-B0A2B596E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DE7662-04B5-0595-8864-60AE4FA3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1981200"/>
            <a:ext cx="8972550" cy="2600325"/>
          </a:xfrm>
          <a:prstGeom prst="rect">
            <a:avLst/>
          </a:prstGeom>
        </p:spPr>
      </p:pic>
      <p:sp>
        <p:nvSpPr>
          <p:cNvPr id="457901" name="Rectangle 17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5638800" cy="7619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kern="0" cap="non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Machinery Cost per Acre </a:t>
            </a:r>
          </a:p>
        </p:txBody>
      </p:sp>
      <p:sp>
        <p:nvSpPr>
          <p:cNvPr id="23556" name="Rectangle 377"/>
          <p:cNvSpPr>
            <a:spLocks noChangeArrowheads="1"/>
          </p:cNvSpPr>
          <p:nvPr/>
        </p:nvSpPr>
        <p:spPr bwMode="auto">
          <a:xfrm>
            <a:off x="2743200" y="1676400"/>
            <a:ext cx="2438400" cy="129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3557" name="Rectangle 379"/>
          <p:cNvSpPr>
            <a:spLocks noChangeArrowheads="1"/>
          </p:cNvSpPr>
          <p:nvPr/>
        </p:nvSpPr>
        <p:spPr bwMode="auto">
          <a:xfrm>
            <a:off x="2286000" y="1600200"/>
            <a:ext cx="24384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3558" name="Text Box 380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5720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Machinery Cost includes</a:t>
            </a:r>
            <a:r>
              <a:rPr lang="en-US" sz="2200" dirty="0"/>
              <a:t>:  Fuel &amp; Oil, Custom Hire, Mach. Leases, Interest on Mach. debt, and Mach. Depreciation.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9188" y="5316898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Northern Minnesota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87542" y="3124200"/>
            <a:ext cx="900376" cy="1393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21615-5C01-4261-9DB8-322A80D64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41" y="5351653"/>
            <a:ext cx="9144000" cy="1963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6C2056-7518-4F26-B21E-CA5E00157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651" y="5351653"/>
            <a:ext cx="4109545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24F6D9-F0A0-41B2-90ED-3ACB22F4A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081" y="5413420"/>
            <a:ext cx="9297081" cy="1901780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95701"/>
            <a:ext cx="4572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cap="none" dirty="0">
                <a:effectLst/>
              </a:rPr>
              <a:t>Corn </a:t>
            </a:r>
            <a:r>
              <a:rPr lang="en-US" sz="3600" cap="none" dirty="0">
                <a:solidFill>
                  <a:srgbClr val="0070C0"/>
                </a:solidFill>
                <a:effectLst/>
              </a:rPr>
              <a:t>(owned)</a:t>
            </a:r>
            <a:endParaRPr lang="en-US" cap="none" dirty="0">
              <a:solidFill>
                <a:srgbClr val="0070C0"/>
              </a:solidFill>
              <a:effectLst/>
            </a:endParaRP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30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4000500" y="5305016"/>
            <a:ext cx="464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Net Return/Acre = $319.63</a:t>
            </a:r>
            <a:endParaRPr lang="en-US" b="1" dirty="0">
              <a:solidFill>
                <a:srgbClr val="F8F8F8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731576300"/>
              </p:ext>
            </p:extLst>
          </p:nvPr>
        </p:nvGraphicFramePr>
        <p:xfrm>
          <a:off x="190500" y="1384674"/>
          <a:ext cx="8763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3002" name="Oval 10"/>
          <p:cNvSpPr>
            <a:spLocks noChangeArrowheads="1"/>
          </p:cNvSpPr>
          <p:nvPr/>
        </p:nvSpPr>
        <p:spPr bwMode="auto">
          <a:xfrm>
            <a:off x="7162800" y="984894"/>
            <a:ext cx="1485900" cy="3917950"/>
          </a:xfrm>
          <a:prstGeom prst="ellipse">
            <a:avLst/>
          </a:prstGeom>
          <a:solidFill>
            <a:schemeClr val="bg2">
              <a:lumMod val="75000"/>
              <a:alpha val="18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65838" y="6840882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5410200"/>
            <a:ext cx="9296400" cy="1981200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21222"/>
            <a:ext cx="48387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cap="none" dirty="0">
                <a:effectLst/>
              </a:rPr>
              <a:t>Corn – Cost of Prod.  </a:t>
            </a:r>
            <a:br>
              <a:rPr lang="en-US" cap="none" dirty="0">
                <a:effectLst/>
              </a:rPr>
            </a:br>
            <a:r>
              <a:rPr lang="en-US" sz="3100" cap="none" dirty="0">
                <a:effectLst/>
              </a:rPr>
              <a:t>Direct &amp; Overhead </a:t>
            </a:r>
            <a:r>
              <a:rPr lang="en-US" sz="3100" cap="none" dirty="0">
                <a:solidFill>
                  <a:srgbClr val="0070C0"/>
                </a:solidFill>
                <a:effectLst/>
              </a:rPr>
              <a:t>(owned)</a:t>
            </a: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30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93143953"/>
              </p:ext>
            </p:extLst>
          </p:nvPr>
        </p:nvGraphicFramePr>
        <p:xfrm>
          <a:off x="190500" y="1384674"/>
          <a:ext cx="8763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3002" name="Oval 10"/>
          <p:cNvSpPr>
            <a:spLocks noChangeArrowheads="1"/>
          </p:cNvSpPr>
          <p:nvPr/>
        </p:nvSpPr>
        <p:spPr bwMode="auto">
          <a:xfrm>
            <a:off x="7162800" y="1112983"/>
            <a:ext cx="1485900" cy="3917950"/>
          </a:xfrm>
          <a:prstGeom prst="ellipse">
            <a:avLst/>
          </a:prstGeom>
          <a:solidFill>
            <a:schemeClr val="bg2">
              <a:lumMod val="75000"/>
              <a:alpha val="18000"/>
            </a:schemeClr>
          </a:solidFill>
          <a:ln w="38100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57700" y="5286332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C584B-B4D2-4AC2-80B6-D22CD6CAE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75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5410200"/>
            <a:ext cx="9296400" cy="1981200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5715000" cy="838200"/>
          </a:xfrm>
          <a:prstGeom prst="rect">
            <a:avLst/>
          </a:prstGeom>
        </p:spPr>
        <p:txBody>
          <a:bodyPr lIns="92075" tIns="46038" rIns="92075" bIns="46038">
            <a:noAutofit/>
          </a:bodyPr>
          <a:lstStyle/>
          <a:p>
            <a:pPr>
              <a:defRPr/>
            </a:pPr>
            <a:r>
              <a:rPr lang="en-US" sz="2800" cap="none" dirty="0">
                <a:effectLst/>
              </a:rPr>
              <a:t>Corn Yields &amp; </a:t>
            </a:r>
            <a:br>
              <a:rPr lang="en-US" sz="2800" cap="none" dirty="0">
                <a:effectLst/>
              </a:rPr>
            </a:br>
            <a:r>
              <a:rPr lang="en-US" sz="2800" cap="none" dirty="0">
                <a:effectLst/>
              </a:rPr>
              <a:t>Net Return per Acre (owned)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066800"/>
            <a:ext cx="8532813" cy="4343400"/>
          </a:xfrm>
          <a:prstGeom prst="rect">
            <a:avLst/>
          </a:prstGeom>
        </p:spPr>
        <p:txBody>
          <a:bodyPr lIns="92075" tIns="46038" rIns="92075" bIns="46038">
            <a:normAutofit fontScale="925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	</a:t>
            </a:r>
            <a:r>
              <a:rPr lang="en-US" sz="2400" b="1" u="sng" dirty="0"/>
              <a:t>Owned Acres</a:t>
            </a:r>
            <a:r>
              <a:rPr lang="en-US" sz="2400" b="1" dirty="0"/>
              <a:t>		  </a:t>
            </a:r>
            <a:r>
              <a:rPr lang="en-US" sz="2400" b="1" u="sng" dirty="0"/>
              <a:t>Yield</a:t>
            </a:r>
            <a:r>
              <a:rPr lang="en-US" sz="2400" b="1" dirty="0"/>
              <a:t>		        </a:t>
            </a:r>
            <a:r>
              <a:rPr lang="en-US" sz="2400" b="1" u="sng" dirty="0"/>
              <a:t>Net  Return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en-US" sz="800" b="1" dirty="0"/>
          </a:p>
          <a:p>
            <a:pPr lvl="2">
              <a:lnSpc>
                <a:spcPct val="90000"/>
              </a:lnSpc>
              <a:defRPr/>
            </a:pPr>
            <a:r>
              <a:rPr lang="en-US" b="1" dirty="0"/>
              <a:t>2013			</a:t>
            </a:r>
            <a:r>
              <a:rPr lang="en-US" b="1" u="sng" dirty="0">
                <a:solidFill>
                  <a:srgbClr val="FF0000"/>
                </a:solidFill>
              </a:rPr>
              <a:t>109 bu.</a:t>
            </a:r>
            <a:r>
              <a:rPr lang="en-US" b="1" dirty="0"/>
              <a:t>		</a:t>
            </a:r>
            <a:r>
              <a:rPr lang="en-US" b="1" dirty="0">
                <a:solidFill>
                  <a:srgbClr val="FF0000"/>
                </a:solidFill>
              </a:rPr>
              <a:t>$-44.10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2014			119 bu.		</a:t>
            </a:r>
            <a:r>
              <a:rPr lang="en-US" b="1" u="sng" dirty="0">
                <a:solidFill>
                  <a:srgbClr val="FF0000"/>
                </a:solidFill>
              </a:rPr>
              <a:t>$-75.40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2015			164 bu.		</a:t>
            </a:r>
            <a:r>
              <a:rPr lang="en-US" b="1" dirty="0">
                <a:solidFill>
                  <a:srgbClr val="FF0000"/>
                </a:solidFill>
              </a:rPr>
              <a:t>$ -0.05 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2016			</a:t>
            </a:r>
            <a:r>
              <a:rPr lang="en-US" b="1" dirty="0">
                <a:solidFill>
                  <a:srgbClr val="00B050"/>
                </a:solidFill>
              </a:rPr>
              <a:t>180 bu.</a:t>
            </a:r>
            <a:r>
              <a:rPr lang="en-US" b="1" dirty="0">
                <a:solidFill>
                  <a:schemeClr val="tx1"/>
                </a:solidFill>
              </a:rPr>
              <a:t>		  $1.65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2017			165 bu.		</a:t>
            </a:r>
            <a:r>
              <a:rPr lang="en-US" b="1" dirty="0">
                <a:solidFill>
                  <a:srgbClr val="FF0000"/>
                </a:solidFill>
              </a:rPr>
              <a:t>$-14.68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2018			179 bu.		$38.76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2019			160 bu.		$35.63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2020			176 bu.			$158.49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2021			141 bu. </a:t>
            </a:r>
            <a:r>
              <a:rPr lang="en-US" b="1" dirty="0">
                <a:solidFill>
                  <a:srgbClr val="669900"/>
                </a:solidFill>
              </a:rPr>
              <a:t>		</a:t>
            </a:r>
            <a:r>
              <a:rPr lang="en-US" b="1" dirty="0">
                <a:solidFill>
                  <a:schemeClr val="tx1"/>
                </a:solidFill>
              </a:rPr>
              <a:t>$233.93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2022			169 bu.		</a:t>
            </a:r>
            <a:r>
              <a:rPr lang="en-US" b="1" dirty="0">
                <a:solidFill>
                  <a:srgbClr val="00B050"/>
                </a:solidFill>
              </a:rPr>
              <a:t>$319.63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53340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Northern Minnesota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305800" y="685800"/>
            <a:ext cx="83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1600" dirty="0" err="1"/>
              <a:t>Pg</a:t>
            </a:r>
            <a:r>
              <a:rPr lang="en-US" sz="1600" dirty="0"/>
              <a:t> 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9BDB22-D2CE-47A4-A2D5-D850B9BE6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41" y="5351652"/>
            <a:ext cx="9144000" cy="19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2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2dab77dc-ae53-4058-b94e-2f66d6ce260c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38552</TotalTime>
  <Words>1012</Words>
  <Application>Microsoft Office PowerPoint</Application>
  <PresentationFormat>On-screen Show (4:3)</PresentationFormat>
  <Paragraphs>349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 Black</vt:lpstr>
      <vt:lpstr>Franklin Gothic Book</vt:lpstr>
      <vt:lpstr>Franklin Gothic Medium</vt:lpstr>
      <vt:lpstr>Monotype Sorts</vt:lpstr>
      <vt:lpstr>Tahoma</vt:lpstr>
      <vt:lpstr>Times New Roman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Net Return for  Various Crops (Cash Rented)</vt:lpstr>
      <vt:lpstr>Machinery Cost per Acre </vt:lpstr>
      <vt:lpstr>Corn (owned)</vt:lpstr>
      <vt:lpstr>Corn – Cost of Prod.   Direct &amp; Overhead (owned)</vt:lpstr>
      <vt:lpstr>Corn Yields &amp;  Net Return per Acre (owned)</vt:lpstr>
      <vt:lpstr>2-year Corn Data</vt:lpstr>
      <vt:lpstr>PowerPoint Presentation</vt:lpstr>
      <vt:lpstr>Costs of Production  per Bushel  for Corn  (Cash Rent)</vt:lpstr>
      <vt:lpstr>Soybeans (owned)</vt:lpstr>
      <vt:lpstr>Soybeans–Cost of Prod.   Direct &amp; Overhead (owned)</vt:lpstr>
      <vt:lpstr>2-year Soybean Data</vt:lpstr>
      <vt:lpstr>PowerPoint Presentation</vt:lpstr>
      <vt:lpstr>Corn Silage (owned)</vt:lpstr>
      <vt:lpstr>2-year Corn Silage Data</vt:lpstr>
      <vt:lpstr>PowerPoint Presentation</vt:lpstr>
      <vt:lpstr>Corn Silage –  Assigned value per Ton (cash rent)</vt:lpstr>
      <vt:lpstr>Alfalfa Hay (owned)</vt:lpstr>
      <vt:lpstr>2-year Alfalfa Hay Data </vt:lpstr>
      <vt:lpstr>PowerPoint Presentation</vt:lpstr>
      <vt:lpstr>Spring Wheat (owned)</vt:lpstr>
      <vt:lpstr>2-year Spring Wheat Data</vt:lpstr>
      <vt:lpstr>PowerPoint Presentation</vt:lpstr>
      <vt:lpstr>Net Return  for Various Crops (Irrigated)</vt:lpstr>
      <vt:lpstr>Cover Crop Slides </vt:lpstr>
      <vt:lpstr>2022 Farm Business Management Financial Analysis by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information…</vt:lpstr>
      <vt:lpstr>PowerPoint Presentation</vt:lpstr>
    </vt:vector>
  </TitlesOfParts>
  <Company>CLC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faculty1</dc:creator>
  <cp:lastModifiedBy>Tjosaas, Josh D</cp:lastModifiedBy>
  <cp:revision>1355</cp:revision>
  <dcterms:created xsi:type="dcterms:W3CDTF">2005-03-26T01:03:30Z</dcterms:created>
  <dcterms:modified xsi:type="dcterms:W3CDTF">2023-03-23T12:47:07Z</dcterms:modified>
</cp:coreProperties>
</file>