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notesSlides/notesSlide4.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5.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style4.xml" ContentType="application/vnd.ms-office.chartstyle+xml"/>
  <Override PartName="/ppt/charts/colors4.xml" ContentType="application/vnd.ms-office.chartcolorstyle+xml"/>
  <Override PartName="/ppt/charts/chart14.xml" ContentType="application/vnd.openxmlformats-officedocument.drawingml.chart+xml"/>
  <Override PartName="/ppt/charts/style5.xml" ContentType="application/vnd.ms-office.chartstyle+xml"/>
  <Override PartName="/ppt/charts/colors5.xml" ContentType="application/vnd.ms-office.chartcolorstyl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notesSlides/notesSlide6.xml" ContentType="application/vnd.openxmlformats-officedocument.presentationml.notesSlide+xml"/>
  <Override PartName="/ppt/charts/chart19.xml" ContentType="application/vnd.openxmlformats-officedocument.drawingml.chart+xml"/>
  <Override PartName="/ppt/notesSlides/notesSlide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8.xml" ContentType="application/vnd.openxmlformats-officedocument.presentationml.notesSlide+xml"/>
  <Override PartName="/ppt/charts/chart25.xml" ContentType="application/vnd.openxmlformats-officedocument.drawingml.chart+xml"/>
  <Override PartName="/ppt/notesSlides/notesSlide9.xml" ContentType="application/vnd.openxmlformats-officedocument.presentationml.notesSlide+xml"/>
  <Override PartName="/ppt/charts/chart26.xml" ContentType="application/vnd.openxmlformats-officedocument.drawingml.chart+xml"/>
  <Override PartName="/ppt/notesSlides/notesSlide10.xml" ContentType="application/vnd.openxmlformats-officedocument.presentationml.notesSlide+xml"/>
  <Override PartName="/ppt/charts/chart27.xml" ContentType="application/vnd.openxmlformats-officedocument.drawingml.chart+xml"/>
  <Override PartName="/ppt/notesSlides/notesSlide11.xml" ContentType="application/vnd.openxmlformats-officedocument.presentationml.notesSlide+xml"/>
  <Override PartName="/ppt/charts/chart28.xml" ContentType="application/vnd.openxmlformats-officedocument.drawingml.chart+xml"/>
  <Override PartName="/ppt/notesSlides/notesSlide12.xml" ContentType="application/vnd.openxmlformats-officedocument.presentationml.notesSlide+xml"/>
  <Override PartName="/ppt/charts/chart29.xml" ContentType="application/vnd.openxmlformats-officedocument.drawingml.chart+xml"/>
  <Override PartName="/ppt/notesSlides/notesSlide13.xml" ContentType="application/vnd.openxmlformats-officedocument.presentationml.notesSlide+xml"/>
  <Override PartName="/ppt/charts/chart30.xml" ContentType="application/vnd.openxmlformats-officedocument.drawingml.chart+xml"/>
  <Override PartName="/ppt/comments/comment1.xml" ContentType="application/vnd.openxmlformats-officedocument.presentationml.comments+xml"/>
  <Override PartName="/ppt/notesSlides/notesSlide14.xml" ContentType="application/vnd.openxmlformats-officedocument.presentationml.notesSlide+xml"/>
  <Override PartName="/ppt/charts/chart31.xml" ContentType="application/vnd.openxmlformats-officedocument.drawingml.chart+xml"/>
  <Override PartName="/ppt/notesSlides/notesSlide15.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notesSlides/notesSlide16.xml" ContentType="application/vnd.openxmlformats-officedocument.presentationml.notesSlide+xml"/>
  <Override PartName="/ppt/charts/chart34.xml" ContentType="application/vnd.openxmlformats-officedocument.drawingml.chart+xml"/>
  <Override PartName="/ppt/notesSlides/notesSlide17.xml" ContentType="application/vnd.openxmlformats-officedocument.presentationml.notesSlide+xml"/>
  <Override PartName="/ppt/charts/chart35.xml" ContentType="application/vnd.openxmlformats-officedocument.drawingml.chart+xml"/>
  <Override PartName="/ppt/notesSlides/notesSlide18.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notesSlides/notesSlide19.xml" ContentType="application/vnd.openxmlformats-officedocument.presentationml.notesSlide+xml"/>
  <Override PartName="/ppt/charts/chart3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4"/>
  </p:sldMasterIdLst>
  <p:notesMasterIdLst>
    <p:notesMasterId r:id="rId63"/>
  </p:notesMasterIdLst>
  <p:handoutMasterIdLst>
    <p:handoutMasterId r:id="rId64"/>
  </p:handoutMasterIdLst>
  <p:sldIdLst>
    <p:sldId id="278" r:id="rId5"/>
    <p:sldId id="279" r:id="rId6"/>
    <p:sldId id="351" r:id="rId7"/>
    <p:sldId id="280" r:id="rId8"/>
    <p:sldId id="281" r:id="rId9"/>
    <p:sldId id="352" r:id="rId10"/>
    <p:sldId id="282" r:id="rId11"/>
    <p:sldId id="283" r:id="rId12"/>
    <p:sldId id="284" r:id="rId13"/>
    <p:sldId id="353" r:id="rId14"/>
    <p:sldId id="262" r:id="rId15"/>
    <p:sldId id="263" r:id="rId16"/>
    <p:sldId id="266" r:id="rId17"/>
    <p:sldId id="267" r:id="rId18"/>
    <p:sldId id="268" r:id="rId19"/>
    <p:sldId id="269" r:id="rId20"/>
    <p:sldId id="270" r:id="rId21"/>
    <p:sldId id="271" r:id="rId22"/>
    <p:sldId id="272" r:id="rId23"/>
    <p:sldId id="273" r:id="rId24"/>
    <p:sldId id="274" r:id="rId25"/>
    <p:sldId id="275" r:id="rId26"/>
    <p:sldId id="276" r:id="rId27"/>
    <p:sldId id="354" r:id="rId28"/>
    <p:sldId id="355" r:id="rId29"/>
    <p:sldId id="356" r:id="rId30"/>
    <p:sldId id="357" r:id="rId31"/>
    <p:sldId id="358" r:id="rId32"/>
    <p:sldId id="285" r:id="rId33"/>
    <p:sldId id="286" r:id="rId34"/>
    <p:sldId id="287" r:id="rId35"/>
    <p:sldId id="288" r:id="rId36"/>
    <p:sldId id="289" r:id="rId37"/>
    <p:sldId id="295" r:id="rId38"/>
    <p:sldId id="296" r:id="rId39"/>
    <p:sldId id="297" r:id="rId40"/>
    <p:sldId id="322" r:id="rId41"/>
    <p:sldId id="325" r:id="rId42"/>
    <p:sldId id="323" r:id="rId43"/>
    <p:sldId id="324" r:id="rId44"/>
    <p:sldId id="298" r:id="rId45"/>
    <p:sldId id="300" r:id="rId46"/>
    <p:sldId id="301" r:id="rId47"/>
    <p:sldId id="302" r:id="rId48"/>
    <p:sldId id="303" r:id="rId49"/>
    <p:sldId id="304" r:id="rId50"/>
    <p:sldId id="305" r:id="rId51"/>
    <p:sldId id="308" r:id="rId52"/>
    <p:sldId id="309" r:id="rId53"/>
    <p:sldId id="310" r:id="rId54"/>
    <p:sldId id="311" r:id="rId55"/>
    <p:sldId id="312" r:id="rId56"/>
    <p:sldId id="313" r:id="rId57"/>
    <p:sldId id="315" r:id="rId58"/>
    <p:sldId id="328" r:id="rId59"/>
    <p:sldId id="291" r:id="rId60"/>
    <p:sldId id="292" r:id="rId61"/>
    <p:sldId id="257"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berkow, Jeremy D" initials="DJD" lastIdx="1" clrIdx="0">
    <p:extLst>
      <p:ext uri="{19B8F6BF-5375-455C-9EA6-DF929625EA0E}">
        <p15:presenceInfo xmlns:p15="http://schemas.microsoft.com/office/powerpoint/2012/main" userId="S-1-5-21-2337598732-1682652020-3683571949-10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F4D"/>
    <a:srgbClr val="003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91" autoAdjust="0"/>
    <p:restoredTop sz="94660"/>
  </p:normalViewPr>
  <p:slideViewPr>
    <p:cSldViewPr snapToGrid="0">
      <p:cViewPr varScale="1">
        <p:scale>
          <a:sx n="55" d="100"/>
          <a:sy n="55" d="100"/>
        </p:scale>
        <p:origin x="643" y="43"/>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5" d="100"/>
          <a:sy n="85" d="100"/>
        </p:scale>
        <p:origin x="2952"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4.xml"/><Relationship Id="rId1" Type="http://schemas.microsoft.com/office/2011/relationships/chartStyle" Target="style4.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5.xml"/><Relationship Id="rId1" Type="http://schemas.microsoft.com/office/2011/relationships/chartStyle" Target="style5.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646034816247577E-2"/>
          <c:y val="0.18456375838926176"/>
          <c:w val="0.54738878143133463"/>
          <c:h val="0.4563758389261745"/>
        </c:manualLayout>
      </c:layout>
      <c:barChart>
        <c:barDir val="col"/>
        <c:grouping val="clustered"/>
        <c:varyColors val="0"/>
        <c:ser>
          <c:idx val="1"/>
          <c:order val="0"/>
          <c:tx>
            <c:strRef>
              <c:f>Sheet1!$A$2</c:f>
              <c:strCache>
                <c:ptCount val="1"/>
                <c:pt idx="0">
                  <c:v>2018 - 1460</c:v>
                </c:pt>
              </c:strCache>
            </c:strRef>
          </c:tx>
          <c:spPr>
            <a:solidFill>
              <a:schemeClr val="accent2"/>
            </a:solidFill>
            <a:ln w="24692">
              <a:solidFill>
                <a:srgbClr val="000000"/>
              </a:solidFill>
              <a:prstDash val="solid"/>
            </a:ln>
          </c:spPr>
          <c:invertIfNegative val="0"/>
          <c:dLbls>
            <c:delete val="1"/>
          </c:dLbls>
          <c:cat>
            <c:strRef>
              <c:f>Sheet1!$B$1:$F$1</c:f>
              <c:strCache>
                <c:ptCount val="5"/>
                <c:pt idx="0">
                  <c:v>&lt;-100 K</c:v>
                </c:pt>
                <c:pt idx="1">
                  <c:v>$100-250 K</c:v>
                </c:pt>
                <c:pt idx="2">
                  <c:v>$250-500 K</c:v>
                </c:pt>
                <c:pt idx="3">
                  <c:v>$500K-1 M</c:v>
                </c:pt>
                <c:pt idx="4">
                  <c:v>Over $1 M</c:v>
                </c:pt>
              </c:strCache>
            </c:strRef>
          </c:cat>
          <c:val>
            <c:numRef>
              <c:f>Sheet1!$B$2:$F$2</c:f>
              <c:numCache>
                <c:formatCode>General</c:formatCode>
                <c:ptCount val="5"/>
                <c:pt idx="0">
                  <c:v>155</c:v>
                </c:pt>
                <c:pt idx="1">
                  <c:v>304</c:v>
                </c:pt>
                <c:pt idx="2">
                  <c:v>318</c:v>
                </c:pt>
                <c:pt idx="3">
                  <c:v>377</c:v>
                </c:pt>
                <c:pt idx="4">
                  <c:v>306</c:v>
                </c:pt>
              </c:numCache>
            </c:numRef>
          </c:val>
          <c:extLst>
            <c:ext xmlns:c16="http://schemas.microsoft.com/office/drawing/2014/chart" uri="{C3380CC4-5D6E-409C-BE32-E72D297353CC}">
              <c16:uniqueId val="{00000000-D5A7-4626-A256-4A5147E2C409}"/>
            </c:ext>
          </c:extLst>
        </c:ser>
        <c:ser>
          <c:idx val="2"/>
          <c:order val="1"/>
          <c:tx>
            <c:strRef>
              <c:f>Sheet1!$A$3</c:f>
              <c:strCache>
                <c:ptCount val="1"/>
                <c:pt idx="0">
                  <c:v>2019 - 1474</c:v>
                </c:pt>
              </c:strCache>
            </c:strRef>
          </c:tx>
          <c:spPr>
            <a:solidFill>
              <a:schemeClr val="hlink"/>
            </a:solidFill>
            <a:ln w="24692">
              <a:solidFill>
                <a:srgbClr val="000000"/>
              </a:solidFill>
              <a:prstDash val="solid"/>
            </a:ln>
          </c:spPr>
          <c:invertIfNegative val="0"/>
          <c:dLbls>
            <c:delete val="1"/>
          </c:dLbls>
          <c:cat>
            <c:strRef>
              <c:f>Sheet1!$B$1:$F$1</c:f>
              <c:strCache>
                <c:ptCount val="5"/>
                <c:pt idx="0">
                  <c:v>&lt;-100 K</c:v>
                </c:pt>
                <c:pt idx="1">
                  <c:v>$100-250 K</c:v>
                </c:pt>
                <c:pt idx="2">
                  <c:v>$250-500 K</c:v>
                </c:pt>
                <c:pt idx="3">
                  <c:v>$500K-1 M</c:v>
                </c:pt>
                <c:pt idx="4">
                  <c:v>Over $1 M</c:v>
                </c:pt>
              </c:strCache>
            </c:strRef>
          </c:cat>
          <c:val>
            <c:numRef>
              <c:f>Sheet1!$B$3:$F$3</c:f>
              <c:numCache>
                <c:formatCode>General</c:formatCode>
                <c:ptCount val="5"/>
                <c:pt idx="0">
                  <c:v>174</c:v>
                </c:pt>
                <c:pt idx="1">
                  <c:v>306</c:v>
                </c:pt>
                <c:pt idx="2">
                  <c:v>326</c:v>
                </c:pt>
                <c:pt idx="3">
                  <c:v>341</c:v>
                </c:pt>
                <c:pt idx="4">
                  <c:v>327</c:v>
                </c:pt>
              </c:numCache>
            </c:numRef>
          </c:val>
          <c:extLst>
            <c:ext xmlns:c16="http://schemas.microsoft.com/office/drawing/2014/chart" uri="{C3380CC4-5D6E-409C-BE32-E72D297353CC}">
              <c16:uniqueId val="{00000001-D5A7-4626-A256-4A5147E2C409}"/>
            </c:ext>
          </c:extLst>
        </c:ser>
        <c:ser>
          <c:idx val="3"/>
          <c:order val="2"/>
          <c:tx>
            <c:strRef>
              <c:f>Sheet1!$A$4</c:f>
              <c:strCache>
                <c:ptCount val="1"/>
                <c:pt idx="0">
                  <c:v>2020 - 1543</c:v>
                </c:pt>
              </c:strCache>
            </c:strRef>
          </c:tx>
          <c:spPr>
            <a:solidFill>
              <a:schemeClr val="folHlink"/>
            </a:solidFill>
            <a:ln w="24692">
              <a:solidFill>
                <a:srgbClr val="000000"/>
              </a:solidFill>
              <a:prstDash val="solid"/>
            </a:ln>
          </c:spPr>
          <c:invertIfNegative val="0"/>
          <c:dLbls>
            <c:delete val="1"/>
          </c:dLbls>
          <c:cat>
            <c:strRef>
              <c:f>Sheet1!$B$1:$F$1</c:f>
              <c:strCache>
                <c:ptCount val="5"/>
                <c:pt idx="0">
                  <c:v>&lt;-100 K</c:v>
                </c:pt>
                <c:pt idx="1">
                  <c:v>$100-250 K</c:v>
                </c:pt>
                <c:pt idx="2">
                  <c:v>$250-500 K</c:v>
                </c:pt>
                <c:pt idx="3">
                  <c:v>$500K-1 M</c:v>
                </c:pt>
                <c:pt idx="4">
                  <c:v>Over $1 M</c:v>
                </c:pt>
              </c:strCache>
            </c:strRef>
          </c:cat>
          <c:val>
            <c:numRef>
              <c:f>Sheet1!$B$4:$F$4</c:f>
              <c:numCache>
                <c:formatCode>General</c:formatCode>
                <c:ptCount val="5"/>
                <c:pt idx="0">
                  <c:v>181</c:v>
                </c:pt>
                <c:pt idx="1">
                  <c:v>284</c:v>
                </c:pt>
                <c:pt idx="2">
                  <c:v>352</c:v>
                </c:pt>
                <c:pt idx="3">
                  <c:v>366</c:v>
                </c:pt>
                <c:pt idx="4">
                  <c:v>360</c:v>
                </c:pt>
              </c:numCache>
            </c:numRef>
          </c:val>
          <c:extLst>
            <c:ext xmlns:c16="http://schemas.microsoft.com/office/drawing/2014/chart" uri="{C3380CC4-5D6E-409C-BE32-E72D297353CC}">
              <c16:uniqueId val="{00000002-D5A7-4626-A256-4A5147E2C409}"/>
            </c:ext>
          </c:extLst>
        </c:ser>
        <c:ser>
          <c:idx val="4"/>
          <c:order val="3"/>
          <c:tx>
            <c:strRef>
              <c:f>Sheet1!$A$5</c:f>
              <c:strCache>
                <c:ptCount val="1"/>
                <c:pt idx="0">
                  <c:v>2021 - 1584</c:v>
                </c:pt>
              </c:strCache>
            </c:strRef>
          </c:tx>
          <c:spPr>
            <a:solidFill>
              <a:schemeClr val="bg2"/>
            </a:solidFill>
            <a:ln w="24692">
              <a:solidFill>
                <a:srgbClr val="000000"/>
              </a:solidFill>
              <a:prstDash val="solid"/>
            </a:ln>
          </c:spPr>
          <c:invertIfNegative val="0"/>
          <c:dLbls>
            <c:delete val="1"/>
          </c:dLbls>
          <c:cat>
            <c:strRef>
              <c:f>Sheet1!$B$1:$F$1</c:f>
              <c:strCache>
                <c:ptCount val="5"/>
                <c:pt idx="0">
                  <c:v>&lt;-100 K</c:v>
                </c:pt>
                <c:pt idx="1">
                  <c:v>$100-250 K</c:v>
                </c:pt>
                <c:pt idx="2">
                  <c:v>$250-500 K</c:v>
                </c:pt>
                <c:pt idx="3">
                  <c:v>$500K-1 M</c:v>
                </c:pt>
                <c:pt idx="4">
                  <c:v>Over $1 M</c:v>
                </c:pt>
              </c:strCache>
            </c:strRef>
          </c:cat>
          <c:val>
            <c:numRef>
              <c:f>Sheet1!$B$5:$F$5</c:f>
              <c:numCache>
                <c:formatCode>General</c:formatCode>
                <c:ptCount val="5"/>
                <c:pt idx="0">
                  <c:v>151</c:v>
                </c:pt>
                <c:pt idx="1">
                  <c:v>259</c:v>
                </c:pt>
                <c:pt idx="2">
                  <c:v>326</c:v>
                </c:pt>
                <c:pt idx="3">
                  <c:v>399</c:v>
                </c:pt>
                <c:pt idx="4">
                  <c:v>449</c:v>
                </c:pt>
              </c:numCache>
            </c:numRef>
          </c:val>
          <c:extLst>
            <c:ext xmlns:c16="http://schemas.microsoft.com/office/drawing/2014/chart" uri="{C3380CC4-5D6E-409C-BE32-E72D297353CC}">
              <c16:uniqueId val="{00000003-D5A7-4626-A256-4A5147E2C409}"/>
            </c:ext>
          </c:extLst>
        </c:ser>
        <c:ser>
          <c:idx val="0"/>
          <c:order val="4"/>
          <c:tx>
            <c:strRef>
              <c:f>Sheet1!$A$6</c:f>
              <c:strCache>
                <c:ptCount val="1"/>
                <c:pt idx="0">
                  <c:v>2022 - 1476</c:v>
                </c:pt>
              </c:strCache>
            </c:strRef>
          </c:tx>
          <c:spPr>
            <a:solidFill>
              <a:schemeClr val="accent1"/>
            </a:solidFill>
            <a:ln w="24692">
              <a:solidFill>
                <a:srgbClr val="000000"/>
              </a:solidFill>
              <a:prstDash val="solid"/>
            </a:ln>
          </c:spPr>
          <c:invertIfNegative val="0"/>
          <c:dLbls>
            <c:delete val="1"/>
          </c:dLbls>
          <c:cat>
            <c:strRef>
              <c:f>Sheet1!$B$1:$F$1</c:f>
              <c:strCache>
                <c:ptCount val="5"/>
                <c:pt idx="0">
                  <c:v>&lt;-100 K</c:v>
                </c:pt>
                <c:pt idx="1">
                  <c:v>$100-250 K</c:v>
                </c:pt>
                <c:pt idx="2">
                  <c:v>$250-500 K</c:v>
                </c:pt>
                <c:pt idx="3">
                  <c:v>$500K-1 M</c:v>
                </c:pt>
                <c:pt idx="4">
                  <c:v>Over $1 M</c:v>
                </c:pt>
              </c:strCache>
            </c:strRef>
          </c:cat>
          <c:val>
            <c:numRef>
              <c:f>Sheet1!$B$6:$F$6</c:f>
              <c:numCache>
                <c:formatCode>General</c:formatCode>
                <c:ptCount val="5"/>
                <c:pt idx="0">
                  <c:v>138</c:v>
                </c:pt>
                <c:pt idx="1">
                  <c:v>214</c:v>
                </c:pt>
                <c:pt idx="2">
                  <c:v>274</c:v>
                </c:pt>
                <c:pt idx="3">
                  <c:v>361</c:v>
                </c:pt>
                <c:pt idx="4">
                  <c:v>489</c:v>
                </c:pt>
              </c:numCache>
            </c:numRef>
          </c:val>
          <c:extLst>
            <c:ext xmlns:c16="http://schemas.microsoft.com/office/drawing/2014/chart" uri="{C3380CC4-5D6E-409C-BE32-E72D297353CC}">
              <c16:uniqueId val="{00000004-D5A7-4626-A256-4A5147E2C409}"/>
            </c:ext>
          </c:extLst>
        </c:ser>
        <c:dLbls>
          <c:showLegendKey val="0"/>
          <c:showVal val="1"/>
          <c:showCatName val="0"/>
          <c:showSerName val="0"/>
          <c:showPercent val="0"/>
          <c:showBubbleSize val="0"/>
        </c:dLbls>
        <c:gapWidth val="150"/>
        <c:axId val="168440032"/>
        <c:axId val="1"/>
      </c:barChart>
      <c:catAx>
        <c:axId val="168440032"/>
        <c:scaling>
          <c:orientation val="minMax"/>
        </c:scaling>
        <c:delete val="0"/>
        <c:axPos val="b"/>
        <c:numFmt formatCode="General" sourceLinked="1"/>
        <c:majorTickMark val="out"/>
        <c:minorTickMark val="none"/>
        <c:tickLblPos val="nextTo"/>
        <c:spPr>
          <a:ln w="6173">
            <a:solidFill>
              <a:schemeClr val="tx1"/>
            </a:solidFill>
            <a:prstDash val="solid"/>
          </a:ln>
        </c:spPr>
        <c:txPr>
          <a:bodyPr rot="0" vert="horz"/>
          <a:lstStyle/>
          <a:p>
            <a:pPr>
              <a:defRPr sz="1555" b="1" i="0" u="none" strike="noStrike" baseline="0">
                <a:solidFill>
                  <a:schemeClr val="tx1"/>
                </a:solidFill>
                <a:latin typeface="Arial"/>
                <a:ea typeface="Arial"/>
                <a:cs typeface="Arial"/>
              </a:defRPr>
            </a:pPr>
            <a:endParaRPr lang="en-US"/>
          </a:p>
        </c:txPr>
        <c:crossAx val="1"/>
        <c:crosses val="autoZero"/>
        <c:auto val="1"/>
        <c:lblAlgn val="ctr"/>
        <c:lblOffset val="100"/>
        <c:tickLblSkip val="1"/>
        <c:tickMarkSkip val="1"/>
        <c:noMultiLvlLbl val="0"/>
      </c:catAx>
      <c:valAx>
        <c:axId val="1"/>
        <c:scaling>
          <c:orientation val="minMax"/>
          <c:max val="450"/>
          <c:min val="100"/>
        </c:scaling>
        <c:delete val="0"/>
        <c:axPos val="l"/>
        <c:numFmt formatCode="General" sourceLinked="1"/>
        <c:majorTickMark val="out"/>
        <c:minorTickMark val="none"/>
        <c:tickLblPos val="nextTo"/>
        <c:spPr>
          <a:ln w="6173">
            <a:solidFill>
              <a:schemeClr val="tx1"/>
            </a:solidFill>
            <a:prstDash val="solid"/>
          </a:ln>
        </c:spPr>
        <c:txPr>
          <a:bodyPr rot="0" vert="horz"/>
          <a:lstStyle/>
          <a:p>
            <a:pPr>
              <a:defRPr sz="2139" b="1" i="0" u="none" strike="noStrike" baseline="0">
                <a:solidFill>
                  <a:schemeClr val="tx1"/>
                </a:solidFill>
                <a:latin typeface="Arial"/>
                <a:ea typeface="Arial"/>
                <a:cs typeface="Arial"/>
              </a:defRPr>
            </a:pPr>
            <a:endParaRPr lang="en-US"/>
          </a:p>
        </c:txPr>
        <c:crossAx val="168440032"/>
        <c:crosses val="autoZero"/>
        <c:crossBetween val="between"/>
      </c:valAx>
      <c:spPr>
        <a:noFill/>
        <a:ln w="49384">
          <a:noFill/>
        </a:ln>
      </c:spPr>
    </c:plotArea>
    <c:legend>
      <c:legendPos val="b"/>
      <c:layout>
        <c:manualLayout>
          <c:xMode val="edge"/>
          <c:yMode val="edge"/>
          <c:x val="0.11432237076247893"/>
          <c:y val="0.73274856836077318"/>
          <c:w val="0.50870406189555128"/>
          <c:h val="0.12416107382550336"/>
        </c:manualLayout>
      </c:layout>
      <c:overlay val="0"/>
      <c:spPr>
        <a:noFill/>
        <a:ln w="6173">
          <a:solidFill>
            <a:schemeClr val="tx1"/>
          </a:solidFill>
          <a:prstDash val="solid"/>
        </a:ln>
      </c:spPr>
      <c:txPr>
        <a:bodyPr/>
        <a:lstStyle/>
        <a:p>
          <a:pPr>
            <a:defRPr sz="1604"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3500" b="1" i="0" u="none" strike="noStrike" baseline="0">
          <a:solidFill>
            <a:schemeClr val="tx1"/>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003976143141155"/>
          <c:y val="7.4144486692015205E-2"/>
          <c:w val="0.66003976143141163"/>
          <c:h val="0.69771863117870714"/>
        </c:manualLayout>
      </c:layout>
      <c:areaChart>
        <c:grouping val="stacked"/>
        <c:varyColors val="0"/>
        <c:ser>
          <c:idx val="0"/>
          <c:order val="0"/>
          <c:tx>
            <c:strRef>
              <c:f>Sheet1!$A$2</c:f>
              <c:strCache>
                <c:ptCount val="1"/>
                <c:pt idx="0">
                  <c:v>Debt</c:v>
                </c:pt>
              </c:strCache>
            </c:strRef>
          </c:tx>
          <c:spPr>
            <a:solidFill>
              <a:schemeClr val="accent1"/>
            </a:solidFill>
            <a:ln w="13071">
              <a:solidFill>
                <a:srgbClr val="000000"/>
              </a:solidFill>
              <a:prstDash val="solid"/>
            </a:ln>
          </c:spPr>
          <c:cat>
            <c:numRef>
              <c:f>Sheet1!$B$1:$K$1</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Sheet1!$B$2:$K$2</c:f>
              <c:numCache>
                <c:formatCode>General</c:formatCode>
                <c:ptCount val="10"/>
                <c:pt idx="0">
                  <c:v>923715</c:v>
                </c:pt>
                <c:pt idx="1">
                  <c:v>974167</c:v>
                </c:pt>
                <c:pt idx="2">
                  <c:v>969543</c:v>
                </c:pt>
                <c:pt idx="3">
                  <c:v>991821</c:v>
                </c:pt>
                <c:pt idx="4">
                  <c:v>1027180</c:v>
                </c:pt>
                <c:pt idx="5">
                  <c:v>1014208</c:v>
                </c:pt>
                <c:pt idx="6">
                  <c:v>1000841</c:v>
                </c:pt>
                <c:pt idx="7">
                  <c:v>1004852</c:v>
                </c:pt>
                <c:pt idx="8">
                  <c:v>1006620</c:v>
                </c:pt>
                <c:pt idx="9">
                  <c:v>1133043</c:v>
                </c:pt>
              </c:numCache>
            </c:numRef>
          </c:val>
          <c:extLst>
            <c:ext xmlns:c16="http://schemas.microsoft.com/office/drawing/2014/chart" uri="{C3380CC4-5D6E-409C-BE32-E72D297353CC}">
              <c16:uniqueId val="{00000000-575A-4C76-B0FC-713BED8412AA}"/>
            </c:ext>
          </c:extLst>
        </c:ser>
        <c:ser>
          <c:idx val="1"/>
          <c:order val="1"/>
          <c:tx>
            <c:strRef>
              <c:f>Sheet1!$A$3</c:f>
              <c:strCache>
                <c:ptCount val="1"/>
                <c:pt idx="0">
                  <c:v>Equity</c:v>
                </c:pt>
              </c:strCache>
            </c:strRef>
          </c:tx>
          <c:spPr>
            <a:solidFill>
              <a:schemeClr val="accent2"/>
            </a:solidFill>
            <a:ln w="13071">
              <a:solidFill>
                <a:srgbClr val="000000"/>
              </a:solidFill>
              <a:prstDash val="solid"/>
            </a:ln>
          </c:spPr>
          <c:cat>
            <c:numRef>
              <c:f>Sheet1!$B$1:$K$1</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Sheet1!$B$3:$K$3</c:f>
              <c:numCache>
                <c:formatCode>General</c:formatCode>
                <c:ptCount val="10"/>
                <c:pt idx="0">
                  <c:v>1324003</c:v>
                </c:pt>
                <c:pt idx="1">
                  <c:v>1352519</c:v>
                </c:pt>
                <c:pt idx="2">
                  <c:v>1262015</c:v>
                </c:pt>
                <c:pt idx="3">
                  <c:v>1296682</c:v>
                </c:pt>
                <c:pt idx="4">
                  <c:v>1185806</c:v>
                </c:pt>
                <c:pt idx="5">
                  <c:v>1202651</c:v>
                </c:pt>
                <c:pt idx="6">
                  <c:v>1235652</c:v>
                </c:pt>
                <c:pt idx="7">
                  <c:v>1357251</c:v>
                </c:pt>
                <c:pt idx="8">
                  <c:v>1595604</c:v>
                </c:pt>
                <c:pt idx="9">
                  <c:v>1853397</c:v>
                </c:pt>
              </c:numCache>
            </c:numRef>
          </c:val>
          <c:extLst>
            <c:ext xmlns:c16="http://schemas.microsoft.com/office/drawing/2014/chart" uri="{C3380CC4-5D6E-409C-BE32-E72D297353CC}">
              <c16:uniqueId val="{00000001-575A-4C76-B0FC-713BED8412AA}"/>
            </c:ext>
          </c:extLst>
        </c:ser>
        <c:dLbls>
          <c:showLegendKey val="0"/>
          <c:showVal val="0"/>
          <c:showCatName val="0"/>
          <c:showSerName val="0"/>
          <c:showPercent val="0"/>
          <c:showBubbleSize val="0"/>
        </c:dLbls>
        <c:axId val="126664896"/>
        <c:axId val="1"/>
      </c:areaChart>
      <c:catAx>
        <c:axId val="126664896"/>
        <c:scaling>
          <c:orientation val="minMax"/>
        </c:scaling>
        <c:delete val="0"/>
        <c:axPos val="b"/>
        <c:numFmt formatCode="General" sourceLinked="1"/>
        <c:majorTickMark val="out"/>
        <c:minorTickMark val="none"/>
        <c:tickLblPos val="nextTo"/>
        <c:spPr>
          <a:ln w="3268">
            <a:solidFill>
              <a:schemeClr val="tx1"/>
            </a:solidFill>
            <a:prstDash val="solid"/>
          </a:ln>
        </c:spPr>
        <c:txPr>
          <a:bodyPr rot="-2700000" vert="horz"/>
          <a:lstStyle/>
          <a:p>
            <a:pPr>
              <a:defRPr sz="1853" b="1" i="0" u="none" strike="noStrike" baseline="0">
                <a:solidFill>
                  <a:schemeClr val="tx1"/>
                </a:solidFill>
                <a:latin typeface="Arial"/>
                <a:ea typeface="Arial"/>
                <a:cs typeface="Arial"/>
              </a:defRPr>
            </a:pPr>
            <a:endParaRPr lang="en-US"/>
          </a:p>
        </c:txPr>
        <c:crossAx val="1"/>
        <c:crosses val="autoZero"/>
        <c:auto val="0"/>
        <c:lblAlgn val="ctr"/>
        <c:lblOffset val="100"/>
        <c:tickLblSkip val="1"/>
        <c:tickMarkSkip val="1"/>
        <c:noMultiLvlLbl val="0"/>
      </c:catAx>
      <c:valAx>
        <c:axId val="1"/>
        <c:scaling>
          <c:orientation val="minMax"/>
        </c:scaling>
        <c:delete val="0"/>
        <c:axPos val="l"/>
        <c:majorGridlines>
          <c:spPr>
            <a:ln w="3268">
              <a:solidFill>
                <a:schemeClr val="tx1"/>
              </a:solidFill>
              <a:prstDash val="solid"/>
            </a:ln>
          </c:spPr>
        </c:majorGridlines>
        <c:numFmt formatCode="&quot;$&quot;#,##0" sourceLinked="0"/>
        <c:majorTickMark val="out"/>
        <c:minorTickMark val="none"/>
        <c:tickLblPos val="nextTo"/>
        <c:spPr>
          <a:ln w="3268">
            <a:solidFill>
              <a:schemeClr val="tx1"/>
            </a:solidFill>
            <a:prstDash val="solid"/>
          </a:ln>
        </c:spPr>
        <c:txPr>
          <a:bodyPr rot="0" vert="horz"/>
          <a:lstStyle/>
          <a:p>
            <a:pPr>
              <a:defRPr sz="1853" b="1" i="0" u="none" strike="noStrike" baseline="0">
                <a:solidFill>
                  <a:schemeClr val="tx1"/>
                </a:solidFill>
                <a:latin typeface="Arial"/>
                <a:ea typeface="Arial"/>
                <a:cs typeface="Arial"/>
              </a:defRPr>
            </a:pPr>
            <a:endParaRPr lang="en-US"/>
          </a:p>
        </c:txPr>
        <c:crossAx val="126664896"/>
        <c:crosses val="autoZero"/>
        <c:crossBetween val="midCat"/>
      </c:valAx>
      <c:spPr>
        <a:noFill/>
        <a:ln w="26142">
          <a:noFill/>
        </a:ln>
      </c:spPr>
    </c:plotArea>
    <c:legend>
      <c:legendPos val="r"/>
      <c:layout>
        <c:manualLayout>
          <c:xMode val="edge"/>
          <c:yMode val="edge"/>
          <c:x val="0.86381709741550705"/>
          <c:y val="0.33840304182509506"/>
          <c:w val="0.13220675944334001"/>
          <c:h val="0.16159695817490494"/>
        </c:manualLayout>
      </c:layout>
      <c:overlay val="0"/>
      <c:spPr>
        <a:noFill/>
        <a:ln w="3268">
          <a:solidFill>
            <a:schemeClr val="tx1"/>
          </a:solidFill>
          <a:prstDash val="solid"/>
        </a:ln>
      </c:spPr>
      <c:txPr>
        <a:bodyPr/>
        <a:lstStyle/>
        <a:p>
          <a:pPr>
            <a:defRPr sz="1703" b="1" i="0" u="none" strike="noStrike" baseline="0">
              <a:solidFill>
                <a:schemeClr val="tx1"/>
              </a:solidFill>
              <a:latin typeface="Arial"/>
              <a:ea typeface="Arial"/>
              <a:cs typeface="Arial"/>
            </a:defRPr>
          </a:pPr>
          <a:endParaRPr lang="en-US"/>
        </a:p>
      </c:txPr>
    </c:legend>
    <c:plotVisOnly val="1"/>
    <c:dispBlanksAs val="zero"/>
    <c:showDLblsOverMax val="0"/>
  </c:chart>
  <c:spPr>
    <a:noFill/>
    <a:ln>
      <a:noFill/>
    </a:ln>
  </c:spPr>
  <c:txPr>
    <a:bodyPr/>
    <a:lstStyle/>
    <a:p>
      <a:pPr>
        <a:defRPr sz="1853" b="1" i="0" u="none" strike="noStrike" baseline="0">
          <a:solidFill>
            <a:schemeClr val="tx1"/>
          </a:solidFill>
          <a:latin typeface="Arial"/>
          <a:ea typeface="Arial"/>
          <a:cs typeface="Aria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10536779324057"/>
          <c:y val="7.7946768060836502E-2"/>
          <c:w val="0.65208747514910548"/>
          <c:h val="0.66920152091254748"/>
        </c:manualLayout>
      </c:layout>
      <c:lineChart>
        <c:grouping val="standard"/>
        <c:varyColors val="0"/>
        <c:ser>
          <c:idx val="0"/>
          <c:order val="0"/>
          <c:tx>
            <c:strRef>
              <c:f>Sheet1!$A$2</c:f>
              <c:strCache>
                <c:ptCount val="1"/>
                <c:pt idx="0">
                  <c:v>Borrowed</c:v>
                </c:pt>
              </c:strCache>
            </c:strRef>
          </c:tx>
          <c:spPr>
            <a:ln w="25400">
              <a:solidFill>
                <a:srgbClr val="000000"/>
              </a:solidFill>
              <a:prstDash val="solid"/>
            </a:ln>
          </c:spPr>
          <c:marker>
            <c:symbol val="diamond"/>
            <c:size val="7"/>
            <c:spPr>
              <a:solidFill>
                <a:srgbClr val="FF0000"/>
              </a:solidFill>
              <a:ln>
                <a:solidFill>
                  <a:srgbClr val="FF0000"/>
                </a:solidFill>
                <a:prstDash val="solid"/>
              </a:ln>
              <a:effectLst>
                <a:outerShdw dist="35921" dir="2700000" algn="br">
                  <a:srgbClr val="000000"/>
                </a:outerShdw>
              </a:effectLst>
            </c:spPr>
          </c:marker>
          <c:cat>
            <c:numRef>
              <c:f>Sheet1!$B$1:$V$1</c:f>
              <c:numCache>
                <c:formatCode>General</c:formatCode>
                <c:ptCount val="21"/>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numCache>
            </c:numRef>
          </c:cat>
          <c:val>
            <c:numRef>
              <c:f>Sheet1!$B$2:$V$2</c:f>
              <c:numCache>
                <c:formatCode>General</c:formatCode>
                <c:ptCount val="21"/>
                <c:pt idx="0">
                  <c:v>220873</c:v>
                </c:pt>
                <c:pt idx="1">
                  <c:v>215517</c:v>
                </c:pt>
                <c:pt idx="2">
                  <c:v>253187</c:v>
                </c:pt>
                <c:pt idx="3">
                  <c:v>273432</c:v>
                </c:pt>
                <c:pt idx="4">
                  <c:v>314473</c:v>
                </c:pt>
                <c:pt idx="5">
                  <c:v>341083</c:v>
                </c:pt>
                <c:pt idx="6">
                  <c:v>412733</c:v>
                </c:pt>
                <c:pt idx="7">
                  <c:v>349503</c:v>
                </c:pt>
                <c:pt idx="8">
                  <c:v>380458</c:v>
                </c:pt>
                <c:pt idx="9">
                  <c:v>407112</c:v>
                </c:pt>
                <c:pt idx="10">
                  <c:v>487166</c:v>
                </c:pt>
                <c:pt idx="11">
                  <c:v>475101</c:v>
                </c:pt>
                <c:pt idx="12">
                  <c:v>457908</c:v>
                </c:pt>
                <c:pt idx="13">
                  <c:v>469095</c:v>
                </c:pt>
                <c:pt idx="14">
                  <c:v>459029</c:v>
                </c:pt>
                <c:pt idx="15">
                  <c:v>520236</c:v>
                </c:pt>
                <c:pt idx="16">
                  <c:v>458661</c:v>
                </c:pt>
                <c:pt idx="17">
                  <c:v>429544</c:v>
                </c:pt>
                <c:pt idx="18">
                  <c:v>492187</c:v>
                </c:pt>
                <c:pt idx="19">
                  <c:v>480486</c:v>
                </c:pt>
                <c:pt idx="20">
                  <c:v>475248</c:v>
                </c:pt>
              </c:numCache>
            </c:numRef>
          </c:val>
          <c:smooth val="0"/>
          <c:extLst>
            <c:ext xmlns:c16="http://schemas.microsoft.com/office/drawing/2014/chart" uri="{C3380CC4-5D6E-409C-BE32-E72D297353CC}">
              <c16:uniqueId val="{00000000-EC2F-4D61-AE4E-A449D29E5646}"/>
            </c:ext>
          </c:extLst>
        </c:ser>
        <c:ser>
          <c:idx val="1"/>
          <c:order val="1"/>
          <c:tx>
            <c:strRef>
              <c:f>Sheet1!$A$3</c:f>
              <c:strCache>
                <c:ptCount val="1"/>
                <c:pt idx="0">
                  <c:v>Repaid</c:v>
                </c:pt>
              </c:strCache>
            </c:strRef>
          </c:tx>
          <c:spPr>
            <a:ln w="25400">
              <a:solidFill>
                <a:srgbClr val="000000"/>
              </a:solidFill>
              <a:prstDash val="solid"/>
            </a:ln>
          </c:spPr>
          <c:marker>
            <c:symbol val="square"/>
            <c:size val="7"/>
            <c:spPr>
              <a:solidFill>
                <a:srgbClr val="FFFF00"/>
              </a:solidFill>
              <a:ln>
                <a:solidFill>
                  <a:srgbClr val="FFFF00"/>
                </a:solidFill>
                <a:prstDash val="solid"/>
              </a:ln>
              <a:effectLst>
                <a:outerShdw dist="35921" dir="2700000" algn="br">
                  <a:srgbClr val="000000"/>
                </a:outerShdw>
              </a:effectLst>
            </c:spPr>
          </c:marker>
          <c:cat>
            <c:numRef>
              <c:f>Sheet1!$B$1:$V$1</c:f>
              <c:numCache>
                <c:formatCode>General</c:formatCode>
                <c:ptCount val="21"/>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numCache>
            </c:numRef>
          </c:cat>
          <c:val>
            <c:numRef>
              <c:f>Sheet1!$B$3:$V$3</c:f>
              <c:numCache>
                <c:formatCode>General</c:formatCode>
                <c:ptCount val="21"/>
                <c:pt idx="0">
                  <c:v>199327</c:v>
                </c:pt>
                <c:pt idx="1">
                  <c:v>193710</c:v>
                </c:pt>
                <c:pt idx="2">
                  <c:v>226626</c:v>
                </c:pt>
                <c:pt idx="3">
                  <c:v>237633</c:v>
                </c:pt>
                <c:pt idx="4">
                  <c:v>276353</c:v>
                </c:pt>
                <c:pt idx="5">
                  <c:v>299263</c:v>
                </c:pt>
                <c:pt idx="6">
                  <c:v>365497</c:v>
                </c:pt>
                <c:pt idx="7">
                  <c:v>314659</c:v>
                </c:pt>
                <c:pt idx="8">
                  <c:v>340400</c:v>
                </c:pt>
                <c:pt idx="9">
                  <c:v>374191</c:v>
                </c:pt>
                <c:pt idx="10">
                  <c:v>403228</c:v>
                </c:pt>
                <c:pt idx="11">
                  <c:v>417230</c:v>
                </c:pt>
                <c:pt idx="12">
                  <c:v>407198</c:v>
                </c:pt>
                <c:pt idx="13">
                  <c:v>418835</c:v>
                </c:pt>
                <c:pt idx="14">
                  <c:v>435334</c:v>
                </c:pt>
                <c:pt idx="15">
                  <c:v>460386</c:v>
                </c:pt>
                <c:pt idx="16">
                  <c:v>413848</c:v>
                </c:pt>
                <c:pt idx="17">
                  <c:v>385685</c:v>
                </c:pt>
                <c:pt idx="18">
                  <c:v>450244</c:v>
                </c:pt>
                <c:pt idx="19">
                  <c:v>412779</c:v>
                </c:pt>
                <c:pt idx="20">
                  <c:v>388752</c:v>
                </c:pt>
              </c:numCache>
            </c:numRef>
          </c:val>
          <c:smooth val="0"/>
          <c:extLst>
            <c:ext xmlns:c16="http://schemas.microsoft.com/office/drawing/2014/chart" uri="{C3380CC4-5D6E-409C-BE32-E72D297353CC}">
              <c16:uniqueId val="{00000002-EC2F-4D61-AE4E-A449D29E5646}"/>
            </c:ext>
          </c:extLst>
        </c:ser>
        <c:dLbls>
          <c:showLegendKey val="0"/>
          <c:showVal val="0"/>
          <c:showCatName val="0"/>
          <c:showSerName val="0"/>
          <c:showPercent val="0"/>
          <c:showBubbleSize val="0"/>
        </c:dLbls>
        <c:marker val="1"/>
        <c:smooth val="0"/>
        <c:axId val="125970472"/>
        <c:axId val="1"/>
      </c:lineChart>
      <c:catAx>
        <c:axId val="125970472"/>
        <c:scaling>
          <c:orientation val="minMax"/>
        </c:scaling>
        <c:delete val="0"/>
        <c:axPos val="b"/>
        <c:numFmt formatCode="General" sourceLinked="1"/>
        <c:majorTickMark val="out"/>
        <c:minorTickMark val="none"/>
        <c:tickLblPos val="nextTo"/>
        <c:spPr>
          <a:ln w="3175">
            <a:solidFill>
              <a:schemeClr val="tx1"/>
            </a:solidFill>
            <a:prstDash val="solid"/>
          </a:ln>
        </c:spPr>
        <c:txPr>
          <a:bodyPr rot="-2700000" vert="horz"/>
          <a:lstStyle/>
          <a:p>
            <a:pPr>
              <a:defRPr sz="1200" b="1" i="0" u="none" strike="noStrike" baseline="0">
                <a:solidFill>
                  <a:schemeClr val="tx1"/>
                </a:solidFill>
                <a:latin typeface="Arial"/>
                <a:ea typeface="Arial"/>
                <a:cs typeface="Arial"/>
              </a:defRPr>
            </a:pPr>
            <a:endParaRPr lang="en-US"/>
          </a:p>
        </c:txPr>
        <c:crossAx val="1"/>
        <c:crosses val="autoZero"/>
        <c:auto val="0"/>
        <c:lblAlgn val="ctr"/>
        <c:lblOffset val="100"/>
        <c:tickLblSkip val="2"/>
        <c:tickMarkSkip val="1"/>
        <c:noMultiLvlLbl val="0"/>
      </c:catAx>
      <c:valAx>
        <c:axId val="1"/>
        <c:scaling>
          <c:orientation val="minMax"/>
        </c:scaling>
        <c:delete val="0"/>
        <c:axPos val="l"/>
        <c:majorGridlines>
          <c:spPr>
            <a:ln w="3175">
              <a:solidFill>
                <a:schemeClr val="tx1"/>
              </a:solidFill>
              <a:prstDash val="solid"/>
            </a:ln>
          </c:spPr>
        </c:majorGridlines>
        <c:numFmt formatCode="&quot;$&quot;#,##0" sourceLinked="0"/>
        <c:majorTickMark val="out"/>
        <c:minorTickMark val="none"/>
        <c:tickLblPos val="nextTo"/>
        <c:spPr>
          <a:ln w="3175">
            <a:solidFill>
              <a:schemeClr val="tx1"/>
            </a:solidFill>
            <a:prstDash val="solid"/>
          </a:ln>
        </c:spPr>
        <c:txPr>
          <a:bodyPr rot="0" vert="horz"/>
          <a:lstStyle/>
          <a:p>
            <a:pPr>
              <a:defRPr sz="1800" b="1" i="0" u="none" strike="noStrike" baseline="0">
                <a:solidFill>
                  <a:schemeClr val="tx1"/>
                </a:solidFill>
                <a:latin typeface="Arial"/>
                <a:ea typeface="Arial"/>
                <a:cs typeface="Arial"/>
              </a:defRPr>
            </a:pPr>
            <a:endParaRPr lang="en-US"/>
          </a:p>
        </c:txPr>
        <c:crossAx val="125970472"/>
        <c:crosses val="autoZero"/>
        <c:crossBetween val="midCat"/>
      </c:valAx>
      <c:spPr>
        <a:noFill/>
        <a:ln w="25400">
          <a:noFill/>
        </a:ln>
      </c:spPr>
    </c:plotArea>
    <c:legend>
      <c:legendPos val="b"/>
      <c:layout>
        <c:manualLayout>
          <c:xMode val="edge"/>
          <c:yMode val="edge"/>
          <c:x val="0.31809145129224659"/>
          <c:y val="0.90874524714828897"/>
          <c:w val="0.35785288270377741"/>
          <c:h val="8.5551330798479083E-2"/>
        </c:manualLayout>
      </c:layout>
      <c:overlay val="0"/>
      <c:spPr>
        <a:noFill/>
        <a:ln w="3175">
          <a:solidFill>
            <a:schemeClr val="tx1"/>
          </a:solidFill>
          <a:prstDash val="solid"/>
        </a:ln>
      </c:spPr>
      <c:txPr>
        <a:bodyPr/>
        <a:lstStyle/>
        <a:p>
          <a:pPr>
            <a:defRPr sz="1655"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800" b="1" i="0" u="none" strike="noStrike" baseline="0">
          <a:solidFill>
            <a:schemeClr val="tx1"/>
          </a:solidFill>
          <a:latin typeface="Arial"/>
          <a:ea typeface="Arial"/>
          <a:cs typeface="Aria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64"/>
      <c:rotY val="20"/>
      <c:depthPercent val="2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15205294072967568"/>
          <c:y val="3.1554878048780488E-2"/>
          <c:w val="0.77306263766868366"/>
          <c:h val="0.66159695817490483"/>
        </c:manualLayout>
      </c:layout>
      <c:bar3DChart>
        <c:barDir val="col"/>
        <c:grouping val="clustered"/>
        <c:varyColors val="0"/>
        <c:ser>
          <c:idx val="0"/>
          <c:order val="0"/>
          <c:tx>
            <c:strRef>
              <c:f>Sheet1!$A$2</c:f>
              <c:strCache>
                <c:ptCount val="1"/>
                <c:pt idx="0">
                  <c:v>Money Borrowed</c:v>
                </c:pt>
              </c:strCache>
            </c:strRef>
          </c:tx>
          <c:spPr>
            <a:solidFill>
              <a:schemeClr val="accent1"/>
            </a:solidFill>
            <a:ln w="13073">
              <a:solidFill>
                <a:srgbClr val="000000"/>
              </a:solidFill>
              <a:prstDash val="solid"/>
            </a:ln>
          </c:spPr>
          <c:invertIfNegative val="0"/>
          <c:cat>
            <c:strRef>
              <c:f>Sheet1!$B$1:$D$1</c:f>
              <c:strCache>
                <c:ptCount val="3"/>
                <c:pt idx="0">
                  <c:v>Average</c:v>
                </c:pt>
                <c:pt idx="1">
                  <c:v>Low 20 %</c:v>
                </c:pt>
                <c:pt idx="2">
                  <c:v>High 20 %</c:v>
                </c:pt>
              </c:strCache>
            </c:strRef>
          </c:cat>
          <c:val>
            <c:numRef>
              <c:f>Sheet1!$B$2:$D$2</c:f>
              <c:numCache>
                <c:formatCode>General</c:formatCode>
                <c:ptCount val="3"/>
                <c:pt idx="0">
                  <c:v>475248</c:v>
                </c:pt>
                <c:pt idx="1">
                  <c:v>244584</c:v>
                </c:pt>
                <c:pt idx="2">
                  <c:v>991421</c:v>
                </c:pt>
              </c:numCache>
            </c:numRef>
          </c:val>
          <c:extLst>
            <c:ext xmlns:c16="http://schemas.microsoft.com/office/drawing/2014/chart" uri="{C3380CC4-5D6E-409C-BE32-E72D297353CC}">
              <c16:uniqueId val="{00000000-C04E-43A1-9A4E-62A8F69E93D8}"/>
            </c:ext>
          </c:extLst>
        </c:ser>
        <c:ser>
          <c:idx val="1"/>
          <c:order val="1"/>
          <c:tx>
            <c:strRef>
              <c:f>Sheet1!$A$3</c:f>
              <c:strCache>
                <c:ptCount val="1"/>
                <c:pt idx="0">
                  <c:v>Money Paid Back</c:v>
                </c:pt>
              </c:strCache>
            </c:strRef>
          </c:tx>
          <c:spPr>
            <a:solidFill>
              <a:schemeClr val="accent2"/>
            </a:solidFill>
            <a:ln w="13073">
              <a:solidFill>
                <a:srgbClr val="000000"/>
              </a:solidFill>
              <a:prstDash val="solid"/>
            </a:ln>
          </c:spPr>
          <c:invertIfNegative val="0"/>
          <c:cat>
            <c:strRef>
              <c:f>Sheet1!$B$1:$D$1</c:f>
              <c:strCache>
                <c:ptCount val="3"/>
                <c:pt idx="0">
                  <c:v>Average</c:v>
                </c:pt>
                <c:pt idx="1">
                  <c:v>Low 20 %</c:v>
                </c:pt>
                <c:pt idx="2">
                  <c:v>High 20 %</c:v>
                </c:pt>
              </c:strCache>
            </c:strRef>
          </c:cat>
          <c:val>
            <c:numRef>
              <c:f>Sheet1!$B$3:$D$3</c:f>
              <c:numCache>
                <c:formatCode>General</c:formatCode>
                <c:ptCount val="3"/>
                <c:pt idx="0">
                  <c:v>388752</c:v>
                </c:pt>
                <c:pt idx="1">
                  <c:v>175247</c:v>
                </c:pt>
                <c:pt idx="2">
                  <c:v>873514</c:v>
                </c:pt>
              </c:numCache>
            </c:numRef>
          </c:val>
          <c:extLst>
            <c:ext xmlns:c16="http://schemas.microsoft.com/office/drawing/2014/chart" uri="{C3380CC4-5D6E-409C-BE32-E72D297353CC}">
              <c16:uniqueId val="{00000001-C04E-43A1-9A4E-62A8F69E93D8}"/>
            </c:ext>
          </c:extLst>
        </c:ser>
        <c:dLbls>
          <c:showLegendKey val="0"/>
          <c:showVal val="0"/>
          <c:showCatName val="0"/>
          <c:showSerName val="0"/>
          <c:showPercent val="0"/>
          <c:showBubbleSize val="0"/>
        </c:dLbls>
        <c:gapWidth val="150"/>
        <c:gapDepth val="0"/>
        <c:shape val="box"/>
        <c:axId val="126749384"/>
        <c:axId val="1"/>
        <c:axId val="0"/>
      </c:bar3DChart>
      <c:catAx>
        <c:axId val="126749384"/>
        <c:scaling>
          <c:orientation val="minMax"/>
        </c:scaling>
        <c:delete val="0"/>
        <c:axPos val="b"/>
        <c:numFmt formatCode="General" sourceLinked="1"/>
        <c:majorTickMark val="out"/>
        <c:minorTickMark val="none"/>
        <c:tickLblPos val="low"/>
        <c:spPr>
          <a:ln w="3268">
            <a:solidFill>
              <a:schemeClr val="tx1"/>
            </a:solidFill>
            <a:prstDash val="solid"/>
          </a:ln>
        </c:spPr>
        <c:txPr>
          <a:bodyPr rot="0" vert="horz"/>
          <a:lstStyle/>
          <a:p>
            <a:pPr>
              <a:defRPr sz="1200" b="0" i="0" u="none" strike="noStrike" baseline="0">
                <a:solidFill>
                  <a:schemeClr val="tx1"/>
                </a:solidFill>
                <a:latin typeface="Arial"/>
                <a:ea typeface="Arial"/>
                <a:cs typeface="Arial"/>
              </a:defRPr>
            </a:pPr>
            <a:endParaRPr lang="en-US"/>
          </a:p>
        </c:txPr>
        <c:crossAx val="1"/>
        <c:crosses val="autoZero"/>
        <c:auto val="0"/>
        <c:lblAlgn val="ctr"/>
        <c:lblOffset val="100"/>
        <c:tickLblSkip val="1"/>
        <c:tickMarkSkip val="1"/>
        <c:noMultiLvlLbl val="0"/>
      </c:catAx>
      <c:valAx>
        <c:axId val="1"/>
        <c:scaling>
          <c:orientation val="minMax"/>
        </c:scaling>
        <c:delete val="0"/>
        <c:axPos val="l"/>
        <c:majorGridlines>
          <c:spPr>
            <a:ln w="3268">
              <a:solidFill>
                <a:schemeClr val="tx1"/>
              </a:solidFill>
              <a:prstDash val="solid"/>
            </a:ln>
          </c:spPr>
        </c:majorGridlines>
        <c:numFmt formatCode="&quot;$&quot;#,##0" sourceLinked="0"/>
        <c:majorTickMark val="out"/>
        <c:minorTickMark val="none"/>
        <c:tickLblPos val="nextTo"/>
        <c:spPr>
          <a:ln w="3268">
            <a:solidFill>
              <a:schemeClr val="tx1"/>
            </a:solidFill>
            <a:prstDash val="solid"/>
          </a:ln>
        </c:spPr>
        <c:txPr>
          <a:bodyPr rot="0" vert="horz"/>
          <a:lstStyle/>
          <a:p>
            <a:pPr>
              <a:defRPr sz="1853" b="1" i="0" u="none" strike="noStrike" baseline="0">
                <a:solidFill>
                  <a:schemeClr val="tx1"/>
                </a:solidFill>
                <a:latin typeface="Arial"/>
                <a:ea typeface="Arial"/>
                <a:cs typeface="Arial"/>
              </a:defRPr>
            </a:pPr>
            <a:endParaRPr lang="en-US"/>
          </a:p>
        </c:txPr>
        <c:crossAx val="126749384"/>
        <c:crosses val="autoZero"/>
        <c:crossBetween val="between"/>
      </c:valAx>
      <c:spPr>
        <a:noFill/>
        <a:ln w="26147">
          <a:noFill/>
        </a:ln>
      </c:spPr>
    </c:plotArea>
    <c:legend>
      <c:legendPos val="b"/>
      <c:layout>
        <c:manualLayout>
          <c:xMode val="edge"/>
          <c:yMode val="edge"/>
          <c:x val="0.21311036281236551"/>
          <c:y val="0.8976978106395237"/>
          <c:w val="0.56958250497017904"/>
          <c:h val="8.5551330798479083E-2"/>
        </c:manualLayout>
      </c:layout>
      <c:overlay val="0"/>
      <c:spPr>
        <a:noFill/>
        <a:ln w="3268">
          <a:solidFill>
            <a:schemeClr val="tx1"/>
          </a:solidFill>
          <a:prstDash val="solid"/>
        </a:ln>
      </c:spPr>
      <c:txPr>
        <a:bodyPr/>
        <a:lstStyle/>
        <a:p>
          <a:pPr>
            <a:defRPr sz="1704"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853" b="1" i="0" u="none" strike="noStrike" baseline="0">
          <a:solidFill>
            <a:schemeClr val="tx1"/>
          </a:solidFill>
          <a:latin typeface="Arial"/>
          <a:ea typeface="Arial"/>
          <a:cs typeface="Aria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552683896620286E-2"/>
          <c:y val="9.3375585999726896E-2"/>
          <c:w val="0.62524850894632211"/>
          <c:h val="0.70700446042510579"/>
        </c:manualLayout>
      </c:layout>
      <c:barChart>
        <c:barDir val="col"/>
        <c:grouping val="clustered"/>
        <c:varyColors val="0"/>
        <c:ser>
          <c:idx val="1"/>
          <c:order val="0"/>
          <c:tx>
            <c:strRef>
              <c:f>Sheet1!$A$4</c:f>
              <c:strCache>
                <c:ptCount val="1"/>
                <c:pt idx="0">
                  <c:v>Rate of return cost</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Average</c:v>
                </c:pt>
                <c:pt idx="1">
                  <c:v>Low 20 %</c:v>
                </c:pt>
                <c:pt idx="2">
                  <c:v>High 20 %</c:v>
                </c:pt>
              </c:strCache>
            </c:strRef>
          </c:cat>
          <c:val>
            <c:numRef>
              <c:f>Sheet1!$B$4:$D$4</c:f>
              <c:numCache>
                <c:formatCode>0.0</c:formatCode>
                <c:ptCount val="3"/>
                <c:pt idx="0">
                  <c:v>10.7</c:v>
                </c:pt>
                <c:pt idx="1">
                  <c:v>-1.7</c:v>
                </c:pt>
                <c:pt idx="2" formatCode="General">
                  <c:v>14.1</c:v>
                </c:pt>
              </c:numCache>
            </c:numRef>
          </c:val>
          <c:extLst>
            <c:ext xmlns:c16="http://schemas.microsoft.com/office/drawing/2014/chart" uri="{C3380CC4-5D6E-409C-BE32-E72D297353CC}">
              <c16:uniqueId val="{00000000-5614-48F3-8953-D0C59DD7C855}"/>
            </c:ext>
          </c:extLst>
        </c:ser>
        <c:dLbls>
          <c:showLegendKey val="0"/>
          <c:showVal val="1"/>
          <c:showCatName val="0"/>
          <c:showSerName val="0"/>
          <c:showPercent val="0"/>
          <c:showBubbleSize val="0"/>
        </c:dLbls>
        <c:gapWidth val="100"/>
        <c:overlap val="-24"/>
        <c:axId val="124222008"/>
        <c:axId val="1"/>
      </c:barChart>
      <c:catAx>
        <c:axId val="124222008"/>
        <c:scaling>
          <c:orientation val="minMax"/>
        </c:scaling>
        <c:delete val="0"/>
        <c:axPos val="b"/>
        <c:numFmt formatCode="General" sourceLinked="1"/>
        <c:majorTickMark val="none"/>
        <c:minorTickMark val="none"/>
        <c:tickLblPos val="high"/>
        <c:spPr>
          <a:noFill/>
          <a:ln w="12700"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1"/>
        <c:crosses val="autoZero"/>
        <c:auto val="0"/>
        <c:lblAlgn val="ctr"/>
        <c:lblOffset val="100"/>
        <c:tickLblSkip val="1"/>
        <c:tickMarkSkip val="1"/>
        <c:noMultiLvlLbl val="0"/>
      </c:catAx>
      <c:valAx>
        <c:axId val="1"/>
        <c:scaling>
          <c:orientation val="minMax"/>
          <c:min val="-2"/>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124222008"/>
        <c:crosses val="autoZero"/>
        <c:crossBetween val="between"/>
      </c:valAx>
      <c:spPr>
        <a:noFill/>
        <a:ln>
          <a:noFill/>
        </a:ln>
        <a:effectLst/>
      </c:spPr>
    </c:plotArea>
    <c:legend>
      <c:legendPos val="b"/>
      <c:layout>
        <c:manualLayout>
          <c:xMode val="edge"/>
          <c:yMode val="edge"/>
          <c:x val="0.32825847954512882"/>
          <c:y val="0.88594237858995961"/>
          <c:w val="0.15745048699434894"/>
          <c:h val="5.914432661235264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210046882599026E-2"/>
          <c:y val="4.4873967735740351E-2"/>
          <c:w val="0.86182902584493049"/>
          <c:h val="0.75665399239543729"/>
        </c:manualLayout>
      </c:layout>
      <c:barChart>
        <c:barDir val="col"/>
        <c:grouping val="clustered"/>
        <c:varyColors val="0"/>
        <c:ser>
          <c:idx val="1"/>
          <c:order val="0"/>
          <c:tx>
            <c:strRef>
              <c:f>Sheet1!$A$3</c:f>
              <c:strCache>
                <c:ptCount val="1"/>
                <c:pt idx="0">
                  <c:v>Return on Assets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Sheet1!$B$3:$K$3</c:f>
              <c:numCache>
                <c:formatCode>General</c:formatCode>
                <c:ptCount val="10"/>
                <c:pt idx="0">
                  <c:v>2.6</c:v>
                </c:pt>
                <c:pt idx="1">
                  <c:v>3.7</c:v>
                </c:pt>
                <c:pt idx="2">
                  <c:v>0.8</c:v>
                </c:pt>
                <c:pt idx="3">
                  <c:v>1.4</c:v>
                </c:pt>
                <c:pt idx="4">
                  <c:v>1.9</c:v>
                </c:pt>
                <c:pt idx="5" formatCode="0.0">
                  <c:v>1</c:v>
                </c:pt>
                <c:pt idx="6" formatCode="0.0">
                  <c:v>3.4</c:v>
                </c:pt>
                <c:pt idx="7" formatCode="0.0">
                  <c:v>7.8</c:v>
                </c:pt>
                <c:pt idx="8" formatCode="0.0">
                  <c:v>11.4</c:v>
                </c:pt>
                <c:pt idx="9" formatCode="0.0">
                  <c:v>10.7</c:v>
                </c:pt>
              </c:numCache>
            </c:numRef>
          </c:val>
          <c:extLst>
            <c:ext xmlns:c16="http://schemas.microsoft.com/office/drawing/2014/chart" uri="{C3380CC4-5D6E-409C-BE32-E72D297353CC}">
              <c16:uniqueId val="{00000000-FDAB-464A-B225-4B8FDF7FD7BC}"/>
            </c:ext>
          </c:extLst>
        </c:ser>
        <c:dLbls>
          <c:showLegendKey val="0"/>
          <c:showVal val="0"/>
          <c:showCatName val="0"/>
          <c:showSerName val="0"/>
          <c:showPercent val="0"/>
          <c:showBubbleSize val="0"/>
        </c:dLbls>
        <c:gapWidth val="70"/>
        <c:overlap val="10"/>
        <c:axId val="127175816"/>
        <c:axId val="1"/>
      </c:barChart>
      <c:catAx>
        <c:axId val="127175816"/>
        <c:scaling>
          <c:orientation val="minMax"/>
        </c:scaling>
        <c:delete val="0"/>
        <c:axPos val="b"/>
        <c:numFmt formatCode="General" sourceLinked="1"/>
        <c:majorTickMark val="none"/>
        <c:minorTickMark val="none"/>
        <c:tickLblPos val="low"/>
        <c:spPr>
          <a:noFill/>
          <a:ln>
            <a:noFill/>
          </a:ln>
          <a:effectLst/>
        </c:spPr>
        <c:txPr>
          <a:bodyPr rot="-54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
        <c:crosses val="autoZero"/>
        <c:auto val="0"/>
        <c:lblAlgn val="ctr"/>
        <c:lblOffset val="100"/>
        <c:noMultiLvlLbl val="0"/>
      </c:catAx>
      <c:valAx>
        <c:axId val="1"/>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271758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451292246520891E-2"/>
          <c:y val="3.1554878048780488E-2"/>
          <c:w val="0.68626753840177512"/>
          <c:h val="0.64530967927789518"/>
        </c:manualLayout>
      </c:layout>
      <c:barChart>
        <c:barDir val="col"/>
        <c:grouping val="clustered"/>
        <c:varyColors val="0"/>
        <c:ser>
          <c:idx val="0"/>
          <c:order val="0"/>
          <c:tx>
            <c:strRef>
              <c:f>Sheet1!$A$2</c:f>
              <c:strCache>
                <c:ptCount val="1"/>
                <c:pt idx="0">
                  <c:v>Off Farm Income</c:v>
                </c:pt>
              </c:strCache>
            </c:strRef>
          </c:tx>
          <c:spPr>
            <a:solidFill>
              <a:schemeClr val="accent1"/>
            </a:solidFill>
            <a:ln w="13071">
              <a:solidFill>
                <a:srgbClr val="000000"/>
              </a:solidFill>
              <a:prstDash val="solid"/>
            </a:ln>
          </c:spPr>
          <c:invertIfNegative val="0"/>
          <c:cat>
            <c:numRef>
              <c:f>Sheet1!$B$1:$K$1</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Sheet1!$B$2:$K$2</c:f>
              <c:numCache>
                <c:formatCode>General</c:formatCode>
                <c:ptCount val="10"/>
                <c:pt idx="0">
                  <c:v>33202</c:v>
                </c:pt>
                <c:pt idx="1">
                  <c:v>28179</c:v>
                </c:pt>
                <c:pt idx="2">
                  <c:v>36528</c:v>
                </c:pt>
                <c:pt idx="3">
                  <c:v>36099</c:v>
                </c:pt>
                <c:pt idx="4">
                  <c:v>35787</c:v>
                </c:pt>
                <c:pt idx="5">
                  <c:v>41383</c:v>
                </c:pt>
                <c:pt idx="6">
                  <c:v>40429</c:v>
                </c:pt>
                <c:pt idx="7">
                  <c:v>45717</c:v>
                </c:pt>
                <c:pt idx="8">
                  <c:v>46943</c:v>
                </c:pt>
                <c:pt idx="9">
                  <c:v>45240</c:v>
                </c:pt>
              </c:numCache>
            </c:numRef>
          </c:val>
          <c:extLst>
            <c:ext xmlns:c16="http://schemas.microsoft.com/office/drawing/2014/chart" uri="{C3380CC4-5D6E-409C-BE32-E72D297353CC}">
              <c16:uniqueId val="{00000000-FA70-4932-ABA5-F63C5A857650}"/>
            </c:ext>
          </c:extLst>
        </c:ser>
        <c:dLbls>
          <c:showLegendKey val="0"/>
          <c:showVal val="0"/>
          <c:showCatName val="0"/>
          <c:showSerName val="0"/>
          <c:showPercent val="0"/>
          <c:showBubbleSize val="0"/>
        </c:dLbls>
        <c:gapWidth val="150"/>
        <c:axId val="125446840"/>
        <c:axId val="1"/>
      </c:barChart>
      <c:catAx>
        <c:axId val="125446840"/>
        <c:scaling>
          <c:orientation val="minMax"/>
        </c:scaling>
        <c:delete val="0"/>
        <c:axPos val="b"/>
        <c:numFmt formatCode="General" sourceLinked="1"/>
        <c:majorTickMark val="out"/>
        <c:minorTickMark val="none"/>
        <c:tickLblPos val="nextTo"/>
        <c:spPr>
          <a:ln w="3268">
            <a:solidFill>
              <a:schemeClr val="tx1"/>
            </a:solidFill>
            <a:prstDash val="solid"/>
          </a:ln>
        </c:spPr>
        <c:txPr>
          <a:bodyPr rot="-2700000" vert="horz"/>
          <a:lstStyle/>
          <a:p>
            <a:pPr>
              <a:defRPr sz="1853" b="1" i="0" u="none" strike="noStrike" baseline="0">
                <a:solidFill>
                  <a:schemeClr val="tx1"/>
                </a:solidFill>
                <a:latin typeface="Arial"/>
                <a:ea typeface="Arial"/>
                <a:cs typeface="Arial"/>
              </a:defRPr>
            </a:pPr>
            <a:endParaRPr lang="en-US"/>
          </a:p>
        </c:txPr>
        <c:crossAx val="1"/>
        <c:crosses val="autoZero"/>
        <c:auto val="0"/>
        <c:lblAlgn val="ctr"/>
        <c:lblOffset val="100"/>
        <c:noMultiLvlLbl val="0"/>
      </c:catAx>
      <c:valAx>
        <c:axId val="1"/>
        <c:scaling>
          <c:orientation val="minMax"/>
          <c:min val="15000"/>
        </c:scaling>
        <c:delete val="0"/>
        <c:axPos val="l"/>
        <c:majorGridlines>
          <c:spPr>
            <a:ln w="3268">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ln>
          </c:spPr>
        </c:majorGridlines>
        <c:numFmt formatCode="#,##0" sourceLinked="0"/>
        <c:majorTickMark val="out"/>
        <c:minorTickMark val="none"/>
        <c:tickLblPos val="nextTo"/>
        <c:spPr>
          <a:ln w="3268">
            <a:solidFill>
              <a:schemeClr val="tx1"/>
            </a:solidFill>
            <a:prstDash val="solid"/>
          </a:ln>
        </c:spPr>
        <c:txPr>
          <a:bodyPr rot="0" vert="horz"/>
          <a:lstStyle/>
          <a:p>
            <a:pPr>
              <a:defRPr sz="1853" b="1" i="0" u="none" strike="noStrike" baseline="0">
                <a:solidFill>
                  <a:schemeClr val="tx1"/>
                </a:solidFill>
                <a:latin typeface="Arial"/>
                <a:ea typeface="Arial"/>
                <a:cs typeface="Arial"/>
              </a:defRPr>
            </a:pPr>
            <a:endParaRPr lang="en-US"/>
          </a:p>
        </c:txPr>
        <c:crossAx val="125446840"/>
        <c:crosses val="autoZero"/>
        <c:crossBetween val="between"/>
        <c:dispUnits>
          <c:builtInUnit val="thousands"/>
          <c:dispUnitsLbl>
            <c:layout>
              <c:manualLayout>
                <c:xMode val="edge"/>
                <c:yMode val="edge"/>
                <c:x val="3.976143141153082E-3"/>
                <c:y val="5.7034220532319387E-2"/>
              </c:manualLayout>
            </c:layout>
            <c:spPr>
              <a:noFill/>
              <a:ln w="26142">
                <a:noFill/>
              </a:ln>
            </c:spPr>
            <c:txPr>
              <a:bodyPr rot="-5400000" vert="horz"/>
              <a:lstStyle/>
              <a:p>
                <a:pPr algn="ctr">
                  <a:defRPr sz="823" b="1" i="0" u="none" strike="noStrike" baseline="0">
                    <a:solidFill>
                      <a:schemeClr val="tx1"/>
                    </a:solidFill>
                    <a:latin typeface="Calibri"/>
                    <a:ea typeface="Calibri"/>
                    <a:cs typeface="Calibri"/>
                  </a:defRPr>
                </a:pPr>
                <a:endParaRPr lang="en-US"/>
              </a:p>
            </c:txPr>
          </c:dispUnitsLbl>
        </c:dispUnits>
      </c:valAx>
      <c:spPr>
        <a:noFill/>
        <a:ln w="26142">
          <a:noFill/>
        </a:ln>
      </c:spPr>
    </c:plotArea>
    <c:plotVisOnly val="1"/>
    <c:dispBlanksAs val="zero"/>
    <c:showDLblsOverMax val="0"/>
  </c:chart>
  <c:spPr>
    <a:noFill/>
    <a:ln>
      <a:noFill/>
    </a:ln>
  </c:spPr>
  <c:txPr>
    <a:bodyPr/>
    <a:lstStyle/>
    <a:p>
      <a:pPr>
        <a:defRPr sz="1853" b="1" i="0" u="none" strike="noStrike" baseline="0">
          <a:solidFill>
            <a:schemeClr val="tx1"/>
          </a:solidFill>
          <a:latin typeface="Arial"/>
          <a:ea typeface="Arial"/>
          <a:cs typeface="Arial"/>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17693836978131"/>
          <c:y val="7.2243346007604542E-2"/>
          <c:w val="0.81908548707753492"/>
          <c:h val="0.67680608365019013"/>
        </c:manualLayout>
      </c:layout>
      <c:areaChart>
        <c:grouping val="standard"/>
        <c:varyColors val="0"/>
        <c:ser>
          <c:idx val="0"/>
          <c:order val="0"/>
          <c:tx>
            <c:strRef>
              <c:f>Sheet1!$A$2</c:f>
              <c:strCache>
                <c:ptCount val="1"/>
                <c:pt idx="0">
                  <c:v>Total Cash</c:v>
                </c:pt>
              </c:strCache>
            </c:strRef>
          </c:tx>
          <c:spPr>
            <a:solidFill>
              <a:schemeClr val="accent1"/>
            </a:solidFill>
            <a:ln w="13073">
              <a:solidFill>
                <a:schemeClr val="tx1"/>
              </a:solidFill>
              <a:prstDash val="solid"/>
            </a:ln>
          </c:spPr>
          <c:dLbls>
            <c:dLbl>
              <c:idx val="0"/>
              <c:layout>
                <c:manualLayout>
                  <c:x val="4.9839228295819937E-2"/>
                  <c:y val="-0.2560975609756097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411-462D-B825-9DE93678E869}"/>
                </c:ext>
              </c:extLst>
            </c:dLbl>
            <c:dLbl>
              <c:idx val="1"/>
              <c:layout>
                <c:manualLayout>
                  <c:x val="9.6463022508038298E-3"/>
                  <c:y val="-0.2042682926829268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411-462D-B825-9DE93678E869}"/>
                </c:ext>
              </c:extLst>
            </c:dLbl>
            <c:dLbl>
              <c:idx val="2"/>
              <c:layout>
                <c:manualLayout>
                  <c:x val="1.4469453376205728E-2"/>
                  <c:y val="-0.1707317073170731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411-462D-B825-9DE93678E869}"/>
                </c:ext>
              </c:extLst>
            </c:dLbl>
            <c:dLbl>
              <c:idx val="3"/>
              <c:layout>
                <c:manualLayout>
                  <c:x val="-4.8231511254019296E-3"/>
                  <c:y val="-0.1493902439024390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810-45E8-98A1-49CF86501D16}"/>
                </c:ext>
              </c:extLst>
            </c:dLbl>
            <c:dLbl>
              <c:idx val="4"/>
              <c:layout>
                <c:manualLayout>
                  <c:x val="-1.6077170418006431E-3"/>
                  <c:y val="-0.161585365853658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810-45E8-98A1-49CF86501D16}"/>
                </c:ext>
              </c:extLst>
            </c:dLbl>
            <c:dLbl>
              <c:idx val="5"/>
              <c:layout>
                <c:manualLayout>
                  <c:x val="6.4308681672025723E-3"/>
                  <c:y val="-0.1493902439024390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810-45E8-98A1-49CF86501D16}"/>
                </c:ext>
              </c:extLst>
            </c:dLbl>
            <c:dLbl>
              <c:idx val="6"/>
              <c:layout>
                <c:manualLayout>
                  <c:x val="9.6463022508037413E-3"/>
                  <c:y val="-0.1707317073170731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810-45E8-98A1-49CF86501D16}"/>
                </c:ext>
              </c:extLst>
            </c:dLbl>
            <c:dLbl>
              <c:idx val="7"/>
              <c:layout>
                <c:manualLayout>
                  <c:x val="6.4308681672024543E-3"/>
                  <c:y val="-0.17987804878048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810-45E8-98A1-49CF86501D16}"/>
                </c:ext>
              </c:extLst>
            </c:dLbl>
            <c:dLbl>
              <c:idx val="8"/>
              <c:layout>
                <c:manualLayout>
                  <c:x val="0"/>
                  <c:y val="-0.1798780487804878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810-45E8-98A1-49CF86501D16}"/>
                </c:ext>
              </c:extLst>
            </c:dLbl>
            <c:dLbl>
              <c:idx val="9"/>
              <c:layout>
                <c:manualLayout>
                  <c:x val="-4.6623794212218649E-2"/>
                  <c:y val="-0.2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810-45E8-98A1-49CF86501D16}"/>
                </c:ext>
              </c:extLst>
            </c:dLbl>
            <c:spPr>
              <a:noFill/>
              <a:ln w="26147">
                <a:noFill/>
              </a:ln>
            </c:spPr>
            <c:txPr>
              <a:bodyPr wrap="square" lIns="38100" tIns="19050" rIns="38100" bIns="19050" anchor="ctr">
                <a:spAutoFit/>
              </a:bodyPr>
              <a:lstStyle/>
              <a:p>
                <a:pPr>
                  <a:defRPr sz="1647" b="1"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Sheet1!$B$2:$K$2</c:f>
              <c:numCache>
                <c:formatCode>#,##0</c:formatCode>
                <c:ptCount val="10"/>
                <c:pt idx="0">
                  <c:v>118506</c:v>
                </c:pt>
                <c:pt idx="1">
                  <c:v>110312</c:v>
                </c:pt>
                <c:pt idx="2">
                  <c:v>101316</c:v>
                </c:pt>
                <c:pt idx="3">
                  <c:v>86584</c:v>
                </c:pt>
                <c:pt idx="4">
                  <c:v>87463</c:v>
                </c:pt>
                <c:pt idx="5">
                  <c:v>86327</c:v>
                </c:pt>
                <c:pt idx="6">
                  <c:v>88194</c:v>
                </c:pt>
                <c:pt idx="7">
                  <c:v>88944</c:v>
                </c:pt>
                <c:pt idx="8">
                  <c:v>105131</c:v>
                </c:pt>
                <c:pt idx="9">
                  <c:v>121163</c:v>
                </c:pt>
              </c:numCache>
            </c:numRef>
          </c:val>
          <c:extLst>
            <c:ext xmlns:c16="http://schemas.microsoft.com/office/drawing/2014/chart" uri="{C3380CC4-5D6E-409C-BE32-E72D297353CC}">
              <c16:uniqueId val="{00000000-ACF9-4FBA-9726-7AD49A749582}"/>
            </c:ext>
          </c:extLst>
        </c:ser>
        <c:ser>
          <c:idx val="1"/>
          <c:order val="1"/>
          <c:tx>
            <c:strRef>
              <c:f>Sheet1!$A$3</c:f>
              <c:strCache>
                <c:ptCount val="1"/>
                <c:pt idx="0">
                  <c:v>Taxes</c:v>
                </c:pt>
              </c:strCache>
            </c:strRef>
          </c:tx>
          <c:spPr>
            <a:solidFill>
              <a:schemeClr val="accent2"/>
            </a:solidFill>
            <a:ln w="13073">
              <a:solidFill>
                <a:schemeClr val="tx1"/>
              </a:solidFill>
              <a:prstDash val="solid"/>
            </a:ln>
          </c:spPr>
          <c:dLbls>
            <c:spPr>
              <a:noFill/>
              <a:ln w="26147">
                <a:noFill/>
              </a:ln>
            </c:spPr>
            <c:txPr>
              <a:bodyPr wrap="square" lIns="38100" tIns="19050" rIns="38100" bIns="19050" anchor="ctr">
                <a:spAutoFit/>
              </a:bodyPr>
              <a:lstStyle/>
              <a:p>
                <a:pPr>
                  <a:defRPr sz="1853" b="1"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Sheet1!$B$3:$K$3</c:f>
              <c:numCache>
                <c:formatCode>#,##0</c:formatCode>
                <c:ptCount val="10"/>
                <c:pt idx="0">
                  <c:v>27016</c:v>
                </c:pt>
                <c:pt idx="1">
                  <c:v>26042</c:v>
                </c:pt>
                <c:pt idx="2">
                  <c:v>20005</c:v>
                </c:pt>
                <c:pt idx="3">
                  <c:v>16697</c:v>
                </c:pt>
                <c:pt idx="4">
                  <c:v>16556</c:v>
                </c:pt>
                <c:pt idx="5">
                  <c:v>12720</c:v>
                </c:pt>
                <c:pt idx="6">
                  <c:v>12987</c:v>
                </c:pt>
                <c:pt idx="7">
                  <c:v>12039</c:v>
                </c:pt>
                <c:pt idx="8">
                  <c:v>16531</c:v>
                </c:pt>
                <c:pt idx="9">
                  <c:v>17807</c:v>
                </c:pt>
              </c:numCache>
            </c:numRef>
          </c:val>
          <c:extLst>
            <c:ext xmlns:c16="http://schemas.microsoft.com/office/drawing/2014/chart" uri="{C3380CC4-5D6E-409C-BE32-E72D297353CC}">
              <c16:uniqueId val="{00000001-ACF9-4FBA-9726-7AD49A749582}"/>
            </c:ext>
          </c:extLst>
        </c:ser>
        <c:dLbls>
          <c:showLegendKey val="0"/>
          <c:showVal val="1"/>
          <c:showCatName val="0"/>
          <c:showSerName val="0"/>
          <c:showPercent val="0"/>
          <c:showBubbleSize val="0"/>
        </c:dLbls>
        <c:axId val="128318352"/>
        <c:axId val="1"/>
      </c:areaChart>
      <c:catAx>
        <c:axId val="128318352"/>
        <c:scaling>
          <c:orientation val="minMax"/>
        </c:scaling>
        <c:delete val="0"/>
        <c:axPos val="b"/>
        <c:numFmt formatCode="General" sourceLinked="1"/>
        <c:majorTickMark val="out"/>
        <c:minorTickMark val="none"/>
        <c:tickLblPos val="nextTo"/>
        <c:spPr>
          <a:ln w="3268">
            <a:solidFill>
              <a:schemeClr val="tx1"/>
            </a:solidFill>
            <a:prstDash val="solid"/>
          </a:ln>
        </c:spPr>
        <c:txPr>
          <a:bodyPr rot="0" vert="horz"/>
          <a:lstStyle/>
          <a:p>
            <a:pPr>
              <a:defRPr sz="1853" b="1"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
        <c:tickMarkSkip val="1"/>
        <c:noMultiLvlLbl val="0"/>
      </c:catAx>
      <c:valAx>
        <c:axId val="1"/>
        <c:scaling>
          <c:orientation val="minMax"/>
        </c:scaling>
        <c:delete val="0"/>
        <c:axPos val="l"/>
        <c:majorGridlines>
          <c:spPr>
            <a:ln w="3268">
              <a:solidFill>
                <a:schemeClr val="tx1"/>
              </a:solidFill>
              <a:prstDash val="solid"/>
            </a:ln>
          </c:spPr>
        </c:majorGridlines>
        <c:numFmt formatCode="&quot;$&quot;#,##0" sourceLinked="0"/>
        <c:majorTickMark val="out"/>
        <c:minorTickMark val="none"/>
        <c:tickLblPos val="nextTo"/>
        <c:spPr>
          <a:ln w="3268">
            <a:solidFill>
              <a:schemeClr val="tx1"/>
            </a:solidFill>
            <a:prstDash val="solid"/>
          </a:ln>
        </c:spPr>
        <c:txPr>
          <a:bodyPr rot="0" vert="horz"/>
          <a:lstStyle/>
          <a:p>
            <a:pPr>
              <a:defRPr sz="1853" b="1" i="0" u="none" strike="noStrike" baseline="0">
                <a:solidFill>
                  <a:schemeClr val="tx1"/>
                </a:solidFill>
                <a:latin typeface="Times New Roman"/>
                <a:ea typeface="Times New Roman"/>
                <a:cs typeface="Times New Roman"/>
              </a:defRPr>
            </a:pPr>
            <a:endParaRPr lang="en-US"/>
          </a:p>
        </c:txPr>
        <c:crossAx val="128318352"/>
        <c:crosses val="autoZero"/>
        <c:crossBetween val="midCat"/>
      </c:valAx>
      <c:spPr>
        <a:noFill/>
        <a:ln w="13073">
          <a:solidFill>
            <a:schemeClr val="tx1"/>
          </a:solidFill>
          <a:prstDash val="solid"/>
        </a:ln>
      </c:spPr>
    </c:plotArea>
    <c:legend>
      <c:legendPos val="b"/>
      <c:layout>
        <c:manualLayout>
          <c:xMode val="edge"/>
          <c:yMode val="edge"/>
          <c:x val="0.39761431411530823"/>
          <c:y val="0.90874524714828897"/>
          <c:w val="0.29522862823061635"/>
          <c:h val="8.5551330798479083E-2"/>
        </c:manualLayout>
      </c:layout>
      <c:overlay val="0"/>
      <c:spPr>
        <a:noFill/>
        <a:ln w="3268">
          <a:solidFill>
            <a:schemeClr val="tx1"/>
          </a:solidFill>
          <a:prstDash val="solid"/>
        </a:ln>
      </c:spPr>
      <c:txPr>
        <a:bodyPr/>
        <a:lstStyle/>
        <a:p>
          <a:pPr>
            <a:defRPr sz="1704" b="1" i="0" u="none" strike="noStrike" baseline="0">
              <a:solidFill>
                <a:schemeClr val="tx1"/>
              </a:solidFill>
              <a:latin typeface="Times New Roman"/>
              <a:ea typeface="Times New Roman"/>
              <a:cs typeface="Times New Roman"/>
            </a:defRPr>
          </a:pPr>
          <a:endParaRPr lang="en-US"/>
        </a:p>
      </c:txPr>
    </c:legend>
    <c:plotVisOnly val="1"/>
    <c:dispBlanksAs val="zero"/>
    <c:showDLblsOverMax val="0"/>
  </c:chart>
  <c:spPr>
    <a:noFill/>
    <a:ln>
      <a:noFill/>
    </a:ln>
  </c:spPr>
  <c:txPr>
    <a:bodyPr/>
    <a:lstStyle/>
    <a:p>
      <a:pPr>
        <a:defRPr sz="1853"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078189300411523"/>
          <c:y val="5.7034220532319387E-2"/>
          <c:w val="0.76131687242798363"/>
          <c:h val="0.72243346007604559"/>
        </c:manualLayout>
      </c:layout>
      <c:areaChart>
        <c:grouping val="standard"/>
        <c:varyColors val="0"/>
        <c:ser>
          <c:idx val="0"/>
          <c:order val="0"/>
          <c:tx>
            <c:strRef>
              <c:f>Sheet1!$A$2</c:f>
              <c:strCache>
                <c:ptCount val="1"/>
                <c:pt idx="0">
                  <c:v>Family Living Costs</c:v>
                </c:pt>
              </c:strCache>
            </c:strRef>
          </c:tx>
          <c:spPr>
            <a:solidFill>
              <a:schemeClr val="accent1"/>
            </a:solidFill>
            <a:ln w="39511">
              <a:solidFill>
                <a:srgbClr val="FF0000"/>
              </a:solidFill>
              <a:prstDash val="solid"/>
            </a:ln>
          </c:spPr>
          <c:cat>
            <c:numRef>
              <c:f>Sheet1!$E$1:$O$1</c:f>
              <c:numCache>
                <c:formatCode>General</c:formatCode>
                <c:ptCount val="11"/>
                <c:pt idx="0">
                  <c:v>2013</c:v>
                </c:pt>
                <c:pt idx="1">
                  <c:v>2014</c:v>
                </c:pt>
                <c:pt idx="2">
                  <c:v>2015</c:v>
                </c:pt>
                <c:pt idx="3">
                  <c:v>2016</c:v>
                </c:pt>
                <c:pt idx="4">
                  <c:v>2016</c:v>
                </c:pt>
                <c:pt idx="5">
                  <c:v>2017</c:v>
                </c:pt>
                <c:pt idx="6">
                  <c:v>2018</c:v>
                </c:pt>
                <c:pt idx="7">
                  <c:v>2019</c:v>
                </c:pt>
                <c:pt idx="8">
                  <c:v>2020</c:v>
                </c:pt>
                <c:pt idx="9">
                  <c:v>2021</c:v>
                </c:pt>
                <c:pt idx="10">
                  <c:v>2022</c:v>
                </c:pt>
              </c:numCache>
            </c:numRef>
          </c:cat>
          <c:val>
            <c:numRef>
              <c:f>Sheet1!$E$2:$O$2</c:f>
              <c:numCache>
                <c:formatCode>General</c:formatCode>
                <c:ptCount val="11"/>
                <c:pt idx="0">
                  <c:v>118506</c:v>
                </c:pt>
                <c:pt idx="1">
                  <c:v>110312</c:v>
                </c:pt>
                <c:pt idx="2">
                  <c:v>101316</c:v>
                </c:pt>
                <c:pt idx="3">
                  <c:v>86584</c:v>
                </c:pt>
                <c:pt idx="4">
                  <c:v>86584</c:v>
                </c:pt>
                <c:pt idx="5">
                  <c:v>87463</c:v>
                </c:pt>
                <c:pt idx="6">
                  <c:v>86327</c:v>
                </c:pt>
                <c:pt idx="7">
                  <c:v>88194</c:v>
                </c:pt>
                <c:pt idx="8">
                  <c:v>88944</c:v>
                </c:pt>
                <c:pt idx="9">
                  <c:v>105131</c:v>
                </c:pt>
                <c:pt idx="10">
                  <c:v>121163</c:v>
                </c:pt>
              </c:numCache>
            </c:numRef>
          </c:val>
          <c:extLst>
            <c:ext xmlns:c16="http://schemas.microsoft.com/office/drawing/2014/chart" uri="{C3380CC4-5D6E-409C-BE32-E72D297353CC}">
              <c16:uniqueId val="{00000000-3970-428E-8EF9-6E093215A218}"/>
            </c:ext>
          </c:extLst>
        </c:ser>
        <c:ser>
          <c:idx val="1"/>
          <c:order val="1"/>
          <c:tx>
            <c:strRef>
              <c:f>Sheet1!$A$3</c:f>
              <c:strCache>
                <c:ptCount val="1"/>
                <c:pt idx="0">
                  <c:v>Non-Farm Income</c:v>
                </c:pt>
              </c:strCache>
            </c:strRef>
          </c:tx>
          <c:cat>
            <c:numRef>
              <c:f>Sheet1!$E$1:$O$1</c:f>
              <c:numCache>
                <c:formatCode>General</c:formatCode>
                <c:ptCount val="11"/>
                <c:pt idx="0">
                  <c:v>2013</c:v>
                </c:pt>
                <c:pt idx="1">
                  <c:v>2014</c:v>
                </c:pt>
                <c:pt idx="2">
                  <c:v>2015</c:v>
                </c:pt>
                <c:pt idx="3">
                  <c:v>2016</c:v>
                </c:pt>
                <c:pt idx="4">
                  <c:v>2016</c:v>
                </c:pt>
                <c:pt idx="5">
                  <c:v>2017</c:v>
                </c:pt>
                <c:pt idx="6">
                  <c:v>2018</c:v>
                </c:pt>
                <c:pt idx="7">
                  <c:v>2019</c:v>
                </c:pt>
                <c:pt idx="8">
                  <c:v>2020</c:v>
                </c:pt>
                <c:pt idx="9">
                  <c:v>2021</c:v>
                </c:pt>
                <c:pt idx="10">
                  <c:v>2022</c:v>
                </c:pt>
              </c:numCache>
            </c:numRef>
          </c:cat>
          <c:val>
            <c:numRef>
              <c:f>Sheet1!$E$3:$O$3</c:f>
              <c:numCache>
                <c:formatCode>General</c:formatCode>
                <c:ptCount val="11"/>
                <c:pt idx="0">
                  <c:v>33202</c:v>
                </c:pt>
                <c:pt idx="1">
                  <c:v>28179</c:v>
                </c:pt>
                <c:pt idx="2">
                  <c:v>36528</c:v>
                </c:pt>
                <c:pt idx="3">
                  <c:v>36099</c:v>
                </c:pt>
                <c:pt idx="4">
                  <c:v>36099</c:v>
                </c:pt>
                <c:pt idx="5">
                  <c:v>35787</c:v>
                </c:pt>
                <c:pt idx="6">
                  <c:v>41383</c:v>
                </c:pt>
                <c:pt idx="7">
                  <c:v>40429</c:v>
                </c:pt>
                <c:pt idx="8">
                  <c:v>45717</c:v>
                </c:pt>
                <c:pt idx="9">
                  <c:v>46943</c:v>
                </c:pt>
                <c:pt idx="10">
                  <c:v>45240</c:v>
                </c:pt>
              </c:numCache>
            </c:numRef>
          </c:val>
          <c:extLst>
            <c:ext xmlns:c16="http://schemas.microsoft.com/office/drawing/2014/chart" uri="{C3380CC4-5D6E-409C-BE32-E72D297353CC}">
              <c16:uniqueId val="{00000002-3CA3-4E5B-804E-9139F4D0C247}"/>
            </c:ext>
          </c:extLst>
        </c:ser>
        <c:dLbls>
          <c:showLegendKey val="0"/>
          <c:showVal val="0"/>
          <c:showCatName val="0"/>
          <c:showSerName val="0"/>
          <c:showPercent val="0"/>
          <c:showBubbleSize val="0"/>
        </c:dLbls>
        <c:axId val="112715600"/>
        <c:axId val="1"/>
      </c:areaChart>
      <c:catAx>
        <c:axId val="112715600"/>
        <c:scaling>
          <c:orientation val="minMax"/>
        </c:scaling>
        <c:delete val="0"/>
        <c:axPos val="b"/>
        <c:numFmt formatCode="General" sourceLinked="1"/>
        <c:majorTickMark val="out"/>
        <c:minorTickMark val="none"/>
        <c:tickLblPos val="nextTo"/>
        <c:spPr>
          <a:ln w="3293">
            <a:solidFill>
              <a:schemeClr val="tx1"/>
            </a:solidFill>
            <a:prstDash val="solid"/>
          </a:ln>
        </c:spPr>
        <c:txPr>
          <a:bodyPr rot="-2700000" vert="horz"/>
          <a:lstStyle/>
          <a:p>
            <a:pPr>
              <a:defRPr sz="1244" b="1"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
        <c:tickMarkSkip val="1"/>
        <c:noMultiLvlLbl val="0"/>
      </c:catAx>
      <c:valAx>
        <c:axId val="1"/>
        <c:scaling>
          <c:orientation val="minMax"/>
          <c:min val="10000"/>
        </c:scaling>
        <c:delete val="0"/>
        <c:axPos val="l"/>
        <c:majorGridlines>
          <c:spPr>
            <a:ln w="3293">
              <a:solidFill>
                <a:schemeClr val="tx1"/>
              </a:solidFill>
              <a:prstDash val="solid"/>
            </a:ln>
          </c:spPr>
        </c:majorGridlines>
        <c:numFmt formatCode="General" sourceLinked="1"/>
        <c:majorTickMark val="out"/>
        <c:minorTickMark val="none"/>
        <c:tickLblPos val="nextTo"/>
        <c:spPr>
          <a:ln w="3293">
            <a:solidFill>
              <a:schemeClr val="tx1"/>
            </a:solidFill>
            <a:prstDash val="solid"/>
          </a:ln>
        </c:spPr>
        <c:txPr>
          <a:bodyPr rot="0" vert="horz"/>
          <a:lstStyle/>
          <a:p>
            <a:pPr>
              <a:defRPr sz="1244" b="1" i="0" u="none" strike="noStrike" baseline="0">
                <a:solidFill>
                  <a:schemeClr val="tx1"/>
                </a:solidFill>
                <a:latin typeface="Times New Roman"/>
                <a:ea typeface="Times New Roman"/>
                <a:cs typeface="Times New Roman"/>
              </a:defRPr>
            </a:pPr>
            <a:endParaRPr lang="en-US"/>
          </a:p>
        </c:txPr>
        <c:crossAx val="112715600"/>
        <c:crosses val="autoZero"/>
        <c:crossBetween val="midCat"/>
        <c:dispUnits>
          <c:builtInUnit val="thousands"/>
          <c:dispUnitsLbl>
            <c:layout>
              <c:manualLayout>
                <c:xMode val="edge"/>
                <c:yMode val="edge"/>
                <c:x val="2.2633744855967079E-2"/>
                <c:y val="5.5133079847908738E-2"/>
              </c:manualLayout>
            </c:layout>
            <c:spPr>
              <a:noFill/>
              <a:ln w="26341">
                <a:noFill/>
              </a:ln>
            </c:spPr>
            <c:txPr>
              <a:bodyPr rot="-5400000" vert="horz"/>
              <a:lstStyle/>
              <a:p>
                <a:pPr algn="ctr">
                  <a:defRPr sz="830" b="1" i="0" u="none" strike="noStrike" baseline="0">
                    <a:solidFill>
                      <a:schemeClr val="tx1"/>
                    </a:solidFill>
                    <a:latin typeface="Calibri"/>
                    <a:ea typeface="Calibri"/>
                    <a:cs typeface="Calibri"/>
                  </a:defRPr>
                </a:pPr>
                <a:endParaRPr lang="en-US"/>
              </a:p>
            </c:txPr>
          </c:dispUnitsLbl>
        </c:dispUnits>
      </c:valAx>
      <c:spPr>
        <a:noFill/>
        <a:ln w="13170">
          <a:solidFill>
            <a:schemeClr val="tx1"/>
          </a:solidFill>
          <a:prstDash val="solid"/>
        </a:ln>
      </c:spPr>
    </c:plotArea>
    <c:legend>
      <c:legendPos val="b"/>
      <c:layout>
        <c:manualLayout>
          <c:xMode val="edge"/>
          <c:yMode val="edge"/>
          <c:x val="0.10905349794238683"/>
          <c:y val="0.93346007604562742"/>
          <c:w val="0.61163537031948234"/>
          <c:h val="5.6443729594776268E-2"/>
        </c:manualLayout>
      </c:layout>
      <c:overlay val="0"/>
      <c:spPr>
        <a:noFill/>
        <a:ln w="3293">
          <a:solidFill>
            <a:schemeClr val="tx1"/>
          </a:solidFill>
          <a:prstDash val="solid"/>
        </a:ln>
      </c:spPr>
      <c:txPr>
        <a:bodyPr/>
        <a:lstStyle/>
        <a:p>
          <a:pPr>
            <a:defRPr sz="1141" b="1" i="0" u="none" strike="noStrike" baseline="0">
              <a:solidFill>
                <a:schemeClr val="tx1"/>
              </a:solidFill>
              <a:latin typeface="Times New Roman"/>
              <a:ea typeface="Times New Roman"/>
              <a:cs typeface="Times New Roman"/>
            </a:defRPr>
          </a:pPr>
          <a:endParaRPr lang="en-US"/>
        </a:p>
      </c:txPr>
    </c:legend>
    <c:plotVisOnly val="1"/>
    <c:dispBlanksAs val="zero"/>
    <c:showDLblsOverMax val="0"/>
  </c:chart>
  <c:spPr>
    <a:noFill/>
    <a:ln>
      <a:noFill/>
    </a:ln>
  </c:spPr>
  <c:txPr>
    <a:bodyPr/>
    <a:lstStyle/>
    <a:p>
      <a:pPr>
        <a:defRPr sz="1244"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954907161803715"/>
          <c:y val="6.9069069069069081E-2"/>
          <c:w val="0.76392572944297077"/>
          <c:h val="0.76276276276276289"/>
        </c:manualLayout>
      </c:layout>
      <c:barChart>
        <c:barDir val="col"/>
        <c:grouping val="clustered"/>
        <c:varyColors val="0"/>
        <c:ser>
          <c:idx val="0"/>
          <c:order val="0"/>
          <c:tx>
            <c:strRef>
              <c:f>Sheet1!$A$2</c:f>
              <c:strCache>
                <c:ptCount val="1"/>
              </c:strCache>
            </c:strRef>
          </c:tx>
          <c:spPr>
            <a:solidFill>
              <a:schemeClr val="accent2"/>
            </a:solidFill>
            <a:ln w="25375">
              <a:solidFill>
                <a:schemeClr val="tx1"/>
              </a:solidFill>
              <a:prstDash val="solid"/>
            </a:ln>
          </c:spPr>
          <c:invertIfNegative val="0"/>
          <c:dLbls>
            <c:spPr>
              <a:noFill/>
              <a:ln w="50751">
                <a:noFill/>
              </a:ln>
            </c:spPr>
            <c:txPr>
              <a:bodyPr wrap="square" lIns="38100" tIns="19050" rIns="38100" bIns="19050" anchor="ctr">
                <a:spAutoFit/>
              </a:bodyPr>
              <a:lstStyle/>
              <a:p>
                <a:pPr>
                  <a:defRPr sz="999" b="1"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Sheet1!$B$2:$K$2</c:f>
              <c:numCache>
                <c:formatCode>#,##0</c:formatCode>
                <c:ptCount val="10"/>
                <c:pt idx="0">
                  <c:v>1057105</c:v>
                </c:pt>
                <c:pt idx="1">
                  <c:v>1024388</c:v>
                </c:pt>
                <c:pt idx="2">
                  <c:v>930399</c:v>
                </c:pt>
                <c:pt idx="3">
                  <c:v>844795</c:v>
                </c:pt>
                <c:pt idx="4">
                  <c:v>785728</c:v>
                </c:pt>
                <c:pt idx="5">
                  <c:v>781520</c:v>
                </c:pt>
                <c:pt idx="6">
                  <c:v>898895</c:v>
                </c:pt>
                <c:pt idx="7">
                  <c:v>959834</c:v>
                </c:pt>
                <c:pt idx="8">
                  <c:v>1109001</c:v>
                </c:pt>
                <c:pt idx="9">
                  <c:v>1281210</c:v>
                </c:pt>
              </c:numCache>
            </c:numRef>
          </c:val>
          <c:extLst>
            <c:ext xmlns:c16="http://schemas.microsoft.com/office/drawing/2014/chart" uri="{C3380CC4-5D6E-409C-BE32-E72D297353CC}">
              <c16:uniqueId val="{00000000-C2FF-4A72-92C4-CE3048F1C4DE}"/>
            </c:ext>
          </c:extLst>
        </c:ser>
        <c:dLbls>
          <c:showLegendKey val="0"/>
          <c:showVal val="1"/>
          <c:showCatName val="0"/>
          <c:showSerName val="0"/>
          <c:showPercent val="0"/>
          <c:showBubbleSize val="0"/>
        </c:dLbls>
        <c:gapWidth val="150"/>
        <c:axId val="127971248"/>
        <c:axId val="1"/>
      </c:barChart>
      <c:catAx>
        <c:axId val="127971248"/>
        <c:scaling>
          <c:orientation val="minMax"/>
        </c:scaling>
        <c:delete val="0"/>
        <c:axPos val="b"/>
        <c:numFmt formatCode="General" sourceLinked="1"/>
        <c:majorTickMark val="out"/>
        <c:minorTickMark val="none"/>
        <c:tickLblPos val="nextTo"/>
        <c:spPr>
          <a:ln w="6344">
            <a:solidFill>
              <a:schemeClr val="tx1"/>
            </a:solidFill>
            <a:prstDash val="solid"/>
          </a:ln>
        </c:spPr>
        <c:txPr>
          <a:bodyPr rot="-2700000" vert="horz"/>
          <a:lstStyle/>
          <a:p>
            <a:pPr>
              <a:defRPr sz="1598" b="1"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
        <c:tickMarkSkip val="1"/>
        <c:noMultiLvlLbl val="0"/>
      </c:catAx>
      <c:valAx>
        <c:axId val="1"/>
        <c:scaling>
          <c:orientation val="minMax"/>
          <c:max val="1300000"/>
          <c:min val="750000"/>
        </c:scaling>
        <c:delete val="0"/>
        <c:axPos val="l"/>
        <c:majorGridlines>
          <c:spPr>
            <a:ln w="6344">
              <a:solidFill>
                <a:schemeClr val="tx1"/>
              </a:solidFill>
              <a:prstDash val="solid"/>
            </a:ln>
          </c:spPr>
        </c:majorGridlines>
        <c:numFmt formatCode="&quot;$&quot;#,##0" sourceLinked="0"/>
        <c:majorTickMark val="out"/>
        <c:minorTickMark val="none"/>
        <c:tickLblPos val="nextTo"/>
        <c:spPr>
          <a:ln w="6344">
            <a:solidFill>
              <a:schemeClr val="tx1"/>
            </a:solidFill>
            <a:prstDash val="solid"/>
          </a:ln>
        </c:spPr>
        <c:txPr>
          <a:bodyPr rot="0" vert="horz"/>
          <a:lstStyle/>
          <a:p>
            <a:pPr>
              <a:defRPr sz="1598" b="1" i="0" u="none" strike="noStrike" baseline="0">
                <a:solidFill>
                  <a:schemeClr val="tx1"/>
                </a:solidFill>
                <a:latin typeface="Times New Roman"/>
                <a:ea typeface="Times New Roman"/>
                <a:cs typeface="Times New Roman"/>
              </a:defRPr>
            </a:pPr>
            <a:endParaRPr lang="en-US"/>
          </a:p>
        </c:txPr>
        <c:crossAx val="127971248"/>
        <c:crosses val="autoZero"/>
        <c:crossBetween val="between"/>
      </c:valAx>
      <c:spPr>
        <a:noFill/>
        <a:ln w="25375">
          <a:noFill/>
          <a:prstDash val="solid"/>
        </a:ln>
      </c:spPr>
    </c:plotArea>
    <c:plotVisOnly val="1"/>
    <c:dispBlanksAs val="gap"/>
    <c:showDLblsOverMax val="0"/>
  </c:chart>
  <c:spPr>
    <a:noFill/>
    <a:ln>
      <a:noFill/>
    </a:ln>
  </c:spPr>
  <c:txPr>
    <a:bodyPr/>
    <a:lstStyle/>
    <a:p>
      <a:pPr>
        <a:defRPr sz="2298"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25319693094629"/>
          <c:y val="7.6045627376425853E-2"/>
          <c:w val="0.76726342710997442"/>
          <c:h val="0.72813688212927752"/>
        </c:manualLayout>
      </c:layout>
      <c:lineChart>
        <c:grouping val="standard"/>
        <c:varyColors val="0"/>
        <c:ser>
          <c:idx val="0"/>
          <c:order val="0"/>
          <c:tx>
            <c:strRef>
              <c:f>Sheet1!$A$2</c:f>
              <c:strCache>
                <c:ptCount val="1"/>
                <c:pt idx="0">
                  <c:v>Low 20%</c:v>
                </c:pt>
              </c:strCache>
            </c:strRef>
          </c:tx>
          <c:spPr>
            <a:ln w="42892">
              <a:solidFill>
                <a:srgbClr val="000000"/>
              </a:solidFill>
              <a:prstDash val="solid"/>
            </a:ln>
          </c:spPr>
          <c:marker>
            <c:symbol val="diamond"/>
            <c:size val="10"/>
            <c:spPr>
              <a:solidFill>
                <a:srgbClr val="FF0000"/>
              </a:solidFill>
              <a:ln>
                <a:solidFill>
                  <a:srgbClr val="FF0000"/>
                </a:solidFill>
                <a:prstDash val="solid"/>
              </a:ln>
            </c:spPr>
          </c:marker>
          <c:dLbls>
            <c:spPr>
              <a:noFill/>
              <a:ln w="28595">
                <a:noFill/>
              </a:ln>
            </c:spPr>
            <c:txPr>
              <a:bodyPr wrap="square" lIns="38100" tIns="19050" rIns="38100" bIns="19050" anchor="ctr">
                <a:spAutoFit/>
              </a:bodyPr>
              <a:lstStyle/>
              <a:p>
                <a:pPr>
                  <a:defRPr sz="1126" b="1" i="0" u="none" strike="noStrike" baseline="0">
                    <a:solidFill>
                      <a:schemeClr val="tx1"/>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Sheet1!$B$2:$K$2</c:f>
              <c:numCache>
                <c:formatCode>General</c:formatCode>
                <c:ptCount val="10"/>
                <c:pt idx="0" formatCode="0.00">
                  <c:v>1.6</c:v>
                </c:pt>
                <c:pt idx="1">
                  <c:v>1.23</c:v>
                </c:pt>
                <c:pt idx="2">
                  <c:v>1.23</c:v>
                </c:pt>
                <c:pt idx="3">
                  <c:v>1.19</c:v>
                </c:pt>
                <c:pt idx="4">
                  <c:v>1.1200000000000001</c:v>
                </c:pt>
                <c:pt idx="5">
                  <c:v>1.07</c:v>
                </c:pt>
                <c:pt idx="6">
                  <c:v>1.02</c:v>
                </c:pt>
                <c:pt idx="7">
                  <c:v>1.23</c:v>
                </c:pt>
                <c:pt idx="8">
                  <c:v>1.75</c:v>
                </c:pt>
                <c:pt idx="9">
                  <c:v>1.76</c:v>
                </c:pt>
              </c:numCache>
            </c:numRef>
          </c:val>
          <c:smooth val="0"/>
          <c:extLst>
            <c:ext xmlns:c16="http://schemas.microsoft.com/office/drawing/2014/chart" uri="{C3380CC4-5D6E-409C-BE32-E72D297353CC}">
              <c16:uniqueId val="{00000000-AFFA-42AD-B413-63B7C5110F87}"/>
            </c:ext>
          </c:extLst>
        </c:ser>
        <c:ser>
          <c:idx val="1"/>
          <c:order val="1"/>
          <c:tx>
            <c:strRef>
              <c:f>Sheet1!$A$3</c:f>
              <c:strCache>
                <c:ptCount val="1"/>
                <c:pt idx="0">
                  <c:v>Average</c:v>
                </c:pt>
              </c:strCache>
            </c:strRef>
          </c:tx>
          <c:spPr>
            <a:ln w="42892">
              <a:solidFill>
                <a:srgbClr val="000000"/>
              </a:solidFill>
              <a:prstDash val="solid"/>
            </a:ln>
          </c:spPr>
          <c:marker>
            <c:symbol val="square"/>
            <c:size val="10"/>
            <c:spPr>
              <a:solidFill>
                <a:srgbClr val="FFFF00"/>
              </a:solidFill>
              <a:ln>
                <a:solidFill>
                  <a:srgbClr val="FFFF00"/>
                </a:solidFill>
                <a:prstDash val="solid"/>
              </a:ln>
              <a:effectLst>
                <a:outerShdw dist="35921" dir="2700000" algn="br">
                  <a:srgbClr val="000000"/>
                </a:outerShdw>
              </a:effectLst>
            </c:spPr>
          </c:marker>
          <c:dLbls>
            <c:dLbl>
              <c:idx val="9"/>
              <c:layout>
                <c:manualLayout>
                  <c:x val="-3.2192146605757865E-2"/>
                  <c:y val="-5.3169548087879215E-2"/>
                </c:manualLayout>
              </c:layout>
              <c:spPr>
                <a:noFill/>
                <a:ln w="28595">
                  <a:noFill/>
                </a:ln>
              </c:spPr>
              <c:txPr>
                <a:bodyPr/>
                <a:lstStyle/>
                <a:p>
                  <a:pPr algn="r">
                    <a:defRPr sz="1126" b="1" i="0" u="none" strike="noStrike" baseline="0">
                      <a:solidFill>
                        <a:schemeClr val="tx1"/>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FFA-42AD-B413-63B7C5110F87}"/>
                </c:ext>
              </c:extLst>
            </c:dLbl>
            <c:spPr>
              <a:noFill/>
              <a:ln w="28595">
                <a:noFill/>
              </a:ln>
            </c:spPr>
            <c:txPr>
              <a:bodyPr wrap="square" lIns="38100" tIns="19050" rIns="38100" bIns="19050" anchor="ctr">
                <a:spAutoFit/>
              </a:bodyPr>
              <a:lstStyle/>
              <a:p>
                <a:pPr algn="r">
                  <a:defRPr sz="1126"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Sheet1!$B$3:$K$3</c:f>
              <c:numCache>
                <c:formatCode>General</c:formatCode>
                <c:ptCount val="10"/>
                <c:pt idx="0">
                  <c:v>2.0299999999999998</c:v>
                </c:pt>
                <c:pt idx="1">
                  <c:v>1.79</c:v>
                </c:pt>
                <c:pt idx="2">
                  <c:v>1.64</c:v>
                </c:pt>
                <c:pt idx="3">
                  <c:v>1.62</c:v>
                </c:pt>
                <c:pt idx="4">
                  <c:v>1.57</c:v>
                </c:pt>
                <c:pt idx="5">
                  <c:v>1.51</c:v>
                </c:pt>
                <c:pt idx="6">
                  <c:v>1.56</c:v>
                </c:pt>
                <c:pt idx="7">
                  <c:v>1.98</c:v>
                </c:pt>
                <c:pt idx="8">
                  <c:v>2.4700000000000002</c:v>
                </c:pt>
                <c:pt idx="9">
                  <c:v>2.83</c:v>
                </c:pt>
              </c:numCache>
            </c:numRef>
          </c:val>
          <c:smooth val="0"/>
          <c:extLst>
            <c:ext xmlns:c16="http://schemas.microsoft.com/office/drawing/2014/chart" uri="{C3380CC4-5D6E-409C-BE32-E72D297353CC}">
              <c16:uniqueId val="{00000002-AFFA-42AD-B413-63B7C5110F87}"/>
            </c:ext>
          </c:extLst>
        </c:ser>
        <c:ser>
          <c:idx val="2"/>
          <c:order val="2"/>
          <c:tx>
            <c:strRef>
              <c:f>Sheet1!$A$4</c:f>
              <c:strCache>
                <c:ptCount val="1"/>
                <c:pt idx="0">
                  <c:v>High 20%</c:v>
                </c:pt>
              </c:strCache>
            </c:strRef>
          </c:tx>
          <c:spPr>
            <a:ln w="42892">
              <a:solidFill>
                <a:srgbClr val="000000"/>
              </a:solidFill>
              <a:prstDash val="solid"/>
            </a:ln>
          </c:spPr>
          <c:marker>
            <c:symbol val="triangle"/>
            <c:size val="10"/>
            <c:spPr>
              <a:solidFill>
                <a:srgbClr val="00FF00"/>
              </a:solidFill>
              <a:ln>
                <a:solidFill>
                  <a:srgbClr val="00FF00"/>
                </a:solidFill>
                <a:prstDash val="solid"/>
              </a:ln>
              <a:effectLst>
                <a:outerShdw dist="35921" dir="2700000" algn="br">
                  <a:srgbClr val="000000"/>
                </a:outerShdw>
              </a:effectLst>
            </c:spPr>
          </c:marker>
          <c:dLbls>
            <c:spPr>
              <a:noFill/>
              <a:ln w="28595">
                <a:noFill/>
              </a:ln>
            </c:spPr>
            <c:txPr>
              <a:bodyPr wrap="square" lIns="38100" tIns="19050" rIns="38100" bIns="19050" anchor="ctr">
                <a:spAutoFit/>
              </a:bodyPr>
              <a:lstStyle/>
              <a:p>
                <a:pPr>
                  <a:defRPr sz="1126" b="1" i="0" u="none" strike="noStrike" baseline="0">
                    <a:solidFill>
                      <a:schemeClr val="tx1"/>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Sheet1!$B$4:$K$4</c:f>
              <c:numCache>
                <c:formatCode>General</c:formatCode>
                <c:ptCount val="10"/>
                <c:pt idx="0" formatCode="0.00">
                  <c:v>2.4</c:v>
                </c:pt>
                <c:pt idx="1">
                  <c:v>2.2400000000000002</c:v>
                </c:pt>
                <c:pt idx="2">
                  <c:v>2.21</c:v>
                </c:pt>
                <c:pt idx="3">
                  <c:v>2.21</c:v>
                </c:pt>
                <c:pt idx="4">
                  <c:v>2.11</c:v>
                </c:pt>
                <c:pt idx="5" formatCode="0.00">
                  <c:v>2.2000000000000002</c:v>
                </c:pt>
                <c:pt idx="6" formatCode="0.00">
                  <c:v>2.08</c:v>
                </c:pt>
                <c:pt idx="7" formatCode="0.00">
                  <c:v>2.39</c:v>
                </c:pt>
                <c:pt idx="8" formatCode="0.00">
                  <c:v>2.83</c:v>
                </c:pt>
                <c:pt idx="9" formatCode="0.00">
                  <c:v>3.29</c:v>
                </c:pt>
              </c:numCache>
            </c:numRef>
          </c:val>
          <c:smooth val="0"/>
          <c:extLst>
            <c:ext xmlns:c16="http://schemas.microsoft.com/office/drawing/2014/chart" uri="{C3380CC4-5D6E-409C-BE32-E72D297353CC}">
              <c16:uniqueId val="{00000003-AFFA-42AD-B413-63B7C5110F87}"/>
            </c:ext>
          </c:extLst>
        </c:ser>
        <c:dLbls>
          <c:showLegendKey val="0"/>
          <c:showVal val="0"/>
          <c:showCatName val="0"/>
          <c:showSerName val="0"/>
          <c:showPercent val="0"/>
          <c:showBubbleSize val="0"/>
        </c:dLbls>
        <c:marker val="1"/>
        <c:smooth val="0"/>
        <c:axId val="179760800"/>
        <c:axId val="1"/>
      </c:lineChart>
      <c:catAx>
        <c:axId val="179760800"/>
        <c:scaling>
          <c:orientation val="minMax"/>
        </c:scaling>
        <c:delete val="0"/>
        <c:axPos val="b"/>
        <c:numFmt formatCode="General" sourceLinked="1"/>
        <c:majorTickMark val="out"/>
        <c:minorTickMark val="none"/>
        <c:tickLblPos val="nextTo"/>
        <c:spPr>
          <a:ln w="3574">
            <a:solidFill>
              <a:schemeClr val="tx1"/>
            </a:solidFill>
            <a:prstDash val="solid"/>
          </a:ln>
        </c:spPr>
        <c:txPr>
          <a:bodyPr rot="0" vert="horz"/>
          <a:lstStyle/>
          <a:p>
            <a:pPr>
              <a:defRPr sz="1126" b="1" i="0" u="none" strike="noStrike" baseline="0">
                <a:solidFill>
                  <a:schemeClr val="tx1"/>
                </a:solidFill>
                <a:latin typeface="Arial"/>
                <a:ea typeface="Arial"/>
                <a:cs typeface="Arial"/>
              </a:defRPr>
            </a:pPr>
            <a:endParaRPr lang="en-US"/>
          </a:p>
        </c:txPr>
        <c:crossAx val="1"/>
        <c:crosses val="autoZero"/>
        <c:auto val="0"/>
        <c:lblAlgn val="ctr"/>
        <c:lblOffset val="100"/>
        <c:tickLblSkip val="1"/>
        <c:tickMarkSkip val="1"/>
        <c:noMultiLvlLbl val="0"/>
      </c:catAx>
      <c:valAx>
        <c:axId val="1"/>
        <c:scaling>
          <c:orientation val="minMax"/>
          <c:max val="3.5"/>
          <c:min val="0.75000000000000011"/>
        </c:scaling>
        <c:delete val="0"/>
        <c:axPos val="l"/>
        <c:majorGridlines>
          <c:spPr>
            <a:ln w="3574">
              <a:solidFill>
                <a:schemeClr val="tx1"/>
              </a:solidFill>
              <a:prstDash val="solid"/>
            </a:ln>
          </c:spPr>
        </c:majorGridlines>
        <c:numFmt formatCode="0.00" sourceLinked="1"/>
        <c:majorTickMark val="out"/>
        <c:minorTickMark val="none"/>
        <c:tickLblPos val="nextTo"/>
        <c:spPr>
          <a:ln w="3574">
            <a:solidFill>
              <a:schemeClr val="tx1"/>
            </a:solidFill>
            <a:prstDash val="solid"/>
          </a:ln>
        </c:spPr>
        <c:txPr>
          <a:bodyPr rot="0" vert="horz"/>
          <a:lstStyle/>
          <a:p>
            <a:pPr>
              <a:defRPr sz="2026" b="1" i="0" u="none" strike="noStrike" baseline="0">
                <a:solidFill>
                  <a:schemeClr val="tx1"/>
                </a:solidFill>
                <a:latin typeface="Arial"/>
                <a:ea typeface="Arial"/>
                <a:cs typeface="Arial"/>
              </a:defRPr>
            </a:pPr>
            <a:endParaRPr lang="en-US"/>
          </a:p>
        </c:txPr>
        <c:crossAx val="179760800"/>
        <c:crosses val="autoZero"/>
        <c:crossBetween val="between"/>
      </c:valAx>
      <c:spPr>
        <a:noFill/>
        <a:ln w="28595">
          <a:noFill/>
        </a:ln>
      </c:spPr>
    </c:plotArea>
    <c:legend>
      <c:legendPos val="b"/>
      <c:layout>
        <c:manualLayout>
          <c:xMode val="edge"/>
          <c:yMode val="edge"/>
          <c:x val="0.16751918158567775"/>
          <c:y val="0.92965779467680609"/>
          <c:w val="0.59462915601023014"/>
          <c:h val="6.6539923954372623E-2"/>
        </c:manualLayout>
      </c:layout>
      <c:overlay val="0"/>
      <c:spPr>
        <a:noFill/>
        <a:ln w="3574">
          <a:solidFill>
            <a:schemeClr val="tx1"/>
          </a:solidFill>
          <a:prstDash val="solid"/>
        </a:ln>
      </c:spPr>
      <c:txPr>
        <a:bodyPr/>
        <a:lstStyle/>
        <a:p>
          <a:pPr>
            <a:defRPr sz="1447"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2026" b="1"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85"/>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Sheet1!$A$2</c:f>
              <c:strCache>
                <c:ptCount val="1"/>
                <c:pt idx="0">
                  <c:v>Number</c:v>
                </c:pt>
              </c:strCache>
            </c:strRef>
          </c:tx>
          <c:spPr>
            <a:ln>
              <a:noFill/>
            </a:ln>
          </c:spPr>
          <c:explosion val="9"/>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0-DE07-4A5E-9C5C-253E2AC463A6}"/>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DE07-4A5E-9C5C-253E2AC463A6}"/>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2-DE07-4A5E-9C5C-253E2AC463A6}"/>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DE07-4A5E-9C5C-253E2AC463A6}"/>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4-DE07-4A5E-9C5C-253E2AC463A6}"/>
              </c:ext>
            </c:extLst>
          </c:dPt>
          <c:dLbls>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extLst>
          </c:dLbls>
          <c:cat>
            <c:strRef>
              <c:f>Sheet1!$B$1:$F$1</c:f>
              <c:strCache>
                <c:ptCount val="5"/>
                <c:pt idx="0">
                  <c:v>Under 31</c:v>
                </c:pt>
                <c:pt idx="1">
                  <c:v>31-40</c:v>
                </c:pt>
                <c:pt idx="2">
                  <c:v>41-50</c:v>
                </c:pt>
                <c:pt idx="3">
                  <c:v>51-60</c:v>
                </c:pt>
                <c:pt idx="4">
                  <c:v>Over 60</c:v>
                </c:pt>
              </c:strCache>
            </c:strRef>
          </c:cat>
          <c:val>
            <c:numRef>
              <c:f>Sheet1!$B$2:$F$2</c:f>
              <c:numCache>
                <c:formatCode>General</c:formatCode>
                <c:ptCount val="5"/>
                <c:pt idx="0">
                  <c:v>225</c:v>
                </c:pt>
                <c:pt idx="1">
                  <c:v>32</c:v>
                </c:pt>
                <c:pt idx="2">
                  <c:v>226</c:v>
                </c:pt>
                <c:pt idx="3">
                  <c:v>248</c:v>
                </c:pt>
                <c:pt idx="4">
                  <c:v>445</c:v>
                </c:pt>
              </c:numCache>
            </c:numRef>
          </c:val>
          <c:extLst>
            <c:ext xmlns:c16="http://schemas.microsoft.com/office/drawing/2014/chart" uri="{C3380CC4-5D6E-409C-BE32-E72D297353CC}">
              <c16:uniqueId val="{00000005-DE07-4A5E-9C5C-253E2AC463A6}"/>
            </c:ext>
          </c:extLst>
        </c:ser>
        <c:dLbls>
          <c:showLegendKey val="0"/>
          <c:showVal val="1"/>
          <c:showCatName val="1"/>
          <c:showSerName val="0"/>
          <c:showPercent val="0"/>
          <c:showBubbleSize val="0"/>
          <c:showLeaderLines val="0"/>
        </c:dLbls>
      </c:pie3DChart>
      <c:spPr>
        <a:noFill/>
        <a:ln>
          <a:noFill/>
        </a:ln>
        <a:effectLst/>
      </c:spPr>
    </c:plotArea>
    <c:plotVisOnly val="1"/>
    <c:dispBlanksAs val="zero"/>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135802469135807"/>
          <c:y val="0.22554347826086954"/>
          <c:w val="0.76337448559670795"/>
          <c:h val="0.49728260869565216"/>
        </c:manualLayout>
      </c:layout>
      <c:lineChart>
        <c:grouping val="standard"/>
        <c:varyColors val="0"/>
        <c:ser>
          <c:idx val="0"/>
          <c:order val="0"/>
          <c:tx>
            <c:strRef>
              <c:f>Sheet1!$A$2</c:f>
              <c:strCache>
                <c:ptCount val="1"/>
                <c:pt idx="0">
                  <c:v>Low 20 %</c:v>
                </c:pt>
              </c:strCache>
            </c:strRef>
          </c:tx>
          <c:spPr>
            <a:ln w="46229">
              <a:solidFill>
                <a:srgbClr val="000000"/>
              </a:solidFill>
              <a:prstDash val="solid"/>
            </a:ln>
          </c:spPr>
          <c:marker>
            <c:symbol val="diamond"/>
            <c:size val="12"/>
            <c:spPr>
              <a:solidFill>
                <a:srgbClr val="FF0000"/>
              </a:solidFill>
              <a:ln>
                <a:solidFill>
                  <a:srgbClr val="FF0000"/>
                </a:solidFill>
                <a:prstDash val="solid"/>
              </a:ln>
              <a:effectLst>
                <a:outerShdw dist="35921" dir="2700000" algn="br">
                  <a:srgbClr val="000000"/>
                </a:outerShdw>
              </a:effectLst>
            </c:spPr>
          </c:marker>
          <c:cat>
            <c:strRef>
              <c:f>Sheet1!$B$1:$K$1</c:f>
              <c:strCache>
                <c:ptCount val="10"/>
                <c:pt idx="0">
                  <c:v>13</c:v>
                </c:pt>
                <c:pt idx="1">
                  <c:v>14</c:v>
                </c:pt>
                <c:pt idx="2">
                  <c:v>15</c:v>
                </c:pt>
                <c:pt idx="3">
                  <c:v>16</c:v>
                </c:pt>
                <c:pt idx="4">
                  <c:v>17</c:v>
                </c:pt>
                <c:pt idx="5">
                  <c:v>18</c:v>
                </c:pt>
                <c:pt idx="6">
                  <c:v>19</c:v>
                </c:pt>
                <c:pt idx="7">
                  <c:v>20</c:v>
                </c:pt>
                <c:pt idx="8">
                  <c:v>21</c:v>
                </c:pt>
                <c:pt idx="9">
                  <c:v>22</c:v>
                </c:pt>
              </c:strCache>
            </c:strRef>
          </c:cat>
          <c:val>
            <c:numRef>
              <c:f>Sheet1!$B$2:$K$2</c:f>
              <c:numCache>
                <c:formatCode>General</c:formatCode>
                <c:ptCount val="10"/>
                <c:pt idx="0">
                  <c:v>217070</c:v>
                </c:pt>
                <c:pt idx="1">
                  <c:v>114361</c:v>
                </c:pt>
                <c:pt idx="2">
                  <c:v>146506</c:v>
                </c:pt>
                <c:pt idx="3">
                  <c:v>120189</c:v>
                </c:pt>
                <c:pt idx="4">
                  <c:v>70414</c:v>
                </c:pt>
                <c:pt idx="5">
                  <c:v>49084</c:v>
                </c:pt>
                <c:pt idx="6">
                  <c:v>7671</c:v>
                </c:pt>
                <c:pt idx="7">
                  <c:v>46724</c:v>
                </c:pt>
                <c:pt idx="8">
                  <c:v>81817</c:v>
                </c:pt>
                <c:pt idx="9">
                  <c:v>94396</c:v>
                </c:pt>
              </c:numCache>
            </c:numRef>
          </c:val>
          <c:smooth val="0"/>
          <c:extLst>
            <c:ext xmlns:c16="http://schemas.microsoft.com/office/drawing/2014/chart" uri="{C3380CC4-5D6E-409C-BE32-E72D297353CC}">
              <c16:uniqueId val="{00000000-738E-424A-91D4-E019C4C964E5}"/>
            </c:ext>
          </c:extLst>
        </c:ser>
        <c:ser>
          <c:idx val="1"/>
          <c:order val="1"/>
          <c:tx>
            <c:strRef>
              <c:f>Sheet1!$A$3</c:f>
              <c:strCache>
                <c:ptCount val="1"/>
                <c:pt idx="0">
                  <c:v>Average</c:v>
                </c:pt>
              </c:strCache>
            </c:strRef>
          </c:tx>
          <c:spPr>
            <a:ln w="46229">
              <a:solidFill>
                <a:srgbClr val="000000"/>
              </a:solidFill>
              <a:prstDash val="solid"/>
            </a:ln>
          </c:spPr>
          <c:marker>
            <c:symbol val="square"/>
            <c:size val="12"/>
            <c:spPr>
              <a:solidFill>
                <a:srgbClr val="FFFF00"/>
              </a:solidFill>
              <a:ln>
                <a:solidFill>
                  <a:srgbClr val="FFFF00"/>
                </a:solidFill>
                <a:prstDash val="solid"/>
              </a:ln>
              <a:effectLst>
                <a:outerShdw dist="35921" dir="2700000" algn="br">
                  <a:srgbClr val="000000"/>
                </a:outerShdw>
              </a:effectLst>
            </c:spPr>
          </c:marker>
          <c:cat>
            <c:strRef>
              <c:f>Sheet1!$B$1:$K$1</c:f>
              <c:strCache>
                <c:ptCount val="10"/>
                <c:pt idx="0">
                  <c:v>13</c:v>
                </c:pt>
                <c:pt idx="1">
                  <c:v>14</c:v>
                </c:pt>
                <c:pt idx="2">
                  <c:v>15</c:v>
                </c:pt>
                <c:pt idx="3">
                  <c:v>16</c:v>
                </c:pt>
                <c:pt idx="4">
                  <c:v>17</c:v>
                </c:pt>
                <c:pt idx="5">
                  <c:v>18</c:v>
                </c:pt>
                <c:pt idx="6">
                  <c:v>19</c:v>
                </c:pt>
                <c:pt idx="7">
                  <c:v>20</c:v>
                </c:pt>
                <c:pt idx="8">
                  <c:v>21</c:v>
                </c:pt>
                <c:pt idx="9">
                  <c:v>22</c:v>
                </c:pt>
              </c:strCache>
            </c:strRef>
          </c:cat>
          <c:val>
            <c:numRef>
              <c:f>Sheet1!$B$3:$K$3</c:f>
              <c:numCache>
                <c:formatCode>General</c:formatCode>
                <c:ptCount val="10"/>
                <c:pt idx="0">
                  <c:v>309259</c:v>
                </c:pt>
                <c:pt idx="1">
                  <c:v>279637</c:v>
                </c:pt>
                <c:pt idx="2">
                  <c:v>225346</c:v>
                </c:pt>
                <c:pt idx="3">
                  <c:v>218537</c:v>
                </c:pt>
                <c:pt idx="4">
                  <c:v>203059</c:v>
                </c:pt>
                <c:pt idx="5">
                  <c:v>175969</c:v>
                </c:pt>
                <c:pt idx="6">
                  <c:v>190459</c:v>
                </c:pt>
                <c:pt idx="7">
                  <c:v>295493</c:v>
                </c:pt>
                <c:pt idx="8">
                  <c:v>454239</c:v>
                </c:pt>
                <c:pt idx="9">
                  <c:v>601008</c:v>
                </c:pt>
              </c:numCache>
            </c:numRef>
          </c:val>
          <c:smooth val="0"/>
          <c:extLst>
            <c:ext xmlns:c16="http://schemas.microsoft.com/office/drawing/2014/chart" uri="{C3380CC4-5D6E-409C-BE32-E72D297353CC}">
              <c16:uniqueId val="{00000001-738E-424A-91D4-E019C4C964E5}"/>
            </c:ext>
          </c:extLst>
        </c:ser>
        <c:ser>
          <c:idx val="2"/>
          <c:order val="2"/>
          <c:tx>
            <c:strRef>
              <c:f>Sheet1!$A$4</c:f>
              <c:strCache>
                <c:ptCount val="1"/>
                <c:pt idx="0">
                  <c:v>High 20 %</c:v>
                </c:pt>
              </c:strCache>
            </c:strRef>
          </c:tx>
          <c:spPr>
            <a:ln w="46229">
              <a:solidFill>
                <a:srgbClr val="000000"/>
              </a:solidFill>
              <a:prstDash val="solid"/>
            </a:ln>
          </c:spPr>
          <c:marker>
            <c:symbol val="triangle"/>
            <c:size val="12"/>
            <c:spPr>
              <a:solidFill>
                <a:srgbClr val="00FF00"/>
              </a:solidFill>
              <a:ln>
                <a:solidFill>
                  <a:srgbClr val="00FF00"/>
                </a:solidFill>
                <a:prstDash val="solid"/>
              </a:ln>
              <a:effectLst>
                <a:outerShdw dist="35921" dir="2700000" algn="br">
                  <a:srgbClr val="000000"/>
                </a:outerShdw>
              </a:effectLst>
            </c:spPr>
          </c:marker>
          <c:cat>
            <c:strRef>
              <c:f>Sheet1!$B$1:$K$1</c:f>
              <c:strCache>
                <c:ptCount val="10"/>
                <c:pt idx="0">
                  <c:v>13</c:v>
                </c:pt>
                <c:pt idx="1">
                  <c:v>14</c:v>
                </c:pt>
                <c:pt idx="2">
                  <c:v>15</c:v>
                </c:pt>
                <c:pt idx="3">
                  <c:v>16</c:v>
                </c:pt>
                <c:pt idx="4">
                  <c:v>17</c:v>
                </c:pt>
                <c:pt idx="5">
                  <c:v>18</c:v>
                </c:pt>
                <c:pt idx="6">
                  <c:v>19</c:v>
                </c:pt>
                <c:pt idx="7">
                  <c:v>20</c:v>
                </c:pt>
                <c:pt idx="8">
                  <c:v>21</c:v>
                </c:pt>
                <c:pt idx="9">
                  <c:v>22</c:v>
                </c:pt>
              </c:strCache>
            </c:strRef>
          </c:cat>
          <c:val>
            <c:numRef>
              <c:f>Sheet1!$B$4:$K$4</c:f>
              <c:numCache>
                <c:formatCode>General</c:formatCode>
                <c:ptCount val="10"/>
                <c:pt idx="0">
                  <c:v>716205</c:v>
                </c:pt>
                <c:pt idx="1">
                  <c:v>718019</c:v>
                </c:pt>
                <c:pt idx="2">
                  <c:v>590635</c:v>
                </c:pt>
                <c:pt idx="3">
                  <c:v>578745</c:v>
                </c:pt>
                <c:pt idx="4">
                  <c:v>559526</c:v>
                </c:pt>
                <c:pt idx="5">
                  <c:v>538247</c:v>
                </c:pt>
                <c:pt idx="6">
                  <c:v>625662</c:v>
                </c:pt>
                <c:pt idx="7">
                  <c:v>846237</c:v>
                </c:pt>
                <c:pt idx="8">
                  <c:v>1325508</c:v>
                </c:pt>
                <c:pt idx="9">
                  <c:v>1780470</c:v>
                </c:pt>
              </c:numCache>
            </c:numRef>
          </c:val>
          <c:smooth val="0"/>
          <c:extLst>
            <c:ext xmlns:c16="http://schemas.microsoft.com/office/drawing/2014/chart" uri="{C3380CC4-5D6E-409C-BE32-E72D297353CC}">
              <c16:uniqueId val="{00000002-738E-424A-91D4-E019C4C964E5}"/>
            </c:ext>
          </c:extLst>
        </c:ser>
        <c:dLbls>
          <c:showLegendKey val="0"/>
          <c:showVal val="0"/>
          <c:showCatName val="0"/>
          <c:showSerName val="0"/>
          <c:showPercent val="0"/>
          <c:showBubbleSize val="0"/>
        </c:dLbls>
        <c:marker val="1"/>
        <c:smooth val="0"/>
        <c:axId val="126643264"/>
        <c:axId val="1"/>
      </c:lineChart>
      <c:catAx>
        <c:axId val="126643264"/>
        <c:scaling>
          <c:orientation val="minMax"/>
        </c:scaling>
        <c:delete val="0"/>
        <c:axPos val="b"/>
        <c:numFmt formatCode="General" sourceLinked="1"/>
        <c:majorTickMark val="out"/>
        <c:minorTickMark val="none"/>
        <c:tickLblPos val="nextTo"/>
        <c:spPr>
          <a:ln w="5779">
            <a:solidFill>
              <a:schemeClr val="tx1"/>
            </a:solidFill>
            <a:prstDash val="solid"/>
          </a:ln>
        </c:spPr>
        <c:txPr>
          <a:bodyPr rot="0" vert="horz"/>
          <a:lstStyle/>
          <a:p>
            <a:pPr>
              <a:defRPr sz="1820" b="1" i="0" u="none" strike="noStrike" baseline="0">
                <a:solidFill>
                  <a:schemeClr val="tx1"/>
                </a:solidFill>
                <a:latin typeface="Arial"/>
                <a:ea typeface="Arial"/>
                <a:cs typeface="Arial"/>
              </a:defRPr>
            </a:pPr>
            <a:endParaRPr lang="en-US"/>
          </a:p>
        </c:txPr>
        <c:crossAx val="1"/>
        <c:crosses val="autoZero"/>
        <c:auto val="0"/>
        <c:lblAlgn val="ctr"/>
        <c:lblOffset val="100"/>
        <c:tickLblSkip val="1"/>
        <c:tickMarkSkip val="1"/>
        <c:noMultiLvlLbl val="0"/>
      </c:catAx>
      <c:valAx>
        <c:axId val="1"/>
        <c:scaling>
          <c:orientation val="minMax"/>
        </c:scaling>
        <c:delete val="0"/>
        <c:axPos val="l"/>
        <c:majorGridlines>
          <c:spPr>
            <a:ln w="5779">
              <a:solidFill>
                <a:schemeClr val="tx1"/>
              </a:solidFill>
              <a:prstDash val="solid"/>
            </a:ln>
          </c:spPr>
        </c:majorGridlines>
        <c:numFmt formatCode="&quot;$&quot;#,##0" sourceLinked="0"/>
        <c:majorTickMark val="out"/>
        <c:minorTickMark val="none"/>
        <c:tickLblPos val="nextTo"/>
        <c:spPr>
          <a:ln w="5779">
            <a:solidFill>
              <a:schemeClr val="tx1"/>
            </a:solidFill>
            <a:prstDash val="solid"/>
          </a:ln>
        </c:spPr>
        <c:txPr>
          <a:bodyPr rot="0" vert="horz"/>
          <a:lstStyle/>
          <a:p>
            <a:pPr>
              <a:defRPr sz="1820" b="1" i="0" u="none" strike="noStrike" baseline="0">
                <a:solidFill>
                  <a:schemeClr val="tx1"/>
                </a:solidFill>
                <a:latin typeface="Arial"/>
                <a:ea typeface="Arial"/>
                <a:cs typeface="Arial"/>
              </a:defRPr>
            </a:pPr>
            <a:endParaRPr lang="en-US"/>
          </a:p>
        </c:txPr>
        <c:crossAx val="126643264"/>
        <c:crosses val="autoZero"/>
        <c:crossBetween val="midCat"/>
      </c:valAx>
      <c:spPr>
        <a:noFill/>
        <a:ln w="46229">
          <a:noFill/>
        </a:ln>
      </c:spPr>
    </c:plotArea>
    <c:legend>
      <c:legendPos val="b"/>
      <c:layout>
        <c:manualLayout>
          <c:xMode val="edge"/>
          <c:yMode val="edge"/>
          <c:x val="0.13168724279835392"/>
          <c:y val="0.91304347826086951"/>
          <c:w val="0.86831275720164613"/>
          <c:h val="8.6956521739130432E-2"/>
        </c:manualLayout>
      </c:layout>
      <c:overlay val="0"/>
      <c:spPr>
        <a:noFill/>
        <a:ln w="5779">
          <a:solidFill>
            <a:schemeClr val="tx1"/>
          </a:solidFill>
          <a:prstDash val="solid"/>
        </a:ln>
      </c:spPr>
      <c:txPr>
        <a:bodyPr/>
        <a:lstStyle/>
        <a:p>
          <a:pPr>
            <a:defRPr sz="2002"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3276" b="1" i="0" u="none" strike="noStrike" baseline="0">
          <a:solidFill>
            <a:schemeClr val="tx1"/>
          </a:solidFill>
          <a:latin typeface="Arial"/>
          <a:ea typeface="Arial"/>
          <a:cs typeface="Arial"/>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17234468937876E-2"/>
          <c:y val="6.7796610169491525E-2"/>
          <c:w val="0.90380761523046105"/>
          <c:h val="0.59887005649717517"/>
        </c:manualLayout>
      </c:layout>
      <c:lineChart>
        <c:grouping val="standard"/>
        <c:varyColors val="0"/>
        <c:ser>
          <c:idx val="0"/>
          <c:order val="0"/>
          <c:tx>
            <c:strRef>
              <c:f>Sheet1!$A$2</c:f>
              <c:strCache>
                <c:ptCount val="1"/>
                <c:pt idx="0">
                  <c:v>Average</c:v>
                </c:pt>
              </c:strCache>
            </c:strRef>
          </c:tx>
          <c:spPr>
            <a:ln w="39106">
              <a:solidFill>
                <a:srgbClr val="000000"/>
              </a:solidFill>
              <a:prstDash val="solid"/>
            </a:ln>
          </c:spPr>
          <c:marker>
            <c:symbol val="diamond"/>
            <c:size val="11"/>
            <c:spPr>
              <a:solidFill>
                <a:srgbClr val="FFFF00"/>
              </a:solidFill>
              <a:ln>
                <a:solidFill>
                  <a:srgbClr val="FFFF00"/>
                </a:solidFill>
                <a:prstDash val="solid"/>
              </a:ln>
              <a:effectLst>
                <a:outerShdw dist="35921" dir="2700000" algn="br">
                  <a:srgbClr val="000000"/>
                </a:outerShdw>
              </a:effectLst>
            </c:spPr>
          </c:marker>
          <c:dLbls>
            <c:spPr>
              <a:noFill/>
              <a:ln w="26070">
                <a:noFill/>
              </a:ln>
            </c:spPr>
            <c:txPr>
              <a:bodyPr wrap="square" lIns="38100" tIns="19050" rIns="38100" bIns="19050" anchor="ctr">
                <a:spAutoFit/>
              </a:bodyPr>
              <a:lstStyle/>
              <a:p>
                <a:pPr>
                  <a:defRPr sz="1437" b="1" i="0" u="none" strike="noStrike" baseline="0">
                    <a:solidFill>
                      <a:schemeClr val="tx1"/>
                    </a:solidFill>
                    <a:latin typeface="Verdana"/>
                    <a:ea typeface="Verdana"/>
                    <a:cs typeface="Verdana"/>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Sheet1!$B$2:$K$2</c:f>
              <c:numCache>
                <c:formatCode>General</c:formatCode>
                <c:ptCount val="10"/>
                <c:pt idx="0">
                  <c:v>35.5</c:v>
                </c:pt>
                <c:pt idx="1">
                  <c:v>29.9</c:v>
                </c:pt>
                <c:pt idx="2">
                  <c:v>27.4</c:v>
                </c:pt>
                <c:pt idx="3">
                  <c:v>27.5</c:v>
                </c:pt>
                <c:pt idx="4">
                  <c:v>25.6</c:v>
                </c:pt>
                <c:pt idx="5">
                  <c:v>23.2</c:v>
                </c:pt>
                <c:pt idx="6">
                  <c:v>23.8</c:v>
                </c:pt>
                <c:pt idx="7">
                  <c:v>32.6</c:v>
                </c:pt>
                <c:pt idx="8">
                  <c:v>41.3</c:v>
                </c:pt>
                <c:pt idx="9">
                  <c:v>49.4</c:v>
                </c:pt>
              </c:numCache>
            </c:numRef>
          </c:val>
          <c:smooth val="0"/>
          <c:extLst>
            <c:ext xmlns:c16="http://schemas.microsoft.com/office/drawing/2014/chart" uri="{C3380CC4-5D6E-409C-BE32-E72D297353CC}">
              <c16:uniqueId val="{00000000-A3AA-481C-B7DD-1F050F316CFC}"/>
            </c:ext>
          </c:extLst>
        </c:ser>
        <c:ser>
          <c:idx val="1"/>
          <c:order val="1"/>
          <c:tx>
            <c:strRef>
              <c:f>Sheet1!$A$3</c:f>
              <c:strCache>
                <c:ptCount val="1"/>
                <c:pt idx="0">
                  <c:v>Low 20%</c:v>
                </c:pt>
              </c:strCache>
            </c:strRef>
          </c:tx>
          <c:spPr>
            <a:ln w="39106">
              <a:solidFill>
                <a:srgbClr val="000000"/>
              </a:solidFill>
              <a:prstDash val="solid"/>
            </a:ln>
          </c:spPr>
          <c:marker>
            <c:symbol val="square"/>
            <c:size val="11"/>
            <c:spPr>
              <a:solidFill>
                <a:srgbClr val="FF0000"/>
              </a:solidFill>
              <a:ln>
                <a:solidFill>
                  <a:schemeClr val="accent2"/>
                </a:solidFill>
              </a:ln>
              <a:effectLst>
                <a:outerShdw dist="35921" dir="2700000" algn="br">
                  <a:srgbClr val="000000"/>
                </a:outerShdw>
              </a:effectLst>
            </c:spPr>
          </c:marker>
          <c:dLbls>
            <c:spPr>
              <a:noFill/>
              <a:ln w="26070">
                <a:noFill/>
              </a:ln>
            </c:spPr>
            <c:txPr>
              <a:bodyPr wrap="square" lIns="38100" tIns="19050" rIns="38100" bIns="19050" anchor="ctr">
                <a:spAutoFit/>
              </a:bodyPr>
              <a:lstStyle/>
              <a:p>
                <a:pPr>
                  <a:defRPr sz="1437" b="1" i="0" u="none" strike="noStrike" baseline="0">
                    <a:solidFill>
                      <a:schemeClr val="tx1"/>
                    </a:solidFill>
                    <a:latin typeface="Verdana"/>
                    <a:ea typeface="Verdana"/>
                    <a:cs typeface="Verdana"/>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Sheet1!$B$3:$K$3</c:f>
              <c:numCache>
                <c:formatCode>General</c:formatCode>
                <c:ptCount val="10"/>
                <c:pt idx="0">
                  <c:v>24.3</c:v>
                </c:pt>
                <c:pt idx="1">
                  <c:v>14.8</c:v>
                </c:pt>
                <c:pt idx="2">
                  <c:v>11.8</c:v>
                </c:pt>
                <c:pt idx="3">
                  <c:v>10.5</c:v>
                </c:pt>
                <c:pt idx="4">
                  <c:v>7.3</c:v>
                </c:pt>
                <c:pt idx="5">
                  <c:v>4.0999999999999996</c:v>
                </c:pt>
                <c:pt idx="6">
                  <c:v>1.2</c:v>
                </c:pt>
                <c:pt idx="7">
                  <c:v>12.4</c:v>
                </c:pt>
                <c:pt idx="8">
                  <c:v>19.3</c:v>
                </c:pt>
                <c:pt idx="9">
                  <c:v>24</c:v>
                </c:pt>
              </c:numCache>
            </c:numRef>
          </c:val>
          <c:smooth val="0"/>
          <c:extLst>
            <c:ext xmlns:c16="http://schemas.microsoft.com/office/drawing/2014/chart" uri="{C3380CC4-5D6E-409C-BE32-E72D297353CC}">
              <c16:uniqueId val="{00000001-A3AA-481C-B7DD-1F050F316CFC}"/>
            </c:ext>
          </c:extLst>
        </c:ser>
        <c:ser>
          <c:idx val="2"/>
          <c:order val="2"/>
          <c:tx>
            <c:strRef>
              <c:f>Sheet1!$A$4</c:f>
              <c:strCache>
                <c:ptCount val="1"/>
                <c:pt idx="0">
                  <c:v>High 20%</c:v>
                </c:pt>
              </c:strCache>
            </c:strRef>
          </c:tx>
          <c:spPr>
            <a:ln w="39106">
              <a:solidFill>
                <a:srgbClr val="000000"/>
              </a:solidFill>
              <a:prstDash val="solid"/>
            </a:ln>
          </c:spPr>
          <c:marker>
            <c:symbol val="triangle"/>
            <c:size val="11"/>
            <c:spPr>
              <a:solidFill>
                <a:srgbClr val="00FF00"/>
              </a:solidFill>
              <a:ln>
                <a:solidFill>
                  <a:srgbClr val="00FF00"/>
                </a:solidFill>
                <a:prstDash val="solid"/>
              </a:ln>
              <a:effectLst>
                <a:outerShdw dist="35921" dir="2700000" algn="br">
                  <a:srgbClr val="000000"/>
                </a:outerShdw>
              </a:effectLst>
            </c:spPr>
          </c:marker>
          <c:dLbls>
            <c:spPr>
              <a:noFill/>
              <a:ln w="26070">
                <a:noFill/>
              </a:ln>
            </c:spPr>
            <c:txPr>
              <a:bodyPr wrap="square" lIns="38100" tIns="19050" rIns="38100" bIns="19050" anchor="ctr">
                <a:spAutoFit/>
              </a:bodyPr>
              <a:lstStyle/>
              <a:p>
                <a:pPr>
                  <a:defRPr sz="1437" b="1" i="0" u="none" strike="noStrike" baseline="0">
                    <a:solidFill>
                      <a:schemeClr val="tx1"/>
                    </a:solidFill>
                    <a:latin typeface="Verdana"/>
                    <a:ea typeface="Verdana"/>
                    <a:cs typeface="Verdana"/>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Sheet1!$B$4:$K$4</c:f>
              <c:numCache>
                <c:formatCode>General</c:formatCode>
                <c:ptCount val="10"/>
                <c:pt idx="0">
                  <c:v>42.6</c:v>
                </c:pt>
                <c:pt idx="1">
                  <c:v>32.1</c:v>
                </c:pt>
                <c:pt idx="2">
                  <c:v>39.9</c:v>
                </c:pt>
                <c:pt idx="3">
                  <c:v>43.3</c:v>
                </c:pt>
                <c:pt idx="4">
                  <c:v>35.700000000000003</c:v>
                </c:pt>
                <c:pt idx="5">
                  <c:v>41.3</c:v>
                </c:pt>
                <c:pt idx="6">
                  <c:v>34.4</c:v>
                </c:pt>
                <c:pt idx="7">
                  <c:v>36.5</c:v>
                </c:pt>
                <c:pt idx="8">
                  <c:v>49.6</c:v>
                </c:pt>
                <c:pt idx="9">
                  <c:v>59.7</c:v>
                </c:pt>
              </c:numCache>
            </c:numRef>
          </c:val>
          <c:smooth val="0"/>
          <c:extLst>
            <c:ext xmlns:c16="http://schemas.microsoft.com/office/drawing/2014/chart" uri="{C3380CC4-5D6E-409C-BE32-E72D297353CC}">
              <c16:uniqueId val="{00000002-A3AA-481C-B7DD-1F050F316CFC}"/>
            </c:ext>
          </c:extLst>
        </c:ser>
        <c:dLbls>
          <c:showLegendKey val="0"/>
          <c:showVal val="0"/>
          <c:showCatName val="0"/>
          <c:showSerName val="0"/>
          <c:showPercent val="0"/>
          <c:showBubbleSize val="0"/>
        </c:dLbls>
        <c:marker val="1"/>
        <c:smooth val="0"/>
        <c:axId val="131461536"/>
        <c:axId val="1"/>
      </c:lineChart>
      <c:catAx>
        <c:axId val="131461536"/>
        <c:scaling>
          <c:orientation val="minMax"/>
        </c:scaling>
        <c:delete val="0"/>
        <c:axPos val="b"/>
        <c:numFmt formatCode="General" sourceLinked="1"/>
        <c:majorTickMark val="out"/>
        <c:minorTickMark val="none"/>
        <c:tickLblPos val="nextTo"/>
        <c:spPr>
          <a:ln w="3259">
            <a:solidFill>
              <a:schemeClr val="tx1"/>
            </a:solidFill>
            <a:prstDash val="solid"/>
          </a:ln>
        </c:spPr>
        <c:txPr>
          <a:bodyPr rot="-2700000" vert="horz"/>
          <a:lstStyle/>
          <a:p>
            <a:pPr>
              <a:defRPr sz="1848" b="1" i="0" u="none" strike="noStrike" baseline="0">
                <a:solidFill>
                  <a:schemeClr val="tx1"/>
                </a:solidFill>
                <a:latin typeface="Verdana"/>
                <a:ea typeface="Verdana"/>
                <a:cs typeface="Verdana"/>
              </a:defRPr>
            </a:pPr>
            <a:endParaRPr lang="en-US"/>
          </a:p>
        </c:txPr>
        <c:crossAx val="1"/>
        <c:crosses val="autoZero"/>
        <c:auto val="1"/>
        <c:lblAlgn val="ctr"/>
        <c:lblOffset val="100"/>
        <c:tickLblSkip val="1"/>
        <c:tickMarkSkip val="1"/>
        <c:noMultiLvlLbl val="0"/>
      </c:catAx>
      <c:valAx>
        <c:axId val="1"/>
        <c:scaling>
          <c:orientation val="minMax"/>
        </c:scaling>
        <c:delete val="0"/>
        <c:axPos val="l"/>
        <c:majorGridlines>
          <c:spPr>
            <a:ln w="3259">
              <a:solidFill>
                <a:schemeClr val="tx1"/>
              </a:solidFill>
              <a:prstDash val="solid"/>
            </a:ln>
          </c:spPr>
        </c:majorGridlines>
        <c:numFmt formatCode="General" sourceLinked="1"/>
        <c:majorTickMark val="out"/>
        <c:minorTickMark val="none"/>
        <c:tickLblPos val="nextTo"/>
        <c:spPr>
          <a:ln w="3259">
            <a:solidFill>
              <a:schemeClr val="tx1"/>
            </a:solidFill>
            <a:prstDash val="solid"/>
          </a:ln>
        </c:spPr>
        <c:txPr>
          <a:bodyPr rot="0" vert="horz"/>
          <a:lstStyle/>
          <a:p>
            <a:pPr>
              <a:defRPr sz="1848" b="1" i="0" u="none" strike="noStrike" baseline="0">
                <a:solidFill>
                  <a:schemeClr val="tx1"/>
                </a:solidFill>
                <a:latin typeface="Verdana"/>
                <a:ea typeface="Verdana"/>
                <a:cs typeface="Verdana"/>
              </a:defRPr>
            </a:pPr>
            <a:endParaRPr lang="en-US"/>
          </a:p>
        </c:txPr>
        <c:crossAx val="131461536"/>
        <c:crosses val="autoZero"/>
        <c:crossBetween val="between"/>
      </c:valAx>
      <c:spPr>
        <a:noFill/>
        <a:ln w="13035">
          <a:solidFill>
            <a:schemeClr val="tx1"/>
          </a:solidFill>
          <a:prstDash val="solid"/>
        </a:ln>
      </c:spPr>
    </c:plotArea>
    <c:legend>
      <c:legendPos val="b"/>
      <c:layout>
        <c:manualLayout>
          <c:xMode val="edge"/>
          <c:yMode val="edge"/>
          <c:x val="0.20340681362725452"/>
          <c:y val="0.91148775894538614"/>
          <c:w val="0.66633266533066138"/>
          <c:h val="8.2862523540489647E-2"/>
        </c:manualLayout>
      </c:layout>
      <c:overlay val="0"/>
      <c:spPr>
        <a:noFill/>
        <a:ln w="3259">
          <a:solidFill>
            <a:schemeClr val="tx1"/>
          </a:solidFill>
          <a:prstDash val="solid"/>
        </a:ln>
      </c:spPr>
      <c:txPr>
        <a:bodyPr/>
        <a:lstStyle/>
        <a:p>
          <a:pPr>
            <a:defRPr sz="1699" b="1" i="0" u="none" strike="noStrike" baseline="0">
              <a:solidFill>
                <a:schemeClr val="tx1"/>
              </a:solidFill>
              <a:latin typeface="Verdana"/>
              <a:ea typeface="Verdana"/>
              <a:cs typeface="Verdana"/>
            </a:defRPr>
          </a:pPr>
          <a:endParaRPr lang="en-US"/>
        </a:p>
      </c:txPr>
    </c:legend>
    <c:plotVisOnly val="1"/>
    <c:dispBlanksAs val="gap"/>
    <c:showDLblsOverMax val="0"/>
  </c:chart>
  <c:spPr>
    <a:noFill/>
    <a:ln>
      <a:noFill/>
    </a:ln>
  </c:spPr>
  <c:txPr>
    <a:bodyPr/>
    <a:lstStyle/>
    <a:p>
      <a:pPr>
        <a:defRPr sz="1848" b="1" i="0" u="none" strike="noStrike" baseline="0">
          <a:solidFill>
            <a:schemeClr val="tx1"/>
          </a:solidFill>
          <a:latin typeface="Verdana"/>
          <a:ea typeface="Verdana"/>
          <a:cs typeface="Verdana"/>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004507659079571E-2"/>
          <c:y val="8.1618336063209784E-2"/>
          <c:w val="0.90380761523046105"/>
          <c:h val="0.59887005649717517"/>
        </c:manualLayout>
      </c:layout>
      <c:lineChart>
        <c:grouping val="standard"/>
        <c:varyColors val="0"/>
        <c:ser>
          <c:idx val="0"/>
          <c:order val="0"/>
          <c:tx>
            <c:strRef>
              <c:f>Sheet1!$A$2</c:f>
              <c:strCache>
                <c:ptCount val="1"/>
                <c:pt idx="0">
                  <c:v>Average</c:v>
                </c:pt>
              </c:strCache>
            </c:strRef>
          </c:tx>
          <c:spPr>
            <a:ln w="39106">
              <a:solidFill>
                <a:srgbClr val="000000"/>
              </a:solidFill>
              <a:prstDash val="solid"/>
            </a:ln>
          </c:spPr>
          <c:marker>
            <c:symbol val="diamond"/>
            <c:size val="9"/>
            <c:spPr>
              <a:solidFill>
                <a:srgbClr val="FFFF00"/>
              </a:solidFill>
              <a:ln>
                <a:solidFill>
                  <a:srgbClr val="FFFF00"/>
                </a:solidFill>
                <a:prstDash val="solid"/>
              </a:ln>
            </c:spPr>
          </c:marker>
          <c:dLbls>
            <c:dLbl>
              <c:idx val="9"/>
              <c:layout>
                <c:manualLayout>
                  <c:x val="-1.2994653604098063E-2"/>
                  <c:y val="-2.66463214011988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424-4E8F-9FB9-A7667631764A}"/>
                </c:ext>
              </c:extLst>
            </c:dLbl>
            <c:spPr>
              <a:noFill/>
              <a:ln w="26070">
                <a:noFill/>
              </a:ln>
            </c:spPr>
            <c:txPr>
              <a:bodyPr wrap="square" lIns="38100" tIns="19050" rIns="38100" bIns="19050" anchor="ctr">
                <a:spAutoFit/>
              </a:bodyPr>
              <a:lstStyle/>
              <a:p>
                <a:pPr>
                  <a:defRPr sz="1437" b="1" i="0" u="none" strike="noStrike" baseline="0">
                    <a:solidFill>
                      <a:schemeClr val="tx1"/>
                    </a:solidFill>
                    <a:latin typeface="Verdana"/>
                    <a:ea typeface="Verdana"/>
                    <a:cs typeface="Verdana"/>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Sheet1!$B$2:$K$2</c:f>
              <c:numCache>
                <c:formatCode>General</c:formatCode>
                <c:ptCount val="10"/>
                <c:pt idx="0">
                  <c:v>50.8</c:v>
                </c:pt>
                <c:pt idx="1">
                  <c:v>45.5</c:v>
                </c:pt>
                <c:pt idx="2">
                  <c:v>38.6</c:v>
                </c:pt>
                <c:pt idx="3">
                  <c:v>38.299999999999997</c:v>
                </c:pt>
                <c:pt idx="4">
                  <c:v>33.700000000000003</c:v>
                </c:pt>
                <c:pt idx="5">
                  <c:v>30.6</c:v>
                </c:pt>
                <c:pt idx="6">
                  <c:v>31.4</c:v>
                </c:pt>
                <c:pt idx="7" formatCode="0.0">
                  <c:v>41</c:v>
                </c:pt>
                <c:pt idx="8" formatCode="0.0">
                  <c:v>53</c:v>
                </c:pt>
                <c:pt idx="9" formatCode="0.0">
                  <c:v>56.7</c:v>
                </c:pt>
              </c:numCache>
            </c:numRef>
          </c:val>
          <c:smooth val="0"/>
          <c:extLst>
            <c:ext xmlns:c16="http://schemas.microsoft.com/office/drawing/2014/chart" uri="{C3380CC4-5D6E-409C-BE32-E72D297353CC}">
              <c16:uniqueId val="{00000000-FC53-4751-92B0-9739DA19926A}"/>
            </c:ext>
          </c:extLst>
        </c:ser>
        <c:ser>
          <c:idx val="1"/>
          <c:order val="1"/>
          <c:tx>
            <c:strRef>
              <c:f>Sheet1!$A$3</c:f>
              <c:strCache>
                <c:ptCount val="1"/>
                <c:pt idx="0">
                  <c:v>Low 20%</c:v>
                </c:pt>
              </c:strCache>
            </c:strRef>
          </c:tx>
          <c:spPr>
            <a:ln w="39106">
              <a:solidFill>
                <a:srgbClr val="000000"/>
              </a:solidFill>
              <a:prstDash val="solid"/>
            </a:ln>
          </c:spPr>
          <c:marker>
            <c:symbol val="square"/>
            <c:size val="9"/>
            <c:spPr>
              <a:solidFill>
                <a:srgbClr val="FF0000"/>
              </a:solidFill>
              <a:ln>
                <a:solidFill>
                  <a:schemeClr val="accent2"/>
                </a:solidFill>
              </a:ln>
            </c:spPr>
          </c:marker>
          <c:dLbls>
            <c:spPr>
              <a:noFill/>
              <a:ln w="26070">
                <a:noFill/>
              </a:ln>
            </c:spPr>
            <c:txPr>
              <a:bodyPr wrap="square" lIns="38100" tIns="19050" rIns="38100" bIns="19050" anchor="ctr">
                <a:spAutoFit/>
              </a:bodyPr>
              <a:lstStyle/>
              <a:p>
                <a:pPr>
                  <a:defRPr sz="1437" b="1" i="0" u="none" strike="noStrike" baseline="0">
                    <a:solidFill>
                      <a:schemeClr val="tx1"/>
                    </a:solidFill>
                    <a:latin typeface="Verdana"/>
                    <a:ea typeface="Verdana"/>
                    <a:cs typeface="Verdana"/>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Sheet1!$B$3:$K$3</c:f>
              <c:numCache>
                <c:formatCode>General</c:formatCode>
                <c:ptCount val="10"/>
                <c:pt idx="0">
                  <c:v>38.1</c:v>
                </c:pt>
                <c:pt idx="1">
                  <c:v>17</c:v>
                </c:pt>
                <c:pt idx="2">
                  <c:v>16.600000000000001</c:v>
                </c:pt>
                <c:pt idx="3">
                  <c:v>12.2</c:v>
                </c:pt>
                <c:pt idx="4">
                  <c:v>8.3000000000000007</c:v>
                </c:pt>
                <c:pt idx="5">
                  <c:v>3.6</c:v>
                </c:pt>
                <c:pt idx="6">
                  <c:v>-0.5</c:v>
                </c:pt>
                <c:pt idx="7">
                  <c:v>11.8</c:v>
                </c:pt>
                <c:pt idx="8">
                  <c:v>31.8</c:v>
                </c:pt>
                <c:pt idx="9">
                  <c:v>33.200000000000003</c:v>
                </c:pt>
              </c:numCache>
            </c:numRef>
          </c:val>
          <c:smooth val="0"/>
          <c:extLst>
            <c:ext xmlns:c16="http://schemas.microsoft.com/office/drawing/2014/chart" uri="{C3380CC4-5D6E-409C-BE32-E72D297353CC}">
              <c16:uniqueId val="{00000001-FC53-4751-92B0-9739DA19926A}"/>
            </c:ext>
          </c:extLst>
        </c:ser>
        <c:ser>
          <c:idx val="2"/>
          <c:order val="2"/>
          <c:tx>
            <c:strRef>
              <c:f>Sheet1!$A$4</c:f>
              <c:strCache>
                <c:ptCount val="1"/>
                <c:pt idx="0">
                  <c:v>High 20%</c:v>
                </c:pt>
              </c:strCache>
            </c:strRef>
          </c:tx>
          <c:spPr>
            <a:ln w="39106">
              <a:solidFill>
                <a:srgbClr val="000000"/>
              </a:solidFill>
              <a:prstDash val="solid"/>
            </a:ln>
          </c:spPr>
          <c:marker>
            <c:symbol val="triangle"/>
            <c:size val="9"/>
            <c:spPr>
              <a:solidFill>
                <a:srgbClr val="00FF00"/>
              </a:solidFill>
              <a:ln>
                <a:solidFill>
                  <a:srgbClr val="00FF00"/>
                </a:solidFill>
                <a:prstDash val="solid"/>
              </a:ln>
            </c:spPr>
          </c:marker>
          <c:dLbls>
            <c:spPr>
              <a:noFill/>
              <a:ln w="26070">
                <a:noFill/>
              </a:ln>
            </c:spPr>
            <c:txPr>
              <a:bodyPr wrap="square" lIns="38100" tIns="19050" rIns="38100" bIns="19050" anchor="ctr">
                <a:spAutoFit/>
              </a:bodyPr>
              <a:lstStyle/>
              <a:p>
                <a:pPr>
                  <a:defRPr sz="1437" b="1" i="0" u="none" strike="noStrike" baseline="0">
                    <a:solidFill>
                      <a:schemeClr val="tx1"/>
                    </a:solidFill>
                    <a:latin typeface="Verdana"/>
                    <a:ea typeface="Verdana"/>
                    <a:cs typeface="Verdana"/>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Sheet1!$B$4:$K$4</c:f>
              <c:numCache>
                <c:formatCode>General</c:formatCode>
                <c:ptCount val="10"/>
                <c:pt idx="0">
                  <c:v>61.9</c:v>
                </c:pt>
                <c:pt idx="1">
                  <c:v>68</c:v>
                </c:pt>
                <c:pt idx="2">
                  <c:v>57.2</c:v>
                </c:pt>
                <c:pt idx="3">
                  <c:v>61.1</c:v>
                </c:pt>
                <c:pt idx="4">
                  <c:v>51.3</c:v>
                </c:pt>
                <c:pt idx="5">
                  <c:v>52.2</c:v>
                </c:pt>
                <c:pt idx="6">
                  <c:v>45.7</c:v>
                </c:pt>
                <c:pt idx="7" formatCode="0.0">
                  <c:v>50</c:v>
                </c:pt>
                <c:pt idx="8" formatCode="0.0">
                  <c:v>58.3</c:v>
                </c:pt>
                <c:pt idx="9" formatCode="0.0">
                  <c:v>62.3</c:v>
                </c:pt>
              </c:numCache>
            </c:numRef>
          </c:val>
          <c:smooth val="0"/>
          <c:extLst>
            <c:ext xmlns:c16="http://schemas.microsoft.com/office/drawing/2014/chart" uri="{C3380CC4-5D6E-409C-BE32-E72D297353CC}">
              <c16:uniqueId val="{00000002-FC53-4751-92B0-9739DA19926A}"/>
            </c:ext>
          </c:extLst>
        </c:ser>
        <c:dLbls>
          <c:showLegendKey val="0"/>
          <c:showVal val="0"/>
          <c:showCatName val="0"/>
          <c:showSerName val="0"/>
          <c:showPercent val="0"/>
          <c:showBubbleSize val="0"/>
        </c:dLbls>
        <c:marker val="1"/>
        <c:smooth val="0"/>
        <c:axId val="180839208"/>
        <c:axId val="1"/>
      </c:lineChart>
      <c:catAx>
        <c:axId val="180839208"/>
        <c:scaling>
          <c:orientation val="minMax"/>
        </c:scaling>
        <c:delete val="0"/>
        <c:axPos val="b"/>
        <c:numFmt formatCode="General" sourceLinked="1"/>
        <c:majorTickMark val="out"/>
        <c:minorTickMark val="none"/>
        <c:tickLblPos val="nextTo"/>
        <c:spPr>
          <a:ln w="3259">
            <a:solidFill>
              <a:schemeClr val="tx1"/>
            </a:solidFill>
            <a:prstDash val="solid"/>
          </a:ln>
        </c:spPr>
        <c:txPr>
          <a:bodyPr rot="-2700000" vert="horz"/>
          <a:lstStyle/>
          <a:p>
            <a:pPr>
              <a:defRPr sz="1848" b="1" i="0" u="none" strike="noStrike" baseline="0">
                <a:solidFill>
                  <a:schemeClr val="tx1"/>
                </a:solidFill>
                <a:latin typeface="Verdana"/>
                <a:ea typeface="Verdana"/>
                <a:cs typeface="Verdana"/>
              </a:defRPr>
            </a:pPr>
            <a:endParaRPr lang="en-US"/>
          </a:p>
        </c:txPr>
        <c:crossAx val="1"/>
        <c:crosses val="autoZero"/>
        <c:auto val="1"/>
        <c:lblAlgn val="ctr"/>
        <c:lblOffset val="100"/>
        <c:tickLblSkip val="1"/>
        <c:tickMarkSkip val="1"/>
        <c:noMultiLvlLbl val="0"/>
      </c:catAx>
      <c:valAx>
        <c:axId val="1"/>
        <c:scaling>
          <c:orientation val="minMax"/>
          <c:max val="80"/>
        </c:scaling>
        <c:delete val="0"/>
        <c:axPos val="l"/>
        <c:majorGridlines>
          <c:spPr>
            <a:ln w="3259">
              <a:solidFill>
                <a:schemeClr val="tx1"/>
              </a:solidFill>
              <a:prstDash val="solid"/>
            </a:ln>
          </c:spPr>
        </c:majorGridlines>
        <c:numFmt formatCode="#,##0" sourceLinked="0"/>
        <c:majorTickMark val="out"/>
        <c:minorTickMark val="none"/>
        <c:tickLblPos val="nextTo"/>
        <c:spPr>
          <a:ln w="3259">
            <a:solidFill>
              <a:schemeClr val="tx1"/>
            </a:solidFill>
            <a:prstDash val="solid"/>
          </a:ln>
        </c:spPr>
        <c:txPr>
          <a:bodyPr rot="0" vert="horz"/>
          <a:lstStyle/>
          <a:p>
            <a:pPr>
              <a:defRPr sz="1848" b="1" i="0" u="none" strike="noStrike" baseline="0">
                <a:solidFill>
                  <a:schemeClr val="tx1"/>
                </a:solidFill>
                <a:latin typeface="Verdana"/>
                <a:ea typeface="Verdana"/>
                <a:cs typeface="Verdana"/>
              </a:defRPr>
            </a:pPr>
            <a:endParaRPr lang="en-US"/>
          </a:p>
        </c:txPr>
        <c:crossAx val="180839208"/>
        <c:crosses val="autoZero"/>
        <c:crossBetween val="between"/>
      </c:valAx>
      <c:spPr>
        <a:noFill/>
        <a:ln w="13035">
          <a:solidFill>
            <a:schemeClr val="tx1"/>
          </a:solidFill>
          <a:prstDash val="solid"/>
        </a:ln>
      </c:spPr>
    </c:plotArea>
    <c:legend>
      <c:legendPos val="b"/>
      <c:layout>
        <c:manualLayout>
          <c:xMode val="edge"/>
          <c:yMode val="edge"/>
          <c:x val="0.20841683366733471"/>
          <c:y val="0.91148775894538614"/>
          <c:w val="0.65731462925851714"/>
          <c:h val="8.2862523540489647E-2"/>
        </c:manualLayout>
      </c:layout>
      <c:overlay val="0"/>
      <c:spPr>
        <a:noFill/>
        <a:ln w="3259">
          <a:solidFill>
            <a:schemeClr val="tx1"/>
          </a:solidFill>
          <a:prstDash val="solid"/>
        </a:ln>
      </c:spPr>
      <c:txPr>
        <a:bodyPr/>
        <a:lstStyle/>
        <a:p>
          <a:pPr>
            <a:defRPr sz="1699" b="1" i="0" u="none" strike="noStrike" baseline="0">
              <a:solidFill>
                <a:schemeClr val="tx1"/>
              </a:solidFill>
              <a:latin typeface="Verdana"/>
              <a:ea typeface="Verdana"/>
              <a:cs typeface="Verdana"/>
            </a:defRPr>
          </a:pPr>
          <a:endParaRPr lang="en-US"/>
        </a:p>
      </c:txPr>
    </c:legend>
    <c:plotVisOnly val="1"/>
    <c:dispBlanksAs val="gap"/>
    <c:showDLblsOverMax val="0"/>
  </c:chart>
  <c:spPr>
    <a:noFill/>
    <a:ln>
      <a:noFill/>
    </a:ln>
  </c:spPr>
  <c:txPr>
    <a:bodyPr/>
    <a:lstStyle/>
    <a:p>
      <a:pPr>
        <a:defRPr sz="1848" b="1" i="0" u="none" strike="noStrike" baseline="0">
          <a:solidFill>
            <a:schemeClr val="tx1"/>
          </a:solidFill>
          <a:latin typeface="Verdana"/>
          <a:ea typeface="Verdana"/>
          <a:cs typeface="Verdana"/>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3669252959952E-2"/>
          <c:y val="4.0358718518963756E-2"/>
          <c:w val="0.89902978821392254"/>
          <c:h val="0.74573372603233756"/>
        </c:manualLayout>
      </c:layout>
      <c:lineChart>
        <c:grouping val="standard"/>
        <c:varyColors val="0"/>
        <c:ser>
          <c:idx val="0"/>
          <c:order val="0"/>
          <c:tx>
            <c:strRef>
              <c:f>Sheet1!$A$2</c:f>
              <c:strCache>
                <c:ptCount val="1"/>
                <c:pt idx="0">
                  <c:v>Average</c:v>
                </c:pt>
              </c:strCache>
            </c:strRef>
          </c:tx>
          <c:spPr>
            <a:ln w="39084">
              <a:solidFill>
                <a:srgbClr val="000000"/>
              </a:solidFill>
              <a:prstDash val="solid"/>
            </a:ln>
          </c:spPr>
          <c:marker>
            <c:symbol val="triangle"/>
            <c:size val="9"/>
            <c:spPr>
              <a:solidFill>
                <a:srgbClr val="FFFF00"/>
              </a:solidFill>
              <a:ln>
                <a:solidFill>
                  <a:srgbClr val="FFFF00"/>
                </a:solidFill>
                <a:prstDash val="solid"/>
              </a:ln>
            </c:spPr>
          </c:marker>
          <c:dLbls>
            <c:spPr>
              <a:noFill/>
              <a:ln w="26056">
                <a:noFill/>
              </a:ln>
            </c:spPr>
            <c:txPr>
              <a:bodyPr wrap="square" lIns="38100" tIns="19050" rIns="38100" bIns="19050" anchor="ctr">
                <a:spAutoFit/>
              </a:bodyPr>
              <a:lstStyle/>
              <a:p>
                <a:pPr>
                  <a:defRPr sz="1436" b="1" i="0" u="none" strike="noStrike" baseline="0">
                    <a:solidFill>
                      <a:schemeClr val="tx1"/>
                    </a:solidFill>
                    <a:latin typeface="Verdana"/>
                    <a:ea typeface="Verdana"/>
                    <a:cs typeface="Verdana"/>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pt idx="0">
                  <c:v>2013</c:v>
                </c:pt>
                <c:pt idx="1">
                  <c:v>2014</c:v>
                </c:pt>
                <c:pt idx="2">
                  <c:v>2015</c:v>
                </c:pt>
                <c:pt idx="3">
                  <c:v>2016</c:v>
                </c:pt>
                <c:pt idx="4">
                  <c:v>2017</c:v>
                </c:pt>
                <c:pt idx="5">
                  <c:v>2018</c:v>
                </c:pt>
                <c:pt idx="6">
                  <c:v>2019</c:v>
                </c:pt>
                <c:pt idx="7">
                  <c:v>2020</c:v>
                </c:pt>
                <c:pt idx="8">
                  <c:v>2021</c:v>
                </c:pt>
                <c:pt idx="9">
                  <c:v>2021</c:v>
                </c:pt>
              </c:numCache>
            </c:numRef>
          </c:cat>
          <c:val>
            <c:numRef>
              <c:f>Sheet1!$B$2:$K$2</c:f>
              <c:numCache>
                <c:formatCode>General</c:formatCode>
                <c:ptCount val="10"/>
                <c:pt idx="0">
                  <c:v>13</c:v>
                </c:pt>
                <c:pt idx="1">
                  <c:v>16.7</c:v>
                </c:pt>
                <c:pt idx="2">
                  <c:v>13.4</c:v>
                </c:pt>
                <c:pt idx="3">
                  <c:v>12.8</c:v>
                </c:pt>
                <c:pt idx="4">
                  <c:v>12</c:v>
                </c:pt>
                <c:pt idx="5">
                  <c:v>7.5</c:v>
                </c:pt>
                <c:pt idx="6">
                  <c:v>13.2</c:v>
                </c:pt>
                <c:pt idx="7">
                  <c:v>19.7</c:v>
                </c:pt>
                <c:pt idx="8">
                  <c:v>18.899999999999999</c:v>
                </c:pt>
                <c:pt idx="9">
                  <c:v>21.9</c:v>
                </c:pt>
              </c:numCache>
            </c:numRef>
          </c:val>
          <c:smooth val="0"/>
          <c:extLst>
            <c:ext xmlns:c16="http://schemas.microsoft.com/office/drawing/2014/chart" uri="{C3380CC4-5D6E-409C-BE32-E72D297353CC}">
              <c16:uniqueId val="{00000000-C204-4CDD-BCA1-B32C52170AE7}"/>
            </c:ext>
          </c:extLst>
        </c:ser>
        <c:ser>
          <c:idx val="1"/>
          <c:order val="1"/>
          <c:tx>
            <c:strRef>
              <c:f>Sheet1!$A$3</c:f>
              <c:strCache>
                <c:ptCount val="1"/>
                <c:pt idx="0">
                  <c:v>Low 20%</c:v>
                </c:pt>
              </c:strCache>
            </c:strRef>
          </c:tx>
          <c:spPr>
            <a:ln w="39084">
              <a:solidFill>
                <a:srgbClr val="000000"/>
              </a:solidFill>
              <a:prstDash val="solid"/>
            </a:ln>
          </c:spPr>
          <c:marker>
            <c:symbol val="square"/>
            <c:size val="9"/>
            <c:spPr>
              <a:solidFill>
                <a:srgbClr val="FF0000"/>
              </a:solidFill>
              <a:ln>
                <a:solidFill>
                  <a:srgbClr val="FF0000"/>
                </a:solidFill>
                <a:prstDash val="solid"/>
              </a:ln>
            </c:spPr>
          </c:marker>
          <c:dLbls>
            <c:spPr>
              <a:noFill/>
              <a:ln w="26056">
                <a:noFill/>
              </a:ln>
            </c:spPr>
            <c:txPr>
              <a:bodyPr wrap="square" lIns="38100" tIns="19050" rIns="38100" bIns="19050" anchor="ctr">
                <a:spAutoFit/>
              </a:bodyPr>
              <a:lstStyle/>
              <a:p>
                <a:pPr>
                  <a:defRPr sz="1436" b="1" i="0" u="none" strike="noStrike" baseline="0">
                    <a:solidFill>
                      <a:schemeClr val="tx1"/>
                    </a:solidFill>
                    <a:latin typeface="Verdana"/>
                    <a:ea typeface="Verdana"/>
                    <a:cs typeface="Verdana"/>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pt idx="0">
                  <c:v>2013</c:v>
                </c:pt>
                <c:pt idx="1">
                  <c:v>2014</c:v>
                </c:pt>
                <c:pt idx="2">
                  <c:v>2015</c:v>
                </c:pt>
                <c:pt idx="3">
                  <c:v>2016</c:v>
                </c:pt>
                <c:pt idx="4">
                  <c:v>2017</c:v>
                </c:pt>
                <c:pt idx="5">
                  <c:v>2018</c:v>
                </c:pt>
                <c:pt idx="6">
                  <c:v>2019</c:v>
                </c:pt>
                <c:pt idx="7">
                  <c:v>2020</c:v>
                </c:pt>
                <c:pt idx="8">
                  <c:v>2021</c:v>
                </c:pt>
                <c:pt idx="9">
                  <c:v>2021</c:v>
                </c:pt>
              </c:numCache>
            </c:numRef>
          </c:cat>
          <c:val>
            <c:numRef>
              <c:f>Sheet1!$B$3:$K$3</c:f>
              <c:numCache>
                <c:formatCode>General</c:formatCode>
                <c:ptCount val="10"/>
                <c:pt idx="0">
                  <c:v>14.2</c:v>
                </c:pt>
                <c:pt idx="1">
                  <c:v>15.3</c:v>
                </c:pt>
                <c:pt idx="2">
                  <c:v>8.5</c:v>
                </c:pt>
                <c:pt idx="3">
                  <c:v>5.9</c:v>
                </c:pt>
                <c:pt idx="4">
                  <c:v>5.6</c:v>
                </c:pt>
                <c:pt idx="5">
                  <c:v>1.1000000000000001</c:v>
                </c:pt>
                <c:pt idx="6">
                  <c:v>-0.7</c:v>
                </c:pt>
                <c:pt idx="7" formatCode="0.0">
                  <c:v>8.6999999999999993</c:v>
                </c:pt>
                <c:pt idx="8" formatCode="0.0">
                  <c:v>7.6</c:v>
                </c:pt>
                <c:pt idx="9" formatCode="0.0">
                  <c:v>13</c:v>
                </c:pt>
              </c:numCache>
            </c:numRef>
          </c:val>
          <c:smooth val="0"/>
          <c:extLst>
            <c:ext xmlns:c16="http://schemas.microsoft.com/office/drawing/2014/chart" uri="{C3380CC4-5D6E-409C-BE32-E72D297353CC}">
              <c16:uniqueId val="{00000001-C204-4CDD-BCA1-B32C52170AE7}"/>
            </c:ext>
          </c:extLst>
        </c:ser>
        <c:ser>
          <c:idx val="2"/>
          <c:order val="2"/>
          <c:tx>
            <c:strRef>
              <c:f>Sheet1!$A$4</c:f>
              <c:strCache>
                <c:ptCount val="1"/>
                <c:pt idx="0">
                  <c:v>High 20%</c:v>
                </c:pt>
              </c:strCache>
            </c:strRef>
          </c:tx>
          <c:spPr>
            <a:ln w="39084">
              <a:solidFill>
                <a:srgbClr val="000000"/>
              </a:solidFill>
              <a:prstDash val="solid"/>
            </a:ln>
          </c:spPr>
          <c:marker>
            <c:symbol val="triangle"/>
            <c:size val="9"/>
            <c:spPr>
              <a:solidFill>
                <a:srgbClr val="00FF00"/>
              </a:solidFill>
              <a:ln>
                <a:solidFill>
                  <a:srgbClr val="00FF00"/>
                </a:solidFill>
                <a:prstDash val="solid"/>
              </a:ln>
            </c:spPr>
          </c:marker>
          <c:dLbls>
            <c:spPr>
              <a:noFill/>
              <a:ln w="26056">
                <a:noFill/>
              </a:ln>
            </c:spPr>
            <c:txPr>
              <a:bodyPr wrap="square" lIns="38100" tIns="19050" rIns="38100" bIns="19050" anchor="ctr">
                <a:spAutoFit/>
              </a:bodyPr>
              <a:lstStyle/>
              <a:p>
                <a:pPr>
                  <a:defRPr sz="1436" b="1" i="0" u="none" strike="noStrike" baseline="0">
                    <a:solidFill>
                      <a:schemeClr val="tx1"/>
                    </a:solidFill>
                    <a:latin typeface="Verdana"/>
                    <a:ea typeface="Verdana"/>
                    <a:cs typeface="Verdana"/>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pt idx="0">
                  <c:v>2013</c:v>
                </c:pt>
                <c:pt idx="1">
                  <c:v>2014</c:v>
                </c:pt>
                <c:pt idx="2">
                  <c:v>2015</c:v>
                </c:pt>
                <c:pt idx="3">
                  <c:v>2016</c:v>
                </c:pt>
                <c:pt idx="4">
                  <c:v>2017</c:v>
                </c:pt>
                <c:pt idx="5">
                  <c:v>2018</c:v>
                </c:pt>
                <c:pt idx="6">
                  <c:v>2019</c:v>
                </c:pt>
                <c:pt idx="7">
                  <c:v>2020</c:v>
                </c:pt>
                <c:pt idx="8">
                  <c:v>2021</c:v>
                </c:pt>
                <c:pt idx="9">
                  <c:v>2021</c:v>
                </c:pt>
              </c:numCache>
            </c:numRef>
          </c:cat>
          <c:val>
            <c:numRef>
              <c:f>Sheet1!$B$4:$K$4</c:f>
              <c:numCache>
                <c:formatCode>General</c:formatCode>
                <c:ptCount val="10"/>
                <c:pt idx="0">
                  <c:v>15</c:v>
                </c:pt>
                <c:pt idx="1">
                  <c:v>17.8</c:v>
                </c:pt>
                <c:pt idx="2">
                  <c:v>18.600000000000001</c:v>
                </c:pt>
                <c:pt idx="3">
                  <c:v>18.8</c:v>
                </c:pt>
                <c:pt idx="4">
                  <c:v>13.5</c:v>
                </c:pt>
                <c:pt idx="5">
                  <c:v>19.2</c:v>
                </c:pt>
                <c:pt idx="6">
                  <c:v>17.2</c:v>
                </c:pt>
                <c:pt idx="7" formatCode="0.0">
                  <c:v>23.4</c:v>
                </c:pt>
                <c:pt idx="8" formatCode="0.0">
                  <c:v>20.399999999999999</c:v>
                </c:pt>
                <c:pt idx="9" formatCode="0.0">
                  <c:v>23.4</c:v>
                </c:pt>
              </c:numCache>
            </c:numRef>
          </c:val>
          <c:smooth val="0"/>
          <c:extLst>
            <c:ext xmlns:c16="http://schemas.microsoft.com/office/drawing/2014/chart" uri="{C3380CC4-5D6E-409C-BE32-E72D297353CC}">
              <c16:uniqueId val="{00000002-C204-4CDD-BCA1-B32C52170AE7}"/>
            </c:ext>
          </c:extLst>
        </c:ser>
        <c:dLbls>
          <c:showLegendKey val="0"/>
          <c:showVal val="0"/>
          <c:showCatName val="0"/>
          <c:showSerName val="0"/>
          <c:showPercent val="0"/>
          <c:showBubbleSize val="0"/>
        </c:dLbls>
        <c:marker val="1"/>
        <c:smooth val="0"/>
        <c:axId val="126919256"/>
        <c:axId val="1"/>
      </c:lineChart>
      <c:catAx>
        <c:axId val="126919256"/>
        <c:scaling>
          <c:orientation val="minMax"/>
        </c:scaling>
        <c:delete val="0"/>
        <c:axPos val="b"/>
        <c:numFmt formatCode="General" sourceLinked="1"/>
        <c:majorTickMark val="out"/>
        <c:minorTickMark val="none"/>
        <c:tickLblPos val="low"/>
        <c:spPr>
          <a:ln w="3257">
            <a:solidFill>
              <a:schemeClr val="tx1"/>
            </a:solidFill>
            <a:prstDash val="solid"/>
          </a:ln>
        </c:spPr>
        <c:txPr>
          <a:bodyPr rot="-180000" vert="horz" anchor="ctr" anchorCtr="1"/>
          <a:lstStyle/>
          <a:p>
            <a:pPr>
              <a:defRPr sz="1846" b="1" i="0" u="none" strike="noStrike" baseline="0">
                <a:solidFill>
                  <a:schemeClr val="tx1"/>
                </a:solidFill>
                <a:latin typeface="Verdana"/>
                <a:ea typeface="Verdana"/>
                <a:cs typeface="Verdana"/>
              </a:defRPr>
            </a:pPr>
            <a:endParaRPr lang="en-US"/>
          </a:p>
        </c:txPr>
        <c:crossAx val="1"/>
        <c:crosses val="autoZero"/>
        <c:auto val="1"/>
        <c:lblAlgn val="ctr"/>
        <c:lblOffset val="600"/>
        <c:tickLblSkip val="1"/>
        <c:tickMarkSkip val="1"/>
        <c:noMultiLvlLbl val="0"/>
      </c:catAx>
      <c:valAx>
        <c:axId val="1"/>
        <c:scaling>
          <c:orientation val="minMax"/>
          <c:max val="25"/>
          <c:min val="-1"/>
        </c:scaling>
        <c:delete val="0"/>
        <c:axPos val="l"/>
        <c:majorGridlines>
          <c:spPr>
            <a:ln w="3257">
              <a:solidFill>
                <a:schemeClr val="tx1"/>
              </a:solidFill>
              <a:prstDash val="solid"/>
            </a:ln>
          </c:spPr>
        </c:majorGridlines>
        <c:numFmt formatCode="General" sourceLinked="1"/>
        <c:majorTickMark val="out"/>
        <c:minorTickMark val="none"/>
        <c:tickLblPos val="nextTo"/>
        <c:spPr>
          <a:ln w="3257">
            <a:solidFill>
              <a:schemeClr val="tx1"/>
            </a:solidFill>
            <a:prstDash val="solid"/>
          </a:ln>
        </c:spPr>
        <c:txPr>
          <a:bodyPr rot="0" vert="horz"/>
          <a:lstStyle/>
          <a:p>
            <a:pPr>
              <a:defRPr sz="1846" b="1" i="0" u="none" strike="noStrike" baseline="0">
                <a:solidFill>
                  <a:schemeClr val="tx1"/>
                </a:solidFill>
                <a:latin typeface="Verdana"/>
                <a:ea typeface="Verdana"/>
                <a:cs typeface="Verdana"/>
              </a:defRPr>
            </a:pPr>
            <a:endParaRPr lang="en-US"/>
          </a:p>
        </c:txPr>
        <c:crossAx val="126919256"/>
        <c:crosses val="autoZero"/>
        <c:crossBetween val="between"/>
      </c:valAx>
      <c:spPr>
        <a:noFill/>
        <a:ln w="13028">
          <a:solidFill>
            <a:schemeClr val="tx1"/>
          </a:solidFill>
          <a:prstDash val="solid"/>
        </a:ln>
      </c:spPr>
    </c:plotArea>
    <c:legend>
      <c:legendPos val="b"/>
      <c:layout>
        <c:manualLayout>
          <c:xMode val="edge"/>
          <c:yMode val="edge"/>
          <c:x val="6.0360887058086059E-2"/>
          <c:y val="0.79545711366231897"/>
          <c:w val="0.65665665665665673"/>
          <c:h val="8.2862523540489647E-2"/>
        </c:manualLayout>
      </c:layout>
      <c:overlay val="0"/>
      <c:spPr>
        <a:noFill/>
        <a:ln w="3257">
          <a:solidFill>
            <a:schemeClr val="tx1"/>
          </a:solidFill>
          <a:prstDash val="solid"/>
        </a:ln>
      </c:spPr>
      <c:txPr>
        <a:bodyPr/>
        <a:lstStyle/>
        <a:p>
          <a:pPr>
            <a:defRPr sz="1698" b="1" i="0" u="none" strike="noStrike" baseline="0">
              <a:solidFill>
                <a:schemeClr val="tx1"/>
              </a:solidFill>
              <a:latin typeface="Verdana"/>
              <a:ea typeface="Verdana"/>
              <a:cs typeface="Verdana"/>
            </a:defRPr>
          </a:pPr>
          <a:endParaRPr lang="en-US"/>
        </a:p>
      </c:txPr>
    </c:legend>
    <c:plotVisOnly val="1"/>
    <c:dispBlanksAs val="gap"/>
    <c:showDLblsOverMax val="0"/>
  </c:chart>
  <c:spPr>
    <a:noFill/>
    <a:ln>
      <a:noFill/>
    </a:ln>
  </c:spPr>
  <c:txPr>
    <a:bodyPr/>
    <a:lstStyle/>
    <a:p>
      <a:pPr>
        <a:defRPr sz="1846" b="1" i="0" u="none" strike="noStrike" baseline="0">
          <a:solidFill>
            <a:schemeClr val="tx1"/>
          </a:solidFill>
          <a:latin typeface="Verdana"/>
          <a:ea typeface="Verdana"/>
          <a:cs typeface="Verdana"/>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083424252992349"/>
          <c:y val="5.813477119707864E-2"/>
          <c:w val="0.77762998844973708"/>
          <c:h val="0.68410704096770525"/>
        </c:manualLayout>
      </c:layout>
      <c:lineChart>
        <c:grouping val="standard"/>
        <c:varyColors val="0"/>
        <c:ser>
          <c:idx val="0"/>
          <c:order val="0"/>
          <c:tx>
            <c:strRef>
              <c:f>Sheet1!$A$2</c:f>
              <c:strCache>
                <c:ptCount val="1"/>
                <c:pt idx="0">
                  <c:v>Average</c:v>
                </c:pt>
              </c:strCache>
            </c:strRef>
          </c:tx>
          <c:spPr>
            <a:ln w="39106">
              <a:solidFill>
                <a:srgbClr val="000000"/>
              </a:solidFill>
              <a:prstDash val="solid"/>
            </a:ln>
          </c:spPr>
          <c:marker>
            <c:symbol val="diamond"/>
            <c:size val="9"/>
            <c:spPr>
              <a:solidFill>
                <a:srgbClr val="FFFF00"/>
              </a:solidFill>
              <a:ln>
                <a:solidFill>
                  <a:srgbClr val="FFFF00"/>
                </a:solidFill>
                <a:prstDash val="solid"/>
              </a:ln>
            </c:spPr>
          </c:marker>
          <c:dLbls>
            <c:spPr>
              <a:noFill/>
              <a:ln w="26070">
                <a:noFill/>
              </a:ln>
            </c:spPr>
            <c:txPr>
              <a:bodyPr wrap="square" lIns="38100" tIns="19050" rIns="38100" bIns="19050" anchor="ctr">
                <a:spAutoFit/>
              </a:bodyPr>
              <a:lstStyle/>
              <a:p>
                <a:pPr>
                  <a:defRPr sz="1437" b="1" i="0" u="none" strike="noStrike" baseline="0">
                    <a:solidFill>
                      <a:schemeClr val="tx1"/>
                    </a:solidFill>
                    <a:latin typeface="Verdana"/>
                    <a:ea typeface="Verdana"/>
                    <a:cs typeface="Verdana"/>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pt idx="0">
                  <c:v>2013</c:v>
                </c:pt>
                <c:pt idx="1">
                  <c:v>2014</c:v>
                </c:pt>
                <c:pt idx="2">
                  <c:v>2015</c:v>
                </c:pt>
                <c:pt idx="3">
                  <c:v>2016</c:v>
                </c:pt>
                <c:pt idx="4">
                  <c:v>2017</c:v>
                </c:pt>
                <c:pt idx="5">
                  <c:v>2018</c:v>
                </c:pt>
                <c:pt idx="6">
                  <c:v>2019</c:v>
                </c:pt>
                <c:pt idx="7">
                  <c:v>2020</c:v>
                </c:pt>
                <c:pt idx="8">
                  <c:v>2021</c:v>
                </c:pt>
                <c:pt idx="9">
                  <c:v>2021</c:v>
                </c:pt>
              </c:numCache>
            </c:numRef>
          </c:cat>
          <c:val>
            <c:numRef>
              <c:f>Sheet1!$B$2:$K$2</c:f>
              <c:numCache>
                <c:formatCode>General</c:formatCode>
                <c:ptCount val="10"/>
                <c:pt idx="0">
                  <c:v>17.2</c:v>
                </c:pt>
                <c:pt idx="1">
                  <c:v>19.8</c:v>
                </c:pt>
                <c:pt idx="2">
                  <c:v>17.2</c:v>
                </c:pt>
                <c:pt idx="3">
                  <c:v>10.5</c:v>
                </c:pt>
                <c:pt idx="4">
                  <c:v>16.8</c:v>
                </c:pt>
                <c:pt idx="5">
                  <c:v>13.5</c:v>
                </c:pt>
                <c:pt idx="6">
                  <c:v>15.2</c:v>
                </c:pt>
                <c:pt idx="7">
                  <c:v>20.9</c:v>
                </c:pt>
                <c:pt idx="8">
                  <c:v>25.1</c:v>
                </c:pt>
                <c:pt idx="9">
                  <c:v>19.8</c:v>
                </c:pt>
              </c:numCache>
            </c:numRef>
          </c:val>
          <c:smooth val="0"/>
          <c:extLst>
            <c:ext xmlns:c16="http://schemas.microsoft.com/office/drawing/2014/chart" uri="{C3380CC4-5D6E-409C-BE32-E72D297353CC}">
              <c16:uniqueId val="{00000000-7CE4-44E0-A218-DE7DDE338DEB}"/>
            </c:ext>
          </c:extLst>
        </c:ser>
        <c:ser>
          <c:idx val="1"/>
          <c:order val="1"/>
          <c:tx>
            <c:strRef>
              <c:f>Sheet1!$A$3</c:f>
              <c:strCache>
                <c:ptCount val="1"/>
                <c:pt idx="0">
                  <c:v>Low 20%</c:v>
                </c:pt>
              </c:strCache>
            </c:strRef>
          </c:tx>
          <c:spPr>
            <a:ln w="39106">
              <a:solidFill>
                <a:srgbClr val="000000"/>
              </a:solidFill>
              <a:prstDash val="solid"/>
            </a:ln>
          </c:spPr>
          <c:marker>
            <c:symbol val="square"/>
            <c:size val="9"/>
            <c:spPr>
              <a:solidFill>
                <a:srgbClr val="FF0000"/>
              </a:solidFill>
              <a:ln>
                <a:solidFill>
                  <a:srgbClr val="FF0000"/>
                </a:solidFill>
                <a:prstDash val="solid"/>
              </a:ln>
            </c:spPr>
          </c:marker>
          <c:dLbls>
            <c:spPr>
              <a:noFill/>
              <a:ln w="26070">
                <a:noFill/>
              </a:ln>
            </c:spPr>
            <c:txPr>
              <a:bodyPr wrap="square" lIns="38100" tIns="19050" rIns="38100" bIns="19050" anchor="ctr">
                <a:spAutoFit/>
              </a:bodyPr>
              <a:lstStyle/>
              <a:p>
                <a:pPr>
                  <a:defRPr sz="1437" b="1" i="0" u="none" strike="noStrike" baseline="0">
                    <a:solidFill>
                      <a:schemeClr val="tx1"/>
                    </a:solidFill>
                    <a:latin typeface="Verdana"/>
                    <a:ea typeface="Verdana"/>
                    <a:cs typeface="Verdana"/>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pt idx="0">
                  <c:v>2013</c:v>
                </c:pt>
                <c:pt idx="1">
                  <c:v>2014</c:v>
                </c:pt>
                <c:pt idx="2">
                  <c:v>2015</c:v>
                </c:pt>
                <c:pt idx="3">
                  <c:v>2016</c:v>
                </c:pt>
                <c:pt idx="4">
                  <c:v>2017</c:v>
                </c:pt>
                <c:pt idx="5">
                  <c:v>2018</c:v>
                </c:pt>
                <c:pt idx="6">
                  <c:v>2019</c:v>
                </c:pt>
                <c:pt idx="7">
                  <c:v>2020</c:v>
                </c:pt>
                <c:pt idx="8">
                  <c:v>2021</c:v>
                </c:pt>
                <c:pt idx="9">
                  <c:v>2021</c:v>
                </c:pt>
              </c:numCache>
            </c:numRef>
          </c:cat>
          <c:val>
            <c:numRef>
              <c:f>Sheet1!$B$3:$K$3</c:f>
              <c:numCache>
                <c:formatCode>General</c:formatCode>
                <c:ptCount val="10"/>
                <c:pt idx="0">
                  <c:v>4.9000000000000004</c:v>
                </c:pt>
                <c:pt idx="1">
                  <c:v>-1.2</c:v>
                </c:pt>
                <c:pt idx="2">
                  <c:v>11.7</c:v>
                </c:pt>
                <c:pt idx="3">
                  <c:v>9.8000000000000007</c:v>
                </c:pt>
                <c:pt idx="4">
                  <c:v>-0.7</c:v>
                </c:pt>
                <c:pt idx="5" formatCode="0.0">
                  <c:v>7</c:v>
                </c:pt>
                <c:pt idx="6" formatCode="0.0">
                  <c:v>-1.4</c:v>
                </c:pt>
                <c:pt idx="7" formatCode="0.0">
                  <c:v>13.5</c:v>
                </c:pt>
                <c:pt idx="8" formatCode="0.0">
                  <c:v>24.9</c:v>
                </c:pt>
                <c:pt idx="9" formatCode="0.0">
                  <c:v>17.8</c:v>
                </c:pt>
              </c:numCache>
            </c:numRef>
          </c:val>
          <c:smooth val="0"/>
          <c:extLst>
            <c:ext xmlns:c16="http://schemas.microsoft.com/office/drawing/2014/chart" uri="{C3380CC4-5D6E-409C-BE32-E72D297353CC}">
              <c16:uniqueId val="{00000001-7CE4-44E0-A218-DE7DDE338DEB}"/>
            </c:ext>
          </c:extLst>
        </c:ser>
        <c:ser>
          <c:idx val="2"/>
          <c:order val="2"/>
          <c:tx>
            <c:strRef>
              <c:f>Sheet1!$A$4</c:f>
              <c:strCache>
                <c:ptCount val="1"/>
                <c:pt idx="0">
                  <c:v>High 20%</c:v>
                </c:pt>
              </c:strCache>
            </c:strRef>
          </c:tx>
          <c:spPr>
            <a:ln w="39106">
              <a:solidFill>
                <a:srgbClr val="000000"/>
              </a:solidFill>
              <a:prstDash val="solid"/>
            </a:ln>
          </c:spPr>
          <c:marker>
            <c:symbol val="triangle"/>
            <c:size val="9"/>
            <c:spPr>
              <a:solidFill>
                <a:srgbClr val="00FF00"/>
              </a:solidFill>
              <a:ln>
                <a:solidFill>
                  <a:srgbClr val="00FF00"/>
                </a:solidFill>
                <a:prstDash val="solid"/>
              </a:ln>
            </c:spPr>
          </c:marker>
          <c:dLbls>
            <c:spPr>
              <a:noFill/>
              <a:ln w="26070">
                <a:noFill/>
              </a:ln>
            </c:spPr>
            <c:txPr>
              <a:bodyPr wrap="square" lIns="38100" tIns="19050" rIns="38100" bIns="19050" anchor="ctr">
                <a:spAutoFit/>
              </a:bodyPr>
              <a:lstStyle/>
              <a:p>
                <a:pPr>
                  <a:defRPr sz="1437" b="1" i="0" u="none" strike="noStrike" baseline="0">
                    <a:solidFill>
                      <a:schemeClr val="tx1"/>
                    </a:solidFill>
                    <a:latin typeface="Verdana"/>
                    <a:ea typeface="Verdana"/>
                    <a:cs typeface="Verdana"/>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pt idx="0">
                  <c:v>2013</c:v>
                </c:pt>
                <c:pt idx="1">
                  <c:v>2014</c:v>
                </c:pt>
                <c:pt idx="2">
                  <c:v>2015</c:v>
                </c:pt>
                <c:pt idx="3">
                  <c:v>2016</c:v>
                </c:pt>
                <c:pt idx="4">
                  <c:v>2017</c:v>
                </c:pt>
                <c:pt idx="5">
                  <c:v>2018</c:v>
                </c:pt>
                <c:pt idx="6">
                  <c:v>2019</c:v>
                </c:pt>
                <c:pt idx="7">
                  <c:v>2020</c:v>
                </c:pt>
                <c:pt idx="8">
                  <c:v>2021</c:v>
                </c:pt>
                <c:pt idx="9">
                  <c:v>2021</c:v>
                </c:pt>
              </c:numCache>
            </c:numRef>
          </c:cat>
          <c:val>
            <c:numRef>
              <c:f>Sheet1!$B$4:$K$4</c:f>
              <c:numCache>
                <c:formatCode>General</c:formatCode>
                <c:ptCount val="10"/>
                <c:pt idx="0">
                  <c:v>21.1</c:v>
                </c:pt>
                <c:pt idx="1">
                  <c:v>20.5</c:v>
                </c:pt>
                <c:pt idx="2">
                  <c:v>15.8</c:v>
                </c:pt>
                <c:pt idx="3">
                  <c:v>17.7</c:v>
                </c:pt>
                <c:pt idx="4">
                  <c:v>23.7</c:v>
                </c:pt>
                <c:pt idx="5">
                  <c:v>17.600000000000001</c:v>
                </c:pt>
                <c:pt idx="6">
                  <c:v>15.1</c:v>
                </c:pt>
                <c:pt idx="7">
                  <c:v>24.5</c:v>
                </c:pt>
                <c:pt idx="8">
                  <c:v>27.1</c:v>
                </c:pt>
                <c:pt idx="9">
                  <c:v>28.6</c:v>
                </c:pt>
              </c:numCache>
            </c:numRef>
          </c:val>
          <c:smooth val="0"/>
          <c:extLst>
            <c:ext xmlns:c16="http://schemas.microsoft.com/office/drawing/2014/chart" uri="{C3380CC4-5D6E-409C-BE32-E72D297353CC}">
              <c16:uniqueId val="{00000002-7CE4-44E0-A218-DE7DDE338DEB}"/>
            </c:ext>
          </c:extLst>
        </c:ser>
        <c:dLbls>
          <c:showLegendKey val="0"/>
          <c:showVal val="0"/>
          <c:showCatName val="0"/>
          <c:showSerName val="0"/>
          <c:showPercent val="0"/>
          <c:showBubbleSize val="0"/>
        </c:dLbls>
        <c:marker val="1"/>
        <c:smooth val="0"/>
        <c:axId val="128466712"/>
        <c:axId val="1"/>
      </c:lineChart>
      <c:catAx>
        <c:axId val="128466712"/>
        <c:scaling>
          <c:orientation val="minMax"/>
        </c:scaling>
        <c:delete val="0"/>
        <c:axPos val="b"/>
        <c:numFmt formatCode="General" sourceLinked="1"/>
        <c:majorTickMark val="out"/>
        <c:minorTickMark val="none"/>
        <c:tickLblPos val="nextTo"/>
        <c:spPr>
          <a:ln w="3259">
            <a:solidFill>
              <a:schemeClr val="tx1"/>
            </a:solidFill>
            <a:prstDash val="solid"/>
          </a:ln>
        </c:spPr>
        <c:txPr>
          <a:bodyPr rot="-1980000" vert="horz"/>
          <a:lstStyle/>
          <a:p>
            <a:pPr>
              <a:defRPr sz="1848" b="1" i="0" u="none" strike="noStrike" baseline="0">
                <a:solidFill>
                  <a:schemeClr val="tx1"/>
                </a:solidFill>
                <a:latin typeface="Verdana"/>
                <a:ea typeface="Verdana"/>
                <a:cs typeface="Verdana"/>
              </a:defRPr>
            </a:pPr>
            <a:endParaRPr lang="en-US"/>
          </a:p>
        </c:txPr>
        <c:crossAx val="1"/>
        <c:crosses val="autoZero"/>
        <c:auto val="1"/>
        <c:lblAlgn val="ctr"/>
        <c:lblOffset val="900"/>
        <c:tickLblSkip val="1"/>
        <c:tickMarkSkip val="1"/>
        <c:noMultiLvlLbl val="0"/>
      </c:catAx>
      <c:valAx>
        <c:axId val="1"/>
        <c:scaling>
          <c:orientation val="minMax"/>
          <c:min val="-10"/>
        </c:scaling>
        <c:delete val="0"/>
        <c:axPos val="l"/>
        <c:majorGridlines>
          <c:spPr>
            <a:ln w="3259">
              <a:solidFill>
                <a:schemeClr val="tx1"/>
              </a:solidFill>
              <a:prstDash val="solid"/>
            </a:ln>
          </c:spPr>
        </c:majorGridlines>
        <c:numFmt formatCode="General" sourceLinked="1"/>
        <c:majorTickMark val="out"/>
        <c:minorTickMark val="none"/>
        <c:tickLblPos val="nextTo"/>
        <c:spPr>
          <a:ln w="3259">
            <a:solidFill>
              <a:schemeClr val="tx1"/>
            </a:solidFill>
            <a:prstDash val="solid"/>
          </a:ln>
        </c:spPr>
        <c:txPr>
          <a:bodyPr rot="0" vert="horz"/>
          <a:lstStyle/>
          <a:p>
            <a:pPr>
              <a:defRPr sz="1848" b="1" i="0" u="none" strike="noStrike" baseline="0">
                <a:solidFill>
                  <a:schemeClr val="tx1"/>
                </a:solidFill>
                <a:latin typeface="Verdana"/>
                <a:ea typeface="Verdana"/>
                <a:cs typeface="Verdana"/>
              </a:defRPr>
            </a:pPr>
            <a:endParaRPr lang="en-US"/>
          </a:p>
        </c:txPr>
        <c:crossAx val="128466712"/>
        <c:crosses val="autoZero"/>
        <c:crossBetween val="between"/>
      </c:valAx>
      <c:spPr>
        <a:noFill/>
        <a:ln w="13035">
          <a:solidFill>
            <a:schemeClr val="tx1"/>
          </a:solidFill>
          <a:prstDash val="solid"/>
        </a:ln>
      </c:spPr>
    </c:plotArea>
    <c:legend>
      <c:legendPos val="b"/>
      <c:layout>
        <c:manualLayout>
          <c:xMode val="edge"/>
          <c:yMode val="edge"/>
          <c:x val="0.1341631178670728"/>
          <c:y val="0.85691163604549436"/>
          <c:w val="0.65731462925851714"/>
          <c:h val="8.2862523540489647E-2"/>
        </c:manualLayout>
      </c:layout>
      <c:overlay val="0"/>
      <c:spPr>
        <a:noFill/>
        <a:ln w="3259">
          <a:solidFill>
            <a:schemeClr val="tx1"/>
          </a:solidFill>
          <a:prstDash val="solid"/>
        </a:ln>
      </c:spPr>
      <c:txPr>
        <a:bodyPr/>
        <a:lstStyle/>
        <a:p>
          <a:pPr>
            <a:defRPr sz="1699" b="1" i="0" u="none" strike="noStrike" baseline="0">
              <a:solidFill>
                <a:schemeClr val="tx1"/>
              </a:solidFill>
              <a:latin typeface="Verdana"/>
              <a:ea typeface="Verdana"/>
              <a:cs typeface="Verdana"/>
            </a:defRPr>
          </a:pPr>
          <a:endParaRPr lang="en-US"/>
        </a:p>
      </c:txPr>
    </c:legend>
    <c:plotVisOnly val="1"/>
    <c:dispBlanksAs val="gap"/>
    <c:showDLblsOverMax val="0"/>
  </c:chart>
  <c:spPr>
    <a:noFill/>
    <a:ln>
      <a:noFill/>
    </a:ln>
  </c:spPr>
  <c:txPr>
    <a:bodyPr/>
    <a:lstStyle/>
    <a:p>
      <a:pPr>
        <a:defRPr sz="1848" b="1" i="0" u="none" strike="noStrike" baseline="0">
          <a:solidFill>
            <a:schemeClr val="tx1"/>
          </a:solidFill>
          <a:latin typeface="Verdana"/>
          <a:ea typeface="Verdana"/>
          <a:cs typeface="Verdana"/>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705012635823553E-2"/>
          <c:y val="3.0418250950570339E-2"/>
          <c:w val="0.69488250505133975"/>
          <c:h val="0.80479762680320199"/>
        </c:manualLayout>
      </c:layout>
      <c:lineChart>
        <c:grouping val="standard"/>
        <c:varyColors val="0"/>
        <c:ser>
          <c:idx val="0"/>
          <c:order val="0"/>
          <c:tx>
            <c:strRef>
              <c:f>Sheet1!$A$2</c:f>
              <c:strCache>
                <c:ptCount val="1"/>
                <c:pt idx="0">
                  <c:v>Low</c:v>
                </c:pt>
              </c:strCache>
            </c:strRef>
          </c:tx>
          <c:spPr>
            <a:ln w="29173">
              <a:solidFill>
                <a:srgbClr val="FF0000"/>
              </a:solidFill>
              <a:prstDash val="solid"/>
            </a:ln>
          </c:spPr>
          <c:marker>
            <c:symbol val="diamond"/>
            <c:size val="8"/>
            <c:spPr>
              <a:solidFill>
                <a:srgbClr val="FF0000"/>
              </a:solidFill>
              <a:ln>
                <a:solidFill>
                  <a:srgbClr val="FF0000"/>
                </a:solidFill>
                <a:prstDash val="solid"/>
              </a:ln>
              <a:effectLst>
                <a:outerShdw dist="35921" dir="2700000" algn="br">
                  <a:srgbClr val="000000"/>
                </a:outerShdw>
              </a:effectLst>
            </c:spPr>
          </c:marker>
          <c:cat>
            <c:strRef>
              <c:f>Sheet1!$B$1:$K$1</c:f>
              <c:strCache>
                <c:ptCount val="10"/>
                <c:pt idx="0">
                  <c:v>13</c:v>
                </c:pt>
                <c:pt idx="1">
                  <c:v>14</c:v>
                </c:pt>
                <c:pt idx="2">
                  <c:v>15</c:v>
                </c:pt>
                <c:pt idx="3">
                  <c:v>16</c:v>
                </c:pt>
                <c:pt idx="4">
                  <c:v>17</c:v>
                </c:pt>
                <c:pt idx="5">
                  <c:v>18</c:v>
                </c:pt>
                <c:pt idx="6">
                  <c:v>19</c:v>
                </c:pt>
                <c:pt idx="7">
                  <c:v>20</c:v>
                </c:pt>
                <c:pt idx="8">
                  <c:v>21</c:v>
                </c:pt>
                <c:pt idx="9">
                  <c:v>22</c:v>
                </c:pt>
              </c:strCache>
            </c:strRef>
          </c:cat>
          <c:val>
            <c:numRef>
              <c:f>Sheet1!$B$2:$K$2</c:f>
              <c:numCache>
                <c:formatCode>General</c:formatCode>
                <c:ptCount val="10"/>
                <c:pt idx="0">
                  <c:v>46</c:v>
                </c:pt>
                <c:pt idx="1">
                  <c:v>52</c:v>
                </c:pt>
                <c:pt idx="2">
                  <c:v>54</c:v>
                </c:pt>
                <c:pt idx="3">
                  <c:v>58</c:v>
                </c:pt>
                <c:pt idx="4">
                  <c:v>59</c:v>
                </c:pt>
                <c:pt idx="5">
                  <c:v>62</c:v>
                </c:pt>
                <c:pt idx="6">
                  <c:v>62</c:v>
                </c:pt>
                <c:pt idx="7">
                  <c:v>61</c:v>
                </c:pt>
                <c:pt idx="8">
                  <c:v>59</c:v>
                </c:pt>
                <c:pt idx="9">
                  <c:v>59</c:v>
                </c:pt>
              </c:numCache>
            </c:numRef>
          </c:val>
          <c:smooth val="0"/>
          <c:extLst>
            <c:ext xmlns:c16="http://schemas.microsoft.com/office/drawing/2014/chart" uri="{C3380CC4-5D6E-409C-BE32-E72D297353CC}">
              <c16:uniqueId val="{00000000-0802-43D9-A2B3-AD64EEDE0306}"/>
            </c:ext>
          </c:extLst>
        </c:ser>
        <c:ser>
          <c:idx val="1"/>
          <c:order val="1"/>
          <c:tx>
            <c:strRef>
              <c:f>Sheet1!$A$3</c:f>
              <c:strCache>
                <c:ptCount val="1"/>
                <c:pt idx="0">
                  <c:v>Average</c:v>
                </c:pt>
              </c:strCache>
            </c:strRef>
          </c:tx>
          <c:spPr>
            <a:ln w="29173">
              <a:solidFill>
                <a:srgbClr val="FFFF00"/>
              </a:solidFill>
              <a:prstDash val="solid"/>
            </a:ln>
          </c:spPr>
          <c:marker>
            <c:symbol val="square"/>
            <c:size val="8"/>
            <c:spPr>
              <a:solidFill>
                <a:srgbClr val="FFFF00"/>
              </a:solidFill>
              <a:ln>
                <a:solidFill>
                  <a:srgbClr val="FFFF00"/>
                </a:solidFill>
                <a:prstDash val="solid"/>
              </a:ln>
              <a:effectLst>
                <a:outerShdw dist="35921" dir="2700000" algn="br">
                  <a:srgbClr val="000000"/>
                </a:outerShdw>
              </a:effectLst>
            </c:spPr>
          </c:marker>
          <c:cat>
            <c:strRef>
              <c:f>Sheet1!$B$1:$K$1</c:f>
              <c:strCache>
                <c:ptCount val="10"/>
                <c:pt idx="0">
                  <c:v>13</c:v>
                </c:pt>
                <c:pt idx="1">
                  <c:v>14</c:v>
                </c:pt>
                <c:pt idx="2">
                  <c:v>15</c:v>
                </c:pt>
                <c:pt idx="3">
                  <c:v>16</c:v>
                </c:pt>
                <c:pt idx="4">
                  <c:v>17</c:v>
                </c:pt>
                <c:pt idx="5">
                  <c:v>18</c:v>
                </c:pt>
                <c:pt idx="6">
                  <c:v>19</c:v>
                </c:pt>
                <c:pt idx="7">
                  <c:v>20</c:v>
                </c:pt>
                <c:pt idx="8">
                  <c:v>21</c:v>
                </c:pt>
                <c:pt idx="9">
                  <c:v>22</c:v>
                </c:pt>
              </c:strCache>
            </c:strRef>
          </c:cat>
          <c:val>
            <c:numRef>
              <c:f>Sheet1!$B$3:$K$3</c:f>
              <c:numCache>
                <c:formatCode>General</c:formatCode>
                <c:ptCount val="10"/>
                <c:pt idx="0">
                  <c:v>40</c:v>
                </c:pt>
                <c:pt idx="1">
                  <c:v>43</c:v>
                </c:pt>
                <c:pt idx="2">
                  <c:v>45</c:v>
                </c:pt>
                <c:pt idx="3">
                  <c:v>46</c:v>
                </c:pt>
                <c:pt idx="4">
                  <c:v>47</c:v>
                </c:pt>
                <c:pt idx="5">
                  <c:v>49</c:v>
                </c:pt>
                <c:pt idx="6">
                  <c:v>48</c:v>
                </c:pt>
                <c:pt idx="7">
                  <c:v>45</c:v>
                </c:pt>
                <c:pt idx="8">
                  <c:v>42</c:v>
                </c:pt>
                <c:pt idx="9">
                  <c:v>40</c:v>
                </c:pt>
              </c:numCache>
            </c:numRef>
          </c:val>
          <c:smooth val="0"/>
          <c:extLst>
            <c:ext xmlns:c16="http://schemas.microsoft.com/office/drawing/2014/chart" uri="{C3380CC4-5D6E-409C-BE32-E72D297353CC}">
              <c16:uniqueId val="{00000001-0802-43D9-A2B3-AD64EEDE0306}"/>
            </c:ext>
          </c:extLst>
        </c:ser>
        <c:ser>
          <c:idx val="2"/>
          <c:order val="2"/>
          <c:tx>
            <c:strRef>
              <c:f>Sheet1!$A$4</c:f>
              <c:strCache>
                <c:ptCount val="1"/>
                <c:pt idx="0">
                  <c:v>High</c:v>
                </c:pt>
              </c:strCache>
            </c:strRef>
          </c:tx>
          <c:spPr>
            <a:ln w="29173">
              <a:solidFill>
                <a:srgbClr val="00FF00"/>
              </a:solidFill>
              <a:prstDash val="solid"/>
            </a:ln>
          </c:spPr>
          <c:marker>
            <c:symbol val="triangle"/>
            <c:size val="8"/>
            <c:spPr>
              <a:solidFill>
                <a:srgbClr val="00FF00"/>
              </a:solidFill>
              <a:ln>
                <a:solidFill>
                  <a:srgbClr val="00FF00"/>
                </a:solidFill>
                <a:prstDash val="solid"/>
              </a:ln>
              <a:effectLst>
                <a:outerShdw dist="35921" dir="2700000" algn="br">
                  <a:srgbClr val="000000"/>
                </a:outerShdw>
              </a:effectLst>
            </c:spPr>
          </c:marker>
          <c:cat>
            <c:strRef>
              <c:f>Sheet1!$B$1:$K$1</c:f>
              <c:strCache>
                <c:ptCount val="10"/>
                <c:pt idx="0">
                  <c:v>13</c:v>
                </c:pt>
                <c:pt idx="1">
                  <c:v>14</c:v>
                </c:pt>
                <c:pt idx="2">
                  <c:v>15</c:v>
                </c:pt>
                <c:pt idx="3">
                  <c:v>16</c:v>
                </c:pt>
                <c:pt idx="4">
                  <c:v>17</c:v>
                </c:pt>
                <c:pt idx="5">
                  <c:v>18</c:v>
                </c:pt>
                <c:pt idx="6">
                  <c:v>19</c:v>
                </c:pt>
                <c:pt idx="7">
                  <c:v>20</c:v>
                </c:pt>
                <c:pt idx="8">
                  <c:v>21</c:v>
                </c:pt>
                <c:pt idx="9">
                  <c:v>22</c:v>
                </c:pt>
              </c:strCache>
            </c:strRef>
          </c:cat>
          <c:val>
            <c:numRef>
              <c:f>Sheet1!$B$4:$K$4</c:f>
              <c:numCache>
                <c:formatCode>General</c:formatCode>
                <c:ptCount val="10"/>
                <c:pt idx="0">
                  <c:v>38</c:v>
                </c:pt>
                <c:pt idx="1">
                  <c:v>40</c:v>
                </c:pt>
                <c:pt idx="2">
                  <c:v>39</c:v>
                </c:pt>
                <c:pt idx="3">
                  <c:v>38</c:v>
                </c:pt>
                <c:pt idx="4">
                  <c:v>39</c:v>
                </c:pt>
                <c:pt idx="5">
                  <c:v>37</c:v>
                </c:pt>
                <c:pt idx="6">
                  <c:v>39</c:v>
                </c:pt>
                <c:pt idx="7">
                  <c:v>39</c:v>
                </c:pt>
                <c:pt idx="8">
                  <c:v>35</c:v>
                </c:pt>
                <c:pt idx="9">
                  <c:v>33</c:v>
                </c:pt>
              </c:numCache>
            </c:numRef>
          </c:val>
          <c:smooth val="0"/>
          <c:extLst>
            <c:ext xmlns:c16="http://schemas.microsoft.com/office/drawing/2014/chart" uri="{C3380CC4-5D6E-409C-BE32-E72D297353CC}">
              <c16:uniqueId val="{00000002-0802-43D9-A2B3-AD64EEDE0306}"/>
            </c:ext>
          </c:extLst>
        </c:ser>
        <c:dLbls>
          <c:showLegendKey val="0"/>
          <c:showVal val="0"/>
          <c:showCatName val="0"/>
          <c:showSerName val="0"/>
          <c:showPercent val="0"/>
          <c:showBubbleSize val="0"/>
        </c:dLbls>
        <c:marker val="1"/>
        <c:smooth val="0"/>
        <c:axId val="124777880"/>
        <c:axId val="1"/>
      </c:lineChart>
      <c:catAx>
        <c:axId val="124777880"/>
        <c:scaling>
          <c:orientation val="minMax"/>
        </c:scaling>
        <c:delete val="0"/>
        <c:axPos val="b"/>
        <c:numFmt formatCode="General" sourceLinked="1"/>
        <c:majorTickMark val="out"/>
        <c:minorTickMark val="none"/>
        <c:tickLblPos val="nextTo"/>
        <c:spPr>
          <a:ln w="3647">
            <a:solidFill>
              <a:schemeClr val="tx1"/>
            </a:solidFill>
            <a:prstDash val="solid"/>
          </a:ln>
        </c:spPr>
        <c:txPr>
          <a:bodyPr rot="0" vert="horz"/>
          <a:lstStyle/>
          <a:p>
            <a:pPr>
              <a:defRPr sz="919" b="1" i="0" u="none" strike="noStrike" baseline="0">
                <a:solidFill>
                  <a:schemeClr val="tx1"/>
                </a:solidFill>
                <a:latin typeface="Arial"/>
                <a:ea typeface="Arial"/>
                <a:cs typeface="Arial"/>
              </a:defRPr>
            </a:pPr>
            <a:endParaRPr lang="en-US"/>
          </a:p>
        </c:txPr>
        <c:crossAx val="1"/>
        <c:crosses val="autoZero"/>
        <c:auto val="0"/>
        <c:lblAlgn val="ctr"/>
        <c:lblOffset val="100"/>
        <c:tickLblSkip val="1"/>
        <c:tickMarkSkip val="1"/>
        <c:noMultiLvlLbl val="0"/>
      </c:catAx>
      <c:valAx>
        <c:axId val="1"/>
        <c:scaling>
          <c:orientation val="minMax"/>
          <c:max val="70"/>
          <c:min val="20"/>
        </c:scaling>
        <c:delete val="0"/>
        <c:axPos val="l"/>
        <c:majorGridlines>
          <c:spPr>
            <a:ln w="3647">
              <a:solidFill>
                <a:schemeClr val="tx1"/>
              </a:solidFill>
              <a:prstDash val="solid"/>
            </a:ln>
          </c:spPr>
        </c:majorGridlines>
        <c:numFmt formatCode="General" sourceLinked="1"/>
        <c:majorTickMark val="out"/>
        <c:minorTickMark val="none"/>
        <c:tickLblPos val="nextTo"/>
        <c:spPr>
          <a:ln w="3647">
            <a:solidFill>
              <a:schemeClr val="tx1"/>
            </a:solidFill>
            <a:prstDash val="solid"/>
          </a:ln>
        </c:spPr>
        <c:txPr>
          <a:bodyPr rot="0" vert="horz"/>
          <a:lstStyle/>
          <a:p>
            <a:pPr>
              <a:defRPr sz="1149" b="1" i="0" u="none" strike="noStrike" baseline="0">
                <a:solidFill>
                  <a:schemeClr val="tx1"/>
                </a:solidFill>
                <a:latin typeface="Arial"/>
                <a:ea typeface="Arial"/>
                <a:cs typeface="Arial"/>
              </a:defRPr>
            </a:pPr>
            <a:endParaRPr lang="en-US"/>
          </a:p>
        </c:txPr>
        <c:crossAx val="124777880"/>
        <c:crosses val="autoZero"/>
        <c:crossBetween val="between"/>
      </c:valAx>
      <c:spPr>
        <a:noFill/>
        <a:ln w="29173">
          <a:noFill/>
        </a:ln>
      </c:spPr>
    </c:plotArea>
    <c:legend>
      <c:legendPos val="b"/>
      <c:layout>
        <c:manualLayout>
          <c:xMode val="edge"/>
          <c:yMode val="edge"/>
          <c:x val="2.0892188620311582E-2"/>
          <c:y val="0.91169005491648158"/>
          <c:w val="0.5864197530864198"/>
          <c:h val="5.3231939163498096E-2"/>
        </c:manualLayout>
      </c:layout>
      <c:overlay val="0"/>
      <c:spPr>
        <a:noFill/>
        <a:ln w="3647">
          <a:solidFill>
            <a:schemeClr val="tx1"/>
          </a:solidFill>
          <a:prstDash val="solid"/>
        </a:ln>
      </c:spPr>
      <c:txPr>
        <a:bodyPr/>
        <a:lstStyle/>
        <a:p>
          <a:pPr>
            <a:defRPr sz="1057"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149" b="1" i="0" u="none" strike="noStrike" baseline="0">
          <a:solidFill>
            <a:schemeClr val="tx1"/>
          </a:solidFill>
          <a:latin typeface="Arial"/>
          <a:ea typeface="Arial"/>
          <a:cs typeface="Arial"/>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333333333333334E-2"/>
          <c:y val="5.5133079847908738E-2"/>
          <c:w val="0.6333333333333333"/>
          <c:h val="0.74714828897338392"/>
        </c:manualLayout>
      </c:layout>
      <c:lineChart>
        <c:grouping val="standard"/>
        <c:varyColors val="0"/>
        <c:ser>
          <c:idx val="0"/>
          <c:order val="0"/>
          <c:tx>
            <c:strRef>
              <c:f>Sheet1!$A$2</c:f>
              <c:strCache>
                <c:ptCount val="1"/>
                <c:pt idx="0">
                  <c:v>Low 20 %</c:v>
                </c:pt>
              </c:strCache>
            </c:strRef>
          </c:tx>
          <c:spPr>
            <a:ln w="26507">
              <a:solidFill>
                <a:schemeClr val="tx1"/>
              </a:solidFill>
              <a:prstDash val="solid"/>
            </a:ln>
          </c:spPr>
          <c:marker>
            <c:symbol val="diamond"/>
            <c:size val="7"/>
            <c:spPr>
              <a:solidFill>
                <a:srgbClr val="FF0000"/>
              </a:solidFill>
              <a:ln>
                <a:solidFill>
                  <a:srgbClr val="FF0000"/>
                </a:solidFill>
                <a:prstDash val="solid"/>
              </a:ln>
            </c:spPr>
          </c:marker>
          <c:cat>
            <c:numRef>
              <c:f>Sheet1!$B$1:$K$1</c:f>
              <c:numCache>
                <c:formatCode>General</c:formatCode>
                <c:ptCount val="10"/>
                <c:pt idx="0">
                  <c:v>13</c:v>
                </c:pt>
                <c:pt idx="1">
                  <c:v>14</c:v>
                </c:pt>
                <c:pt idx="2">
                  <c:v>15</c:v>
                </c:pt>
                <c:pt idx="3">
                  <c:v>16</c:v>
                </c:pt>
                <c:pt idx="4">
                  <c:v>17</c:v>
                </c:pt>
                <c:pt idx="5">
                  <c:v>18</c:v>
                </c:pt>
                <c:pt idx="6">
                  <c:v>19</c:v>
                </c:pt>
                <c:pt idx="7">
                  <c:v>20</c:v>
                </c:pt>
                <c:pt idx="8">
                  <c:v>21</c:v>
                </c:pt>
                <c:pt idx="9">
                  <c:v>22</c:v>
                </c:pt>
              </c:numCache>
            </c:numRef>
          </c:cat>
          <c:val>
            <c:numRef>
              <c:f>Sheet1!$B$2:$K$2</c:f>
              <c:numCache>
                <c:formatCode>0%</c:formatCode>
                <c:ptCount val="10"/>
                <c:pt idx="0">
                  <c:v>0.86</c:v>
                </c:pt>
                <c:pt idx="1">
                  <c:v>1.07</c:v>
                </c:pt>
                <c:pt idx="2">
                  <c:v>1.17</c:v>
                </c:pt>
                <c:pt idx="3">
                  <c:v>1.1599999999999999</c:v>
                </c:pt>
                <c:pt idx="4">
                  <c:v>1.1299999999999999</c:v>
                </c:pt>
                <c:pt idx="5">
                  <c:v>1.22</c:v>
                </c:pt>
                <c:pt idx="6">
                  <c:v>1.1599999999999999</c:v>
                </c:pt>
                <c:pt idx="7">
                  <c:v>1.03</c:v>
                </c:pt>
                <c:pt idx="8">
                  <c:v>1.05</c:v>
                </c:pt>
                <c:pt idx="9">
                  <c:v>1.1100000000000001</c:v>
                </c:pt>
              </c:numCache>
            </c:numRef>
          </c:val>
          <c:smooth val="0"/>
          <c:extLst>
            <c:ext xmlns:c16="http://schemas.microsoft.com/office/drawing/2014/chart" uri="{C3380CC4-5D6E-409C-BE32-E72D297353CC}">
              <c16:uniqueId val="{00000000-D4EA-44BD-AD19-FC48D1214ED6}"/>
            </c:ext>
          </c:extLst>
        </c:ser>
        <c:ser>
          <c:idx val="1"/>
          <c:order val="1"/>
          <c:tx>
            <c:strRef>
              <c:f>Sheet1!$A$3</c:f>
              <c:strCache>
                <c:ptCount val="1"/>
                <c:pt idx="0">
                  <c:v>Average</c:v>
                </c:pt>
              </c:strCache>
            </c:strRef>
          </c:tx>
          <c:spPr>
            <a:ln w="26507">
              <a:solidFill>
                <a:srgbClr val="000000"/>
              </a:solidFill>
              <a:prstDash val="solid"/>
            </a:ln>
          </c:spPr>
          <c:marker>
            <c:symbol val="square"/>
            <c:size val="7"/>
            <c:spPr>
              <a:solidFill>
                <a:srgbClr val="FFFF00"/>
              </a:solidFill>
              <a:ln>
                <a:solidFill>
                  <a:srgbClr val="FFFF00"/>
                </a:solidFill>
                <a:prstDash val="solid"/>
              </a:ln>
            </c:spPr>
          </c:marker>
          <c:cat>
            <c:numRef>
              <c:f>Sheet1!$B$1:$K$1</c:f>
              <c:numCache>
                <c:formatCode>General</c:formatCode>
                <c:ptCount val="10"/>
                <c:pt idx="0">
                  <c:v>13</c:v>
                </c:pt>
                <c:pt idx="1">
                  <c:v>14</c:v>
                </c:pt>
                <c:pt idx="2">
                  <c:v>15</c:v>
                </c:pt>
                <c:pt idx="3">
                  <c:v>16</c:v>
                </c:pt>
                <c:pt idx="4">
                  <c:v>17</c:v>
                </c:pt>
                <c:pt idx="5">
                  <c:v>18</c:v>
                </c:pt>
                <c:pt idx="6">
                  <c:v>19</c:v>
                </c:pt>
                <c:pt idx="7">
                  <c:v>20</c:v>
                </c:pt>
                <c:pt idx="8">
                  <c:v>21</c:v>
                </c:pt>
                <c:pt idx="9">
                  <c:v>22</c:v>
                </c:pt>
              </c:numCache>
            </c:numRef>
          </c:cat>
          <c:val>
            <c:numRef>
              <c:f>Sheet1!$B$3:$K$3</c:f>
              <c:numCache>
                <c:formatCode>0%</c:formatCode>
                <c:ptCount val="10"/>
                <c:pt idx="0">
                  <c:v>0.66</c:v>
                </c:pt>
                <c:pt idx="1">
                  <c:v>0.77</c:v>
                </c:pt>
                <c:pt idx="2">
                  <c:v>0.82</c:v>
                </c:pt>
                <c:pt idx="3">
                  <c:v>0.81</c:v>
                </c:pt>
                <c:pt idx="4">
                  <c:v>0.83</c:v>
                </c:pt>
                <c:pt idx="5">
                  <c:v>0.86</c:v>
                </c:pt>
                <c:pt idx="6">
                  <c:v>0.84</c:v>
                </c:pt>
                <c:pt idx="7">
                  <c:v>0.8</c:v>
                </c:pt>
                <c:pt idx="8">
                  <c:v>0.77</c:v>
                </c:pt>
                <c:pt idx="9">
                  <c:v>0.74</c:v>
                </c:pt>
              </c:numCache>
            </c:numRef>
          </c:val>
          <c:smooth val="0"/>
          <c:extLst>
            <c:ext xmlns:c16="http://schemas.microsoft.com/office/drawing/2014/chart" uri="{C3380CC4-5D6E-409C-BE32-E72D297353CC}">
              <c16:uniqueId val="{00000001-D4EA-44BD-AD19-FC48D1214ED6}"/>
            </c:ext>
          </c:extLst>
        </c:ser>
        <c:ser>
          <c:idx val="2"/>
          <c:order val="2"/>
          <c:tx>
            <c:strRef>
              <c:f>Sheet1!$A$4</c:f>
              <c:strCache>
                <c:ptCount val="1"/>
                <c:pt idx="0">
                  <c:v>High 20 %</c:v>
                </c:pt>
              </c:strCache>
            </c:strRef>
          </c:tx>
          <c:spPr>
            <a:ln w="26507">
              <a:solidFill>
                <a:srgbClr val="000000"/>
              </a:solidFill>
              <a:prstDash val="solid"/>
            </a:ln>
          </c:spPr>
          <c:marker>
            <c:symbol val="triangle"/>
            <c:size val="7"/>
            <c:spPr>
              <a:solidFill>
                <a:srgbClr val="00FF00"/>
              </a:solidFill>
              <a:ln>
                <a:solidFill>
                  <a:srgbClr val="00FF00"/>
                </a:solidFill>
                <a:prstDash val="solid"/>
              </a:ln>
            </c:spPr>
          </c:marker>
          <c:cat>
            <c:numRef>
              <c:f>Sheet1!$B$1:$K$1</c:f>
              <c:numCache>
                <c:formatCode>General</c:formatCode>
                <c:ptCount val="10"/>
                <c:pt idx="0">
                  <c:v>13</c:v>
                </c:pt>
                <c:pt idx="1">
                  <c:v>14</c:v>
                </c:pt>
                <c:pt idx="2">
                  <c:v>15</c:v>
                </c:pt>
                <c:pt idx="3">
                  <c:v>16</c:v>
                </c:pt>
                <c:pt idx="4">
                  <c:v>17</c:v>
                </c:pt>
                <c:pt idx="5">
                  <c:v>18</c:v>
                </c:pt>
                <c:pt idx="6">
                  <c:v>19</c:v>
                </c:pt>
                <c:pt idx="7">
                  <c:v>20</c:v>
                </c:pt>
                <c:pt idx="8">
                  <c:v>21</c:v>
                </c:pt>
                <c:pt idx="9">
                  <c:v>22</c:v>
                </c:pt>
              </c:numCache>
            </c:numRef>
          </c:cat>
          <c:val>
            <c:numRef>
              <c:f>Sheet1!$B$4:$K$4</c:f>
              <c:numCache>
                <c:formatCode>0%</c:formatCode>
                <c:ptCount val="10"/>
                <c:pt idx="0">
                  <c:v>0.61</c:v>
                </c:pt>
                <c:pt idx="1">
                  <c:v>0.67</c:v>
                </c:pt>
                <c:pt idx="2">
                  <c:v>0.63</c:v>
                </c:pt>
                <c:pt idx="3">
                  <c:v>0.68</c:v>
                </c:pt>
                <c:pt idx="4">
                  <c:v>0.7</c:v>
                </c:pt>
                <c:pt idx="5">
                  <c:v>0.65</c:v>
                </c:pt>
                <c:pt idx="6">
                  <c:v>0.71</c:v>
                </c:pt>
                <c:pt idx="7">
                  <c:v>0.7</c:v>
                </c:pt>
                <c:pt idx="8">
                  <c:v>0.69</c:v>
                </c:pt>
                <c:pt idx="9">
                  <c:v>0.66</c:v>
                </c:pt>
              </c:numCache>
            </c:numRef>
          </c:val>
          <c:smooth val="0"/>
          <c:extLst>
            <c:ext xmlns:c16="http://schemas.microsoft.com/office/drawing/2014/chart" uri="{C3380CC4-5D6E-409C-BE32-E72D297353CC}">
              <c16:uniqueId val="{00000002-D4EA-44BD-AD19-FC48D1214ED6}"/>
            </c:ext>
          </c:extLst>
        </c:ser>
        <c:dLbls>
          <c:showLegendKey val="0"/>
          <c:showVal val="0"/>
          <c:showCatName val="0"/>
          <c:showSerName val="0"/>
          <c:showPercent val="0"/>
          <c:showBubbleSize val="0"/>
        </c:dLbls>
        <c:marker val="1"/>
        <c:smooth val="0"/>
        <c:axId val="127596248"/>
        <c:axId val="1"/>
      </c:lineChart>
      <c:catAx>
        <c:axId val="127596248"/>
        <c:scaling>
          <c:orientation val="minMax"/>
        </c:scaling>
        <c:delete val="0"/>
        <c:axPos val="b"/>
        <c:numFmt formatCode="General" sourceLinked="1"/>
        <c:majorTickMark val="out"/>
        <c:minorTickMark val="none"/>
        <c:tickLblPos val="nextTo"/>
        <c:spPr>
          <a:ln w="3313">
            <a:solidFill>
              <a:schemeClr val="tx1"/>
            </a:solidFill>
            <a:prstDash val="solid"/>
          </a:ln>
        </c:spPr>
        <c:txPr>
          <a:bodyPr rot="0" vert="horz"/>
          <a:lstStyle/>
          <a:p>
            <a:pPr>
              <a:defRPr sz="1044" b="1" i="0" u="none" strike="noStrike" baseline="0">
                <a:solidFill>
                  <a:schemeClr val="tx1"/>
                </a:solidFill>
                <a:latin typeface="Arial"/>
                <a:ea typeface="Arial"/>
                <a:cs typeface="Arial"/>
              </a:defRPr>
            </a:pPr>
            <a:endParaRPr lang="en-US"/>
          </a:p>
        </c:txPr>
        <c:crossAx val="1"/>
        <c:crosses val="autoZero"/>
        <c:auto val="0"/>
        <c:lblAlgn val="ctr"/>
        <c:lblOffset val="100"/>
        <c:tickLblSkip val="1"/>
        <c:tickMarkSkip val="1"/>
        <c:noMultiLvlLbl val="0"/>
      </c:catAx>
      <c:valAx>
        <c:axId val="1"/>
        <c:scaling>
          <c:orientation val="minMax"/>
        </c:scaling>
        <c:delete val="0"/>
        <c:axPos val="l"/>
        <c:majorGridlines>
          <c:spPr>
            <a:ln w="3313">
              <a:solidFill>
                <a:schemeClr val="tx1"/>
              </a:solidFill>
              <a:prstDash val="solid"/>
            </a:ln>
          </c:spPr>
        </c:majorGridlines>
        <c:numFmt formatCode="0%" sourceLinked="1"/>
        <c:majorTickMark val="out"/>
        <c:minorTickMark val="none"/>
        <c:tickLblPos val="nextTo"/>
        <c:spPr>
          <a:ln w="3313">
            <a:solidFill>
              <a:schemeClr val="tx1"/>
            </a:solidFill>
            <a:prstDash val="solid"/>
          </a:ln>
        </c:spPr>
        <c:txPr>
          <a:bodyPr rot="0" vert="horz"/>
          <a:lstStyle/>
          <a:p>
            <a:pPr>
              <a:defRPr sz="1044" b="1" i="0" u="none" strike="noStrike" baseline="0">
                <a:solidFill>
                  <a:schemeClr val="tx1"/>
                </a:solidFill>
                <a:latin typeface="Arial"/>
                <a:ea typeface="Arial"/>
                <a:cs typeface="Arial"/>
              </a:defRPr>
            </a:pPr>
            <a:endParaRPr lang="en-US"/>
          </a:p>
        </c:txPr>
        <c:crossAx val="127596248"/>
        <c:crosses val="autoZero"/>
        <c:crossBetween val="midCat"/>
      </c:valAx>
      <c:spPr>
        <a:noFill/>
        <a:ln w="26507">
          <a:noFill/>
        </a:ln>
      </c:spPr>
    </c:plotArea>
    <c:legend>
      <c:legendPos val="b"/>
      <c:layout>
        <c:manualLayout>
          <c:xMode val="edge"/>
          <c:yMode val="edge"/>
          <c:x val="0.20266666666666663"/>
          <c:y val="0.94106463878326985"/>
          <c:w val="0.49733333333333335"/>
          <c:h val="5.3231939163498096E-2"/>
        </c:manualLayout>
      </c:layout>
      <c:overlay val="0"/>
      <c:spPr>
        <a:noFill/>
        <a:ln w="3313">
          <a:solidFill>
            <a:schemeClr val="tx1"/>
          </a:solidFill>
          <a:prstDash val="solid"/>
        </a:ln>
      </c:spPr>
      <c:txPr>
        <a:bodyPr/>
        <a:lstStyle/>
        <a:p>
          <a:pPr>
            <a:defRPr sz="960"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044" b="1" i="0" u="none" strike="noStrike" baseline="0">
          <a:solidFill>
            <a:schemeClr val="tx1"/>
          </a:solidFill>
          <a:latin typeface="Arial"/>
          <a:ea typeface="Arial"/>
          <a:cs typeface="Arial"/>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82080924855492E-2"/>
          <c:y val="3.6053130929791267E-2"/>
          <c:w val="0.61705202312138729"/>
          <c:h val="0.78178368121442121"/>
        </c:manualLayout>
      </c:layout>
      <c:lineChart>
        <c:grouping val="standard"/>
        <c:varyColors val="0"/>
        <c:ser>
          <c:idx val="0"/>
          <c:order val="0"/>
          <c:tx>
            <c:strRef>
              <c:f>Sheet1!$A$2</c:f>
              <c:strCache>
                <c:ptCount val="1"/>
                <c:pt idx="0">
                  <c:v>Low 20 %</c:v>
                </c:pt>
              </c:strCache>
            </c:strRef>
          </c:tx>
          <c:spPr>
            <a:ln w="25901">
              <a:solidFill>
                <a:srgbClr val="000000"/>
              </a:solidFill>
              <a:prstDash val="solid"/>
            </a:ln>
          </c:spPr>
          <c:marker>
            <c:symbol val="diamond"/>
            <c:size val="7"/>
            <c:spPr>
              <a:solidFill>
                <a:srgbClr val="FF0000"/>
              </a:solidFill>
              <a:ln>
                <a:solidFill>
                  <a:srgbClr val="FF0000"/>
                </a:solidFill>
                <a:prstDash val="solid"/>
              </a:ln>
            </c:spPr>
          </c:marker>
          <c:cat>
            <c:numRef>
              <c:f>Sheet1!$B$1:$K$1</c:f>
              <c:numCache>
                <c:formatCode>General</c:formatCode>
                <c:ptCount val="10"/>
                <c:pt idx="0">
                  <c:v>13</c:v>
                </c:pt>
                <c:pt idx="1">
                  <c:v>14</c:v>
                </c:pt>
                <c:pt idx="2">
                  <c:v>15</c:v>
                </c:pt>
                <c:pt idx="3">
                  <c:v>16</c:v>
                </c:pt>
                <c:pt idx="4">
                  <c:v>17</c:v>
                </c:pt>
                <c:pt idx="5">
                  <c:v>18</c:v>
                </c:pt>
                <c:pt idx="6">
                  <c:v>19</c:v>
                </c:pt>
                <c:pt idx="7">
                  <c:v>20</c:v>
                </c:pt>
                <c:pt idx="8">
                  <c:v>21</c:v>
                </c:pt>
                <c:pt idx="9">
                  <c:v>22</c:v>
                </c:pt>
              </c:numCache>
            </c:numRef>
          </c:cat>
          <c:val>
            <c:numRef>
              <c:f>Sheet1!$B$2:$K$2</c:f>
              <c:numCache>
                <c:formatCode>General</c:formatCode>
                <c:ptCount val="10"/>
                <c:pt idx="0">
                  <c:v>-6.2</c:v>
                </c:pt>
                <c:pt idx="1">
                  <c:v>-5.5</c:v>
                </c:pt>
                <c:pt idx="2">
                  <c:v>-5.2</c:v>
                </c:pt>
                <c:pt idx="3">
                  <c:v>-4</c:v>
                </c:pt>
                <c:pt idx="4">
                  <c:v>-3.8</c:v>
                </c:pt>
                <c:pt idx="5">
                  <c:v>-1.8</c:v>
                </c:pt>
                <c:pt idx="6">
                  <c:v>-3.4</c:v>
                </c:pt>
                <c:pt idx="7">
                  <c:v>-1.7</c:v>
                </c:pt>
                <c:pt idx="8">
                  <c:v>-0.4</c:v>
                </c:pt>
                <c:pt idx="9">
                  <c:v>-1.7</c:v>
                </c:pt>
              </c:numCache>
            </c:numRef>
          </c:val>
          <c:smooth val="0"/>
          <c:extLst>
            <c:ext xmlns:c16="http://schemas.microsoft.com/office/drawing/2014/chart" uri="{C3380CC4-5D6E-409C-BE32-E72D297353CC}">
              <c16:uniqueId val="{00000000-500E-43F5-B117-7D9714F76286}"/>
            </c:ext>
          </c:extLst>
        </c:ser>
        <c:ser>
          <c:idx val="1"/>
          <c:order val="1"/>
          <c:tx>
            <c:strRef>
              <c:f>Sheet1!$A$3</c:f>
              <c:strCache>
                <c:ptCount val="1"/>
                <c:pt idx="0">
                  <c:v>Average</c:v>
                </c:pt>
              </c:strCache>
            </c:strRef>
          </c:tx>
          <c:spPr>
            <a:ln w="25901">
              <a:solidFill>
                <a:srgbClr val="000000"/>
              </a:solidFill>
              <a:prstDash val="solid"/>
            </a:ln>
          </c:spPr>
          <c:marker>
            <c:symbol val="square"/>
            <c:size val="7"/>
            <c:spPr>
              <a:solidFill>
                <a:srgbClr val="FFFF00"/>
              </a:solidFill>
              <a:ln>
                <a:solidFill>
                  <a:srgbClr val="FFFF00"/>
                </a:solidFill>
                <a:prstDash val="solid"/>
              </a:ln>
            </c:spPr>
          </c:marker>
          <c:cat>
            <c:numRef>
              <c:f>Sheet1!$B$1:$K$1</c:f>
              <c:numCache>
                <c:formatCode>General</c:formatCode>
                <c:ptCount val="10"/>
                <c:pt idx="0">
                  <c:v>13</c:v>
                </c:pt>
                <c:pt idx="1">
                  <c:v>14</c:v>
                </c:pt>
                <c:pt idx="2">
                  <c:v>15</c:v>
                </c:pt>
                <c:pt idx="3">
                  <c:v>16</c:v>
                </c:pt>
                <c:pt idx="4">
                  <c:v>17</c:v>
                </c:pt>
                <c:pt idx="5">
                  <c:v>18</c:v>
                </c:pt>
                <c:pt idx="6">
                  <c:v>19</c:v>
                </c:pt>
                <c:pt idx="7">
                  <c:v>20</c:v>
                </c:pt>
                <c:pt idx="8">
                  <c:v>21</c:v>
                </c:pt>
                <c:pt idx="9">
                  <c:v>22</c:v>
                </c:pt>
              </c:numCache>
            </c:numRef>
          </c:cat>
          <c:val>
            <c:numRef>
              <c:f>Sheet1!$B$3:$K$3</c:f>
              <c:numCache>
                <c:formatCode>General</c:formatCode>
                <c:ptCount val="10"/>
                <c:pt idx="0">
                  <c:v>2.6</c:v>
                </c:pt>
                <c:pt idx="1">
                  <c:v>3.7</c:v>
                </c:pt>
                <c:pt idx="2">
                  <c:v>0.8</c:v>
                </c:pt>
                <c:pt idx="3">
                  <c:v>1.4</c:v>
                </c:pt>
                <c:pt idx="4">
                  <c:v>1.9</c:v>
                </c:pt>
                <c:pt idx="5">
                  <c:v>1.3</c:v>
                </c:pt>
                <c:pt idx="6">
                  <c:v>3.4</c:v>
                </c:pt>
                <c:pt idx="7">
                  <c:v>7.8</c:v>
                </c:pt>
                <c:pt idx="8">
                  <c:v>11.4</c:v>
                </c:pt>
                <c:pt idx="9">
                  <c:v>10.7</c:v>
                </c:pt>
              </c:numCache>
            </c:numRef>
          </c:val>
          <c:smooth val="0"/>
          <c:extLst>
            <c:ext xmlns:c16="http://schemas.microsoft.com/office/drawing/2014/chart" uri="{C3380CC4-5D6E-409C-BE32-E72D297353CC}">
              <c16:uniqueId val="{00000001-500E-43F5-B117-7D9714F76286}"/>
            </c:ext>
          </c:extLst>
        </c:ser>
        <c:ser>
          <c:idx val="2"/>
          <c:order val="2"/>
          <c:tx>
            <c:strRef>
              <c:f>Sheet1!$A$4</c:f>
              <c:strCache>
                <c:ptCount val="1"/>
                <c:pt idx="0">
                  <c:v>High 20 %</c:v>
                </c:pt>
              </c:strCache>
            </c:strRef>
          </c:tx>
          <c:spPr>
            <a:ln w="25901">
              <a:solidFill>
                <a:srgbClr val="000000"/>
              </a:solidFill>
              <a:prstDash val="solid"/>
            </a:ln>
          </c:spPr>
          <c:marker>
            <c:symbol val="triangle"/>
            <c:size val="7"/>
            <c:spPr>
              <a:solidFill>
                <a:srgbClr val="00FF00"/>
              </a:solidFill>
              <a:ln>
                <a:solidFill>
                  <a:srgbClr val="00FF00"/>
                </a:solidFill>
                <a:prstDash val="solid"/>
              </a:ln>
            </c:spPr>
          </c:marker>
          <c:cat>
            <c:numRef>
              <c:f>Sheet1!$B$1:$K$1</c:f>
              <c:numCache>
                <c:formatCode>General</c:formatCode>
                <c:ptCount val="10"/>
                <c:pt idx="0">
                  <c:v>13</c:v>
                </c:pt>
                <c:pt idx="1">
                  <c:v>14</c:v>
                </c:pt>
                <c:pt idx="2">
                  <c:v>15</c:v>
                </c:pt>
                <c:pt idx="3">
                  <c:v>16</c:v>
                </c:pt>
                <c:pt idx="4">
                  <c:v>17</c:v>
                </c:pt>
                <c:pt idx="5">
                  <c:v>18</c:v>
                </c:pt>
                <c:pt idx="6">
                  <c:v>19</c:v>
                </c:pt>
                <c:pt idx="7">
                  <c:v>20</c:v>
                </c:pt>
                <c:pt idx="8">
                  <c:v>21</c:v>
                </c:pt>
                <c:pt idx="9">
                  <c:v>22</c:v>
                </c:pt>
              </c:numCache>
            </c:numRef>
          </c:cat>
          <c:val>
            <c:numRef>
              <c:f>Sheet1!$B$4:$K$4</c:f>
              <c:numCache>
                <c:formatCode>General</c:formatCode>
                <c:ptCount val="10"/>
                <c:pt idx="0">
                  <c:v>7.4</c:v>
                </c:pt>
                <c:pt idx="1">
                  <c:v>10.4</c:v>
                </c:pt>
                <c:pt idx="2">
                  <c:v>5.2</c:v>
                </c:pt>
                <c:pt idx="3">
                  <c:v>5.6</c:v>
                </c:pt>
                <c:pt idx="4">
                  <c:v>6.3</c:v>
                </c:pt>
                <c:pt idx="5">
                  <c:v>4.2</c:v>
                </c:pt>
                <c:pt idx="6">
                  <c:v>7.2</c:v>
                </c:pt>
                <c:pt idx="7">
                  <c:v>11.4</c:v>
                </c:pt>
                <c:pt idx="8">
                  <c:v>15.1</c:v>
                </c:pt>
                <c:pt idx="9">
                  <c:v>14.1</c:v>
                </c:pt>
              </c:numCache>
            </c:numRef>
          </c:val>
          <c:smooth val="0"/>
          <c:extLst>
            <c:ext xmlns:c16="http://schemas.microsoft.com/office/drawing/2014/chart" uri="{C3380CC4-5D6E-409C-BE32-E72D297353CC}">
              <c16:uniqueId val="{00000002-500E-43F5-B117-7D9714F76286}"/>
            </c:ext>
          </c:extLst>
        </c:ser>
        <c:dLbls>
          <c:showLegendKey val="0"/>
          <c:showVal val="0"/>
          <c:showCatName val="0"/>
          <c:showSerName val="0"/>
          <c:showPercent val="0"/>
          <c:showBubbleSize val="0"/>
        </c:dLbls>
        <c:marker val="1"/>
        <c:smooth val="0"/>
        <c:axId val="126974032"/>
        <c:axId val="1"/>
      </c:lineChart>
      <c:catAx>
        <c:axId val="126974032"/>
        <c:scaling>
          <c:orientation val="minMax"/>
        </c:scaling>
        <c:delete val="0"/>
        <c:axPos val="b"/>
        <c:numFmt formatCode="General" sourceLinked="1"/>
        <c:majorTickMark val="out"/>
        <c:minorTickMark val="none"/>
        <c:tickLblPos val="nextTo"/>
        <c:spPr>
          <a:ln w="3238">
            <a:solidFill>
              <a:schemeClr val="tx1"/>
            </a:solidFill>
            <a:prstDash val="solid"/>
          </a:ln>
        </c:spPr>
        <c:txPr>
          <a:bodyPr rot="0" vert="horz"/>
          <a:lstStyle/>
          <a:p>
            <a:pPr>
              <a:defRPr sz="1224" b="1" i="0" u="none" strike="noStrike" baseline="0">
                <a:solidFill>
                  <a:schemeClr val="tx1"/>
                </a:solidFill>
                <a:latin typeface="Arial"/>
                <a:ea typeface="Arial"/>
                <a:cs typeface="Arial"/>
              </a:defRPr>
            </a:pPr>
            <a:endParaRPr lang="en-US"/>
          </a:p>
        </c:txPr>
        <c:crossAx val="1"/>
        <c:crosses val="autoZero"/>
        <c:auto val="0"/>
        <c:lblAlgn val="ctr"/>
        <c:lblOffset val="100"/>
        <c:tickLblSkip val="1"/>
        <c:tickMarkSkip val="1"/>
        <c:noMultiLvlLbl val="0"/>
      </c:catAx>
      <c:valAx>
        <c:axId val="1"/>
        <c:scaling>
          <c:orientation val="minMax"/>
        </c:scaling>
        <c:delete val="0"/>
        <c:axPos val="l"/>
        <c:majorGridlines>
          <c:spPr>
            <a:ln w="3238">
              <a:solidFill>
                <a:schemeClr val="tx1"/>
              </a:solidFill>
              <a:prstDash val="solid"/>
            </a:ln>
          </c:spPr>
        </c:majorGridlines>
        <c:numFmt formatCode="General" sourceLinked="1"/>
        <c:majorTickMark val="out"/>
        <c:minorTickMark val="none"/>
        <c:tickLblPos val="nextTo"/>
        <c:spPr>
          <a:ln w="3238">
            <a:solidFill>
              <a:schemeClr val="tx1"/>
            </a:solidFill>
            <a:prstDash val="solid"/>
          </a:ln>
        </c:spPr>
        <c:txPr>
          <a:bodyPr rot="0" vert="horz"/>
          <a:lstStyle/>
          <a:p>
            <a:pPr>
              <a:defRPr sz="1224" b="1" i="0" u="none" strike="noStrike" baseline="0">
                <a:solidFill>
                  <a:schemeClr val="tx1"/>
                </a:solidFill>
                <a:latin typeface="Arial"/>
                <a:ea typeface="Arial"/>
                <a:cs typeface="Arial"/>
              </a:defRPr>
            </a:pPr>
            <a:endParaRPr lang="en-US"/>
          </a:p>
        </c:txPr>
        <c:crossAx val="126974032"/>
        <c:crosses val="autoZero"/>
        <c:crossBetween val="midCat"/>
      </c:valAx>
      <c:spPr>
        <a:noFill/>
        <a:ln w="25901">
          <a:noFill/>
        </a:ln>
      </c:spPr>
    </c:plotArea>
    <c:legend>
      <c:legendPos val="b"/>
      <c:layout>
        <c:manualLayout>
          <c:xMode val="edge"/>
          <c:yMode val="edge"/>
          <c:x val="9.2485549132947972E-2"/>
          <c:y val="0.86148007590132825"/>
          <c:w val="0.65751445086705207"/>
          <c:h val="9.6774193548387094E-2"/>
        </c:manualLayout>
      </c:layout>
      <c:overlay val="0"/>
      <c:spPr>
        <a:noFill/>
        <a:ln w="3238">
          <a:solidFill>
            <a:schemeClr val="tx1"/>
          </a:solidFill>
          <a:prstDash val="solid"/>
        </a:ln>
      </c:spPr>
      <c:txPr>
        <a:bodyPr/>
        <a:lstStyle/>
        <a:p>
          <a:pPr>
            <a:defRPr sz="1122"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224" b="1" i="0" u="none" strike="noStrike" baseline="0">
          <a:solidFill>
            <a:schemeClr val="tx1"/>
          </a:solidFill>
          <a:latin typeface="Arial"/>
          <a:ea typeface="Arial"/>
          <a:cs typeface="Arial"/>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625850340136057E-2"/>
          <c:y val="5.7034220532319387E-2"/>
          <c:w val="0.72789115646258506"/>
          <c:h val="0.82889733840304181"/>
        </c:manualLayout>
      </c:layout>
      <c:lineChart>
        <c:grouping val="standard"/>
        <c:varyColors val="0"/>
        <c:ser>
          <c:idx val="0"/>
          <c:order val="0"/>
          <c:tx>
            <c:strRef>
              <c:f>Sheet1!$A$2</c:f>
              <c:strCache>
                <c:ptCount val="1"/>
                <c:pt idx="0">
                  <c:v>Low 20 %</c:v>
                </c:pt>
              </c:strCache>
            </c:strRef>
          </c:tx>
          <c:spPr>
            <a:ln w="23783">
              <a:solidFill>
                <a:srgbClr val="000000"/>
              </a:solidFill>
              <a:prstDash val="solid"/>
            </a:ln>
          </c:spPr>
          <c:marker>
            <c:symbol val="diamond"/>
            <c:size val="6"/>
            <c:spPr>
              <a:solidFill>
                <a:srgbClr val="FF0000"/>
              </a:solidFill>
              <a:ln>
                <a:solidFill>
                  <a:srgbClr val="FF0000"/>
                </a:solidFill>
                <a:prstDash val="solid"/>
              </a:ln>
            </c:spPr>
          </c:marker>
          <c:cat>
            <c:numRef>
              <c:f>Sheet1!$B$1:$K$1</c:f>
              <c:numCache>
                <c:formatCode>General</c:formatCode>
                <c:ptCount val="10"/>
                <c:pt idx="0">
                  <c:v>13</c:v>
                </c:pt>
                <c:pt idx="1">
                  <c:v>14</c:v>
                </c:pt>
                <c:pt idx="2">
                  <c:v>15</c:v>
                </c:pt>
                <c:pt idx="3">
                  <c:v>16</c:v>
                </c:pt>
                <c:pt idx="4">
                  <c:v>17</c:v>
                </c:pt>
                <c:pt idx="5">
                  <c:v>18</c:v>
                </c:pt>
                <c:pt idx="6">
                  <c:v>19</c:v>
                </c:pt>
                <c:pt idx="7">
                  <c:v>20</c:v>
                </c:pt>
                <c:pt idx="8">
                  <c:v>21</c:v>
                </c:pt>
                <c:pt idx="9">
                  <c:v>22</c:v>
                </c:pt>
              </c:numCache>
            </c:numRef>
          </c:cat>
          <c:val>
            <c:numRef>
              <c:f>Sheet1!$B$2:$K$2</c:f>
              <c:numCache>
                <c:formatCode>General</c:formatCode>
                <c:ptCount val="10"/>
                <c:pt idx="0">
                  <c:v>-16.8</c:v>
                </c:pt>
                <c:pt idx="1">
                  <c:v>-16.899999999999999</c:v>
                </c:pt>
                <c:pt idx="2">
                  <c:v>-16.3</c:v>
                </c:pt>
                <c:pt idx="3">
                  <c:v>-14.2</c:v>
                </c:pt>
                <c:pt idx="4">
                  <c:v>-14.3</c:v>
                </c:pt>
                <c:pt idx="5">
                  <c:v>-16.8</c:v>
                </c:pt>
                <c:pt idx="6">
                  <c:v>-15.8</c:v>
                </c:pt>
                <c:pt idx="7">
                  <c:v>-11</c:v>
                </c:pt>
                <c:pt idx="8">
                  <c:v>-6.5</c:v>
                </c:pt>
                <c:pt idx="9">
                  <c:v>-9.1999999999999993</c:v>
                </c:pt>
              </c:numCache>
            </c:numRef>
          </c:val>
          <c:smooth val="0"/>
          <c:extLst>
            <c:ext xmlns:c16="http://schemas.microsoft.com/office/drawing/2014/chart" uri="{C3380CC4-5D6E-409C-BE32-E72D297353CC}">
              <c16:uniqueId val="{00000000-82F2-4439-95AF-B3A167CC1B48}"/>
            </c:ext>
          </c:extLst>
        </c:ser>
        <c:ser>
          <c:idx val="1"/>
          <c:order val="1"/>
          <c:tx>
            <c:strRef>
              <c:f>Sheet1!$A$3</c:f>
              <c:strCache>
                <c:ptCount val="1"/>
                <c:pt idx="0">
                  <c:v>Average</c:v>
                </c:pt>
              </c:strCache>
            </c:strRef>
          </c:tx>
          <c:spPr>
            <a:ln w="23783">
              <a:solidFill>
                <a:srgbClr val="000000"/>
              </a:solidFill>
              <a:prstDash val="solid"/>
            </a:ln>
          </c:spPr>
          <c:marker>
            <c:symbol val="square"/>
            <c:size val="6"/>
            <c:spPr>
              <a:solidFill>
                <a:srgbClr val="FFFF00"/>
              </a:solidFill>
              <a:ln>
                <a:solidFill>
                  <a:srgbClr val="FFFF00"/>
                </a:solidFill>
                <a:prstDash val="solid"/>
              </a:ln>
            </c:spPr>
          </c:marker>
          <c:cat>
            <c:numRef>
              <c:f>Sheet1!$B$1:$K$1</c:f>
              <c:numCache>
                <c:formatCode>General</c:formatCode>
                <c:ptCount val="10"/>
                <c:pt idx="0">
                  <c:v>13</c:v>
                </c:pt>
                <c:pt idx="1">
                  <c:v>14</c:v>
                </c:pt>
                <c:pt idx="2">
                  <c:v>15</c:v>
                </c:pt>
                <c:pt idx="3">
                  <c:v>16</c:v>
                </c:pt>
                <c:pt idx="4">
                  <c:v>17</c:v>
                </c:pt>
                <c:pt idx="5">
                  <c:v>18</c:v>
                </c:pt>
                <c:pt idx="6">
                  <c:v>19</c:v>
                </c:pt>
                <c:pt idx="7">
                  <c:v>20</c:v>
                </c:pt>
                <c:pt idx="8">
                  <c:v>21</c:v>
                </c:pt>
                <c:pt idx="9">
                  <c:v>22</c:v>
                </c:pt>
              </c:numCache>
            </c:numRef>
          </c:cat>
          <c:val>
            <c:numRef>
              <c:f>Sheet1!$B$3:$K$3</c:f>
              <c:numCache>
                <c:formatCode>General</c:formatCode>
                <c:ptCount val="10"/>
                <c:pt idx="0">
                  <c:v>1.6</c:v>
                </c:pt>
                <c:pt idx="1">
                  <c:v>3.5</c:v>
                </c:pt>
                <c:pt idx="2">
                  <c:v>-1.7</c:v>
                </c:pt>
                <c:pt idx="3">
                  <c:v>-0.7</c:v>
                </c:pt>
                <c:pt idx="4">
                  <c:v>0</c:v>
                </c:pt>
                <c:pt idx="5">
                  <c:v>-2</c:v>
                </c:pt>
                <c:pt idx="6">
                  <c:v>2.5</c:v>
                </c:pt>
                <c:pt idx="7">
                  <c:v>10.9</c:v>
                </c:pt>
                <c:pt idx="8">
                  <c:v>17.600000000000001</c:v>
                </c:pt>
                <c:pt idx="9">
                  <c:v>15.8</c:v>
                </c:pt>
              </c:numCache>
            </c:numRef>
          </c:val>
          <c:smooth val="0"/>
          <c:extLst>
            <c:ext xmlns:c16="http://schemas.microsoft.com/office/drawing/2014/chart" uri="{C3380CC4-5D6E-409C-BE32-E72D297353CC}">
              <c16:uniqueId val="{00000001-82F2-4439-95AF-B3A167CC1B48}"/>
            </c:ext>
          </c:extLst>
        </c:ser>
        <c:ser>
          <c:idx val="2"/>
          <c:order val="2"/>
          <c:tx>
            <c:strRef>
              <c:f>Sheet1!$A$4</c:f>
              <c:strCache>
                <c:ptCount val="1"/>
                <c:pt idx="0">
                  <c:v>High 20 %</c:v>
                </c:pt>
              </c:strCache>
            </c:strRef>
          </c:tx>
          <c:spPr>
            <a:ln w="23783">
              <a:solidFill>
                <a:srgbClr val="000000"/>
              </a:solidFill>
              <a:prstDash val="solid"/>
            </a:ln>
          </c:spPr>
          <c:marker>
            <c:symbol val="triangle"/>
            <c:size val="6"/>
            <c:spPr>
              <a:solidFill>
                <a:srgbClr val="00FF00"/>
              </a:solidFill>
              <a:ln>
                <a:solidFill>
                  <a:srgbClr val="00FF00"/>
                </a:solidFill>
                <a:prstDash val="solid"/>
              </a:ln>
            </c:spPr>
          </c:marker>
          <c:cat>
            <c:numRef>
              <c:f>Sheet1!$B$1:$K$1</c:f>
              <c:numCache>
                <c:formatCode>General</c:formatCode>
                <c:ptCount val="10"/>
                <c:pt idx="0">
                  <c:v>13</c:v>
                </c:pt>
                <c:pt idx="1">
                  <c:v>14</c:v>
                </c:pt>
                <c:pt idx="2">
                  <c:v>15</c:v>
                </c:pt>
                <c:pt idx="3">
                  <c:v>16</c:v>
                </c:pt>
                <c:pt idx="4">
                  <c:v>17</c:v>
                </c:pt>
                <c:pt idx="5">
                  <c:v>18</c:v>
                </c:pt>
                <c:pt idx="6">
                  <c:v>19</c:v>
                </c:pt>
                <c:pt idx="7">
                  <c:v>20</c:v>
                </c:pt>
                <c:pt idx="8">
                  <c:v>21</c:v>
                </c:pt>
                <c:pt idx="9">
                  <c:v>22</c:v>
                </c:pt>
              </c:numCache>
            </c:numRef>
          </c:cat>
          <c:val>
            <c:numRef>
              <c:f>Sheet1!$B$4:$K$4</c:f>
              <c:numCache>
                <c:formatCode>General</c:formatCode>
                <c:ptCount val="10"/>
                <c:pt idx="0">
                  <c:v>9.5</c:v>
                </c:pt>
                <c:pt idx="1">
                  <c:v>14.5</c:v>
                </c:pt>
                <c:pt idx="2">
                  <c:v>6.1</c:v>
                </c:pt>
                <c:pt idx="3">
                  <c:v>6.9</c:v>
                </c:pt>
                <c:pt idx="4">
                  <c:v>8</c:v>
                </c:pt>
                <c:pt idx="5">
                  <c:v>5.9</c:v>
                </c:pt>
                <c:pt idx="6">
                  <c:v>9</c:v>
                </c:pt>
                <c:pt idx="7">
                  <c:v>16.399999999999999</c:v>
                </c:pt>
                <c:pt idx="8">
                  <c:v>22.2</c:v>
                </c:pt>
                <c:pt idx="9">
                  <c:v>19.899999999999999</c:v>
                </c:pt>
              </c:numCache>
            </c:numRef>
          </c:val>
          <c:smooth val="0"/>
          <c:extLst>
            <c:ext xmlns:c16="http://schemas.microsoft.com/office/drawing/2014/chart" uri="{C3380CC4-5D6E-409C-BE32-E72D297353CC}">
              <c16:uniqueId val="{00000002-82F2-4439-95AF-B3A167CC1B48}"/>
            </c:ext>
          </c:extLst>
        </c:ser>
        <c:dLbls>
          <c:showLegendKey val="0"/>
          <c:showVal val="0"/>
          <c:showCatName val="0"/>
          <c:showSerName val="0"/>
          <c:showPercent val="0"/>
          <c:showBubbleSize val="0"/>
        </c:dLbls>
        <c:marker val="1"/>
        <c:smooth val="0"/>
        <c:axId val="127191600"/>
        <c:axId val="1"/>
      </c:lineChart>
      <c:catAx>
        <c:axId val="127191600"/>
        <c:scaling>
          <c:orientation val="minMax"/>
        </c:scaling>
        <c:delete val="0"/>
        <c:axPos val="b"/>
        <c:numFmt formatCode="General" sourceLinked="1"/>
        <c:majorTickMark val="out"/>
        <c:minorTickMark val="none"/>
        <c:tickLblPos val="nextTo"/>
        <c:spPr>
          <a:ln w="2973">
            <a:solidFill>
              <a:schemeClr val="tx1"/>
            </a:solidFill>
            <a:prstDash val="solid"/>
          </a:ln>
        </c:spPr>
        <c:txPr>
          <a:bodyPr rot="0" vert="horz"/>
          <a:lstStyle/>
          <a:p>
            <a:pPr>
              <a:defRPr sz="936" b="1" i="0" u="none" strike="noStrike" baseline="0">
                <a:solidFill>
                  <a:schemeClr val="tx1"/>
                </a:solidFill>
                <a:latin typeface="Arial"/>
                <a:ea typeface="Arial"/>
                <a:cs typeface="Arial"/>
              </a:defRPr>
            </a:pPr>
            <a:endParaRPr lang="en-US"/>
          </a:p>
        </c:txPr>
        <c:crossAx val="1"/>
        <c:crosses val="autoZero"/>
        <c:auto val="0"/>
        <c:lblAlgn val="ctr"/>
        <c:lblOffset val="100"/>
        <c:tickLblSkip val="1"/>
        <c:tickMarkSkip val="1"/>
        <c:noMultiLvlLbl val="0"/>
      </c:catAx>
      <c:valAx>
        <c:axId val="1"/>
        <c:scaling>
          <c:orientation val="minMax"/>
        </c:scaling>
        <c:delete val="0"/>
        <c:axPos val="l"/>
        <c:majorGridlines>
          <c:spPr>
            <a:ln w="2973">
              <a:solidFill>
                <a:schemeClr val="tx1"/>
              </a:solidFill>
              <a:prstDash val="solid"/>
            </a:ln>
          </c:spPr>
        </c:majorGridlines>
        <c:numFmt formatCode="General" sourceLinked="1"/>
        <c:majorTickMark val="out"/>
        <c:minorTickMark val="none"/>
        <c:tickLblPos val="nextTo"/>
        <c:spPr>
          <a:ln w="2973">
            <a:solidFill>
              <a:schemeClr val="tx1"/>
            </a:solidFill>
            <a:prstDash val="solid"/>
          </a:ln>
        </c:spPr>
        <c:txPr>
          <a:bodyPr rot="0" vert="horz"/>
          <a:lstStyle/>
          <a:p>
            <a:pPr>
              <a:defRPr sz="936" b="1" i="0" u="none" strike="noStrike" baseline="0">
                <a:solidFill>
                  <a:schemeClr val="tx1"/>
                </a:solidFill>
                <a:latin typeface="Arial"/>
                <a:ea typeface="Arial"/>
                <a:cs typeface="Arial"/>
              </a:defRPr>
            </a:pPr>
            <a:endParaRPr lang="en-US"/>
          </a:p>
        </c:txPr>
        <c:crossAx val="127191600"/>
        <c:crosses val="autoZero"/>
        <c:crossBetween val="midCat"/>
      </c:valAx>
      <c:spPr>
        <a:noFill/>
        <a:ln w="23783">
          <a:noFill/>
        </a:ln>
      </c:spPr>
    </c:plotArea>
    <c:legend>
      <c:legendPos val="b"/>
      <c:layout>
        <c:manualLayout>
          <c:xMode val="edge"/>
          <c:yMode val="edge"/>
          <c:x val="0.21315192743764175"/>
          <c:y val="0.94486692015209117"/>
          <c:w val="0.42290249433106586"/>
          <c:h val="5.3231939163498096E-2"/>
        </c:manualLayout>
      </c:layout>
      <c:overlay val="0"/>
      <c:spPr>
        <a:noFill/>
        <a:ln w="2973">
          <a:solidFill>
            <a:schemeClr val="tx1"/>
          </a:solidFill>
          <a:prstDash val="solid"/>
        </a:ln>
      </c:spPr>
      <c:txPr>
        <a:bodyPr/>
        <a:lstStyle/>
        <a:p>
          <a:pPr>
            <a:defRPr sz="861"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936" b="1" i="0" u="none" strike="noStrike" baseline="0">
          <a:solidFill>
            <a:schemeClr val="tx1"/>
          </a:solidFill>
          <a:latin typeface="Arial"/>
          <a:ea typeface="Arial"/>
          <a:cs typeface="Arial"/>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59546925566344"/>
          <c:y val="7.5901328273244778E-2"/>
          <c:w val="0.64239482200647247"/>
          <c:h val="0.78178368121442121"/>
        </c:manualLayout>
      </c:layout>
      <c:lineChart>
        <c:grouping val="standard"/>
        <c:varyColors val="0"/>
        <c:ser>
          <c:idx val="0"/>
          <c:order val="0"/>
          <c:tx>
            <c:strRef>
              <c:f>Sheet1!$A$2</c:f>
              <c:strCache>
                <c:ptCount val="1"/>
                <c:pt idx="0">
                  <c:v>Low</c:v>
                </c:pt>
              </c:strCache>
            </c:strRef>
          </c:tx>
          <c:spPr>
            <a:ln w="44559">
              <a:solidFill>
                <a:srgbClr val="000000"/>
              </a:solidFill>
              <a:prstDash val="solid"/>
            </a:ln>
          </c:spPr>
          <c:marker>
            <c:symbol val="diamond"/>
            <c:size val="10"/>
            <c:spPr>
              <a:solidFill>
                <a:srgbClr val="FF0000"/>
              </a:solidFill>
              <a:ln>
                <a:solidFill>
                  <a:srgbClr val="FF0000"/>
                </a:solidFill>
                <a:prstDash val="solid"/>
              </a:ln>
            </c:spPr>
          </c:marker>
          <c:cat>
            <c:numRef>
              <c:f>Sheet1!$B$1:$K$1</c:f>
              <c:numCache>
                <c:formatCode>General</c:formatCode>
                <c:ptCount val="10"/>
                <c:pt idx="0">
                  <c:v>13</c:v>
                </c:pt>
                <c:pt idx="1">
                  <c:v>14</c:v>
                </c:pt>
                <c:pt idx="2">
                  <c:v>15</c:v>
                </c:pt>
                <c:pt idx="3">
                  <c:v>16</c:v>
                </c:pt>
                <c:pt idx="4">
                  <c:v>17</c:v>
                </c:pt>
                <c:pt idx="5">
                  <c:v>18</c:v>
                </c:pt>
                <c:pt idx="6">
                  <c:v>19</c:v>
                </c:pt>
                <c:pt idx="7">
                  <c:v>20</c:v>
                </c:pt>
                <c:pt idx="8">
                  <c:v>21</c:v>
                </c:pt>
                <c:pt idx="9">
                  <c:v>22</c:v>
                </c:pt>
              </c:numCache>
            </c:numRef>
          </c:cat>
          <c:val>
            <c:numRef>
              <c:f>Sheet1!$B$2:$K$2</c:f>
              <c:numCache>
                <c:formatCode>General</c:formatCode>
                <c:ptCount val="10"/>
                <c:pt idx="0">
                  <c:v>-18.2</c:v>
                </c:pt>
                <c:pt idx="1">
                  <c:v>-16.899999999999999</c:v>
                </c:pt>
                <c:pt idx="2">
                  <c:v>-16.5</c:v>
                </c:pt>
                <c:pt idx="3">
                  <c:v>-12.6</c:v>
                </c:pt>
                <c:pt idx="4">
                  <c:v>-11.7</c:v>
                </c:pt>
                <c:pt idx="5">
                  <c:v>-7.5</c:v>
                </c:pt>
                <c:pt idx="6">
                  <c:v>-11.7</c:v>
                </c:pt>
                <c:pt idx="7">
                  <c:v>-6.3</c:v>
                </c:pt>
                <c:pt idx="8">
                  <c:v>-1.3</c:v>
                </c:pt>
                <c:pt idx="9">
                  <c:v>-5.7</c:v>
                </c:pt>
              </c:numCache>
            </c:numRef>
          </c:val>
          <c:smooth val="0"/>
          <c:extLst>
            <c:ext xmlns:c16="http://schemas.microsoft.com/office/drawing/2014/chart" uri="{C3380CC4-5D6E-409C-BE32-E72D297353CC}">
              <c16:uniqueId val="{00000000-0F12-4363-8554-965A763041A3}"/>
            </c:ext>
          </c:extLst>
        </c:ser>
        <c:ser>
          <c:idx val="1"/>
          <c:order val="1"/>
          <c:tx>
            <c:strRef>
              <c:f>Sheet1!$A$3</c:f>
              <c:strCache>
                <c:ptCount val="1"/>
                <c:pt idx="0">
                  <c:v>Average</c:v>
                </c:pt>
              </c:strCache>
            </c:strRef>
          </c:tx>
          <c:spPr>
            <a:ln w="44559">
              <a:solidFill>
                <a:srgbClr val="000000"/>
              </a:solidFill>
              <a:prstDash val="solid"/>
            </a:ln>
          </c:spPr>
          <c:marker>
            <c:symbol val="square"/>
            <c:size val="10"/>
            <c:spPr>
              <a:solidFill>
                <a:srgbClr val="FFFF00"/>
              </a:solidFill>
              <a:ln>
                <a:solidFill>
                  <a:srgbClr val="FFFF00"/>
                </a:solidFill>
                <a:prstDash val="solid"/>
              </a:ln>
            </c:spPr>
          </c:marker>
          <c:cat>
            <c:numRef>
              <c:f>Sheet1!$B$1:$K$1</c:f>
              <c:numCache>
                <c:formatCode>General</c:formatCode>
                <c:ptCount val="10"/>
                <c:pt idx="0">
                  <c:v>13</c:v>
                </c:pt>
                <c:pt idx="1">
                  <c:v>14</c:v>
                </c:pt>
                <c:pt idx="2">
                  <c:v>15</c:v>
                </c:pt>
                <c:pt idx="3">
                  <c:v>16</c:v>
                </c:pt>
                <c:pt idx="4">
                  <c:v>17</c:v>
                </c:pt>
                <c:pt idx="5">
                  <c:v>18</c:v>
                </c:pt>
                <c:pt idx="6">
                  <c:v>19</c:v>
                </c:pt>
                <c:pt idx="7">
                  <c:v>20</c:v>
                </c:pt>
                <c:pt idx="8">
                  <c:v>21</c:v>
                </c:pt>
                <c:pt idx="9">
                  <c:v>22</c:v>
                </c:pt>
              </c:numCache>
            </c:numRef>
          </c:cat>
          <c:val>
            <c:numRef>
              <c:f>Sheet1!$B$3:$K$3</c:f>
              <c:numCache>
                <c:formatCode>General</c:formatCode>
                <c:ptCount val="10"/>
                <c:pt idx="0">
                  <c:v>7.4</c:v>
                </c:pt>
                <c:pt idx="1">
                  <c:v>10.1</c:v>
                </c:pt>
                <c:pt idx="2">
                  <c:v>2.5</c:v>
                </c:pt>
                <c:pt idx="3">
                  <c:v>4.4000000000000004</c:v>
                </c:pt>
                <c:pt idx="4">
                  <c:v>5.8</c:v>
                </c:pt>
                <c:pt idx="5">
                  <c:v>5.5</c:v>
                </c:pt>
                <c:pt idx="6">
                  <c:v>10.1</c:v>
                </c:pt>
                <c:pt idx="7">
                  <c:v>20.6</c:v>
                </c:pt>
                <c:pt idx="8">
                  <c:v>27.5</c:v>
                </c:pt>
                <c:pt idx="9">
                  <c:v>26.2</c:v>
                </c:pt>
              </c:numCache>
            </c:numRef>
          </c:val>
          <c:smooth val="0"/>
          <c:extLst>
            <c:ext xmlns:c16="http://schemas.microsoft.com/office/drawing/2014/chart" uri="{C3380CC4-5D6E-409C-BE32-E72D297353CC}">
              <c16:uniqueId val="{00000001-0F12-4363-8554-965A763041A3}"/>
            </c:ext>
          </c:extLst>
        </c:ser>
        <c:ser>
          <c:idx val="2"/>
          <c:order val="2"/>
          <c:tx>
            <c:strRef>
              <c:f>Sheet1!$A$4</c:f>
              <c:strCache>
                <c:ptCount val="1"/>
                <c:pt idx="0">
                  <c:v>High</c:v>
                </c:pt>
              </c:strCache>
            </c:strRef>
          </c:tx>
          <c:spPr>
            <a:ln w="44559">
              <a:solidFill>
                <a:srgbClr val="000000"/>
              </a:solidFill>
              <a:prstDash val="solid"/>
            </a:ln>
          </c:spPr>
          <c:marker>
            <c:symbol val="triangle"/>
            <c:size val="10"/>
            <c:spPr>
              <a:solidFill>
                <a:srgbClr val="00FF00"/>
              </a:solidFill>
              <a:ln>
                <a:solidFill>
                  <a:srgbClr val="00FF00"/>
                </a:solidFill>
                <a:prstDash val="solid"/>
              </a:ln>
            </c:spPr>
          </c:marker>
          <c:cat>
            <c:numRef>
              <c:f>Sheet1!$B$1:$K$1</c:f>
              <c:numCache>
                <c:formatCode>General</c:formatCode>
                <c:ptCount val="10"/>
                <c:pt idx="0">
                  <c:v>13</c:v>
                </c:pt>
                <c:pt idx="1">
                  <c:v>14</c:v>
                </c:pt>
                <c:pt idx="2">
                  <c:v>15</c:v>
                </c:pt>
                <c:pt idx="3">
                  <c:v>16</c:v>
                </c:pt>
                <c:pt idx="4">
                  <c:v>17</c:v>
                </c:pt>
                <c:pt idx="5">
                  <c:v>18</c:v>
                </c:pt>
                <c:pt idx="6">
                  <c:v>19</c:v>
                </c:pt>
                <c:pt idx="7">
                  <c:v>20</c:v>
                </c:pt>
                <c:pt idx="8">
                  <c:v>21</c:v>
                </c:pt>
                <c:pt idx="9">
                  <c:v>22</c:v>
                </c:pt>
              </c:numCache>
            </c:numRef>
          </c:cat>
          <c:val>
            <c:numRef>
              <c:f>Sheet1!$B$4:$K$4</c:f>
              <c:numCache>
                <c:formatCode>General</c:formatCode>
                <c:ptCount val="10"/>
                <c:pt idx="0">
                  <c:v>19.7</c:v>
                </c:pt>
                <c:pt idx="1">
                  <c:v>24</c:v>
                </c:pt>
                <c:pt idx="2">
                  <c:v>14.8</c:v>
                </c:pt>
                <c:pt idx="3">
                  <c:v>16.2</c:v>
                </c:pt>
                <c:pt idx="4">
                  <c:v>18.3</c:v>
                </c:pt>
                <c:pt idx="5">
                  <c:v>15.9</c:v>
                </c:pt>
                <c:pt idx="6">
                  <c:v>18.5</c:v>
                </c:pt>
                <c:pt idx="7">
                  <c:v>26.5</c:v>
                </c:pt>
                <c:pt idx="8">
                  <c:v>33.200000000000003</c:v>
                </c:pt>
                <c:pt idx="9">
                  <c:v>32</c:v>
                </c:pt>
              </c:numCache>
            </c:numRef>
          </c:val>
          <c:smooth val="0"/>
          <c:extLst>
            <c:ext xmlns:c16="http://schemas.microsoft.com/office/drawing/2014/chart" uri="{C3380CC4-5D6E-409C-BE32-E72D297353CC}">
              <c16:uniqueId val="{00000002-0F12-4363-8554-965A763041A3}"/>
            </c:ext>
          </c:extLst>
        </c:ser>
        <c:dLbls>
          <c:showLegendKey val="0"/>
          <c:showVal val="0"/>
          <c:showCatName val="0"/>
          <c:showSerName val="0"/>
          <c:showPercent val="0"/>
          <c:showBubbleSize val="0"/>
        </c:dLbls>
        <c:marker val="1"/>
        <c:smooth val="0"/>
        <c:axId val="126927056"/>
        <c:axId val="1"/>
      </c:lineChart>
      <c:catAx>
        <c:axId val="126927056"/>
        <c:scaling>
          <c:orientation val="minMax"/>
        </c:scaling>
        <c:delete val="0"/>
        <c:axPos val="b"/>
        <c:numFmt formatCode="General" sourceLinked="1"/>
        <c:majorTickMark val="out"/>
        <c:minorTickMark val="none"/>
        <c:tickLblPos val="nextTo"/>
        <c:spPr>
          <a:ln w="3713">
            <a:solidFill>
              <a:schemeClr val="tx1"/>
            </a:solidFill>
            <a:prstDash val="solid"/>
          </a:ln>
        </c:spPr>
        <c:txPr>
          <a:bodyPr rot="0" vert="horz"/>
          <a:lstStyle/>
          <a:p>
            <a:pPr>
              <a:defRPr sz="1403" b="1" i="0" u="none" strike="noStrike" baseline="0">
                <a:solidFill>
                  <a:schemeClr val="tx1"/>
                </a:solidFill>
                <a:latin typeface="Arial"/>
                <a:ea typeface="Arial"/>
                <a:cs typeface="Arial"/>
              </a:defRPr>
            </a:pPr>
            <a:endParaRPr lang="en-US"/>
          </a:p>
        </c:txPr>
        <c:crossAx val="1"/>
        <c:crosses val="autoZero"/>
        <c:auto val="0"/>
        <c:lblAlgn val="ctr"/>
        <c:lblOffset val="100"/>
        <c:tickLblSkip val="1"/>
        <c:tickMarkSkip val="1"/>
        <c:noMultiLvlLbl val="0"/>
      </c:catAx>
      <c:valAx>
        <c:axId val="1"/>
        <c:scaling>
          <c:orientation val="minMax"/>
        </c:scaling>
        <c:delete val="0"/>
        <c:axPos val="l"/>
        <c:majorGridlines>
          <c:spPr>
            <a:ln w="3713">
              <a:solidFill>
                <a:schemeClr val="tx1"/>
              </a:solidFill>
              <a:prstDash val="solid"/>
            </a:ln>
          </c:spPr>
        </c:majorGridlines>
        <c:numFmt formatCode="General" sourceLinked="1"/>
        <c:majorTickMark val="out"/>
        <c:minorTickMark val="none"/>
        <c:tickLblPos val="nextTo"/>
        <c:spPr>
          <a:ln w="3713">
            <a:solidFill>
              <a:schemeClr val="tx1"/>
            </a:solidFill>
            <a:prstDash val="solid"/>
          </a:ln>
        </c:spPr>
        <c:txPr>
          <a:bodyPr rot="0" vert="horz"/>
          <a:lstStyle/>
          <a:p>
            <a:pPr>
              <a:defRPr sz="2105" b="1" i="0" u="none" strike="noStrike" baseline="0">
                <a:solidFill>
                  <a:schemeClr val="tx1"/>
                </a:solidFill>
                <a:latin typeface="Arial"/>
                <a:ea typeface="Arial"/>
                <a:cs typeface="Arial"/>
              </a:defRPr>
            </a:pPr>
            <a:endParaRPr lang="en-US"/>
          </a:p>
        </c:txPr>
        <c:crossAx val="126927056"/>
        <c:crosses val="autoZero"/>
        <c:crossBetween val="midCat"/>
      </c:valAx>
      <c:spPr>
        <a:noFill/>
        <a:ln w="29706">
          <a:noFill/>
        </a:ln>
      </c:spPr>
    </c:plotArea>
    <c:legend>
      <c:legendPos val="r"/>
      <c:layout>
        <c:manualLayout>
          <c:xMode val="edge"/>
          <c:yMode val="edge"/>
          <c:x val="0.11326860841423948"/>
          <c:y val="0.87096774193548399"/>
          <c:w val="0.59061488673139162"/>
          <c:h val="8.159392789373815E-2"/>
        </c:manualLayout>
      </c:layout>
      <c:overlay val="0"/>
      <c:spPr>
        <a:noFill/>
        <a:ln w="3713">
          <a:solidFill>
            <a:schemeClr val="tx1"/>
          </a:solidFill>
          <a:prstDash val="solid"/>
        </a:ln>
      </c:spPr>
      <c:txPr>
        <a:bodyPr/>
        <a:lstStyle/>
        <a:p>
          <a:pPr>
            <a:defRPr sz="1286"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2105" b="1"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081850533807827"/>
          <c:y val="2.3961661341853034E-2"/>
          <c:w val="0.44750889679715289"/>
          <c:h val="0.80351437699680495"/>
        </c:manualLayout>
      </c:layout>
      <c:pieChart>
        <c:varyColors val="1"/>
        <c:ser>
          <c:idx val="0"/>
          <c:order val="0"/>
          <c:tx>
            <c:strRef>
              <c:f>Sheet1!$A$2</c:f>
              <c:strCache>
                <c:ptCount val="1"/>
                <c:pt idx="0">
                  <c:v>Number</c:v>
                </c:pt>
              </c:strCache>
            </c:strRef>
          </c:tx>
          <c:explosion val="4"/>
          <c:dPt>
            <c:idx val="0"/>
            <c:bubble3D val="0"/>
            <c:explosion val="5"/>
            <c:spPr>
              <a:solidFill>
                <a:schemeClr val="accent1"/>
              </a:solidFill>
              <a:ln>
                <a:noFill/>
              </a:ln>
              <a:effectLst/>
            </c:spPr>
            <c:extLst>
              <c:ext xmlns:c16="http://schemas.microsoft.com/office/drawing/2014/chart" uri="{C3380CC4-5D6E-409C-BE32-E72D297353CC}">
                <c16:uniqueId val="{00000000-D5FC-4ABA-83B4-F38E53B0FEAD}"/>
              </c:ext>
            </c:extLst>
          </c:dPt>
          <c:dPt>
            <c:idx val="1"/>
            <c:bubble3D val="0"/>
            <c:explosion val="2"/>
            <c:spPr>
              <a:solidFill>
                <a:schemeClr val="accent2"/>
              </a:solidFill>
              <a:ln>
                <a:noFill/>
              </a:ln>
              <a:effectLst/>
            </c:spPr>
            <c:extLst>
              <c:ext xmlns:c16="http://schemas.microsoft.com/office/drawing/2014/chart" uri="{C3380CC4-5D6E-409C-BE32-E72D297353CC}">
                <c16:uniqueId val="{00000001-D5FC-4ABA-83B4-F38E53B0FEAD}"/>
              </c:ext>
            </c:extLst>
          </c:dPt>
          <c:dPt>
            <c:idx val="2"/>
            <c:bubble3D val="0"/>
            <c:spPr>
              <a:solidFill>
                <a:schemeClr val="accent3"/>
              </a:solidFill>
              <a:ln>
                <a:noFill/>
              </a:ln>
              <a:effectLst/>
            </c:spPr>
            <c:extLst>
              <c:ext xmlns:c16="http://schemas.microsoft.com/office/drawing/2014/chart" uri="{C3380CC4-5D6E-409C-BE32-E72D297353CC}">
                <c16:uniqueId val="{00000002-D5FC-4ABA-83B4-F38E53B0FEAD}"/>
              </c:ext>
            </c:extLst>
          </c:dPt>
          <c:dPt>
            <c:idx val="3"/>
            <c:bubble3D val="0"/>
            <c:spPr>
              <a:solidFill>
                <a:schemeClr val="accent4"/>
              </a:solidFill>
              <a:ln>
                <a:noFill/>
              </a:ln>
              <a:effectLst/>
            </c:spPr>
            <c:extLst>
              <c:ext xmlns:c16="http://schemas.microsoft.com/office/drawing/2014/chart" uri="{C3380CC4-5D6E-409C-BE32-E72D297353CC}">
                <c16:uniqueId val="{00000003-D5FC-4ABA-83B4-F38E53B0FEAD}"/>
              </c:ext>
            </c:extLst>
          </c:dPt>
          <c:dPt>
            <c:idx val="4"/>
            <c:bubble3D val="0"/>
            <c:spPr>
              <a:solidFill>
                <a:schemeClr val="accent5"/>
              </a:solidFill>
              <a:ln>
                <a:noFill/>
              </a:ln>
              <a:effectLst/>
            </c:spPr>
            <c:extLst>
              <c:ext xmlns:c16="http://schemas.microsoft.com/office/drawing/2014/chart" uri="{C3380CC4-5D6E-409C-BE32-E72D297353CC}">
                <c16:uniqueId val="{00000004-D5FC-4ABA-83B4-F38E53B0FEAD}"/>
              </c:ext>
            </c:extLst>
          </c:dPt>
          <c:dPt>
            <c:idx val="5"/>
            <c:bubble3D val="0"/>
            <c:spPr>
              <a:solidFill>
                <a:schemeClr val="accent6"/>
              </a:solidFill>
              <a:ln>
                <a:noFill/>
              </a:ln>
              <a:effectLst/>
            </c:spPr>
            <c:extLst>
              <c:ext xmlns:c16="http://schemas.microsoft.com/office/drawing/2014/chart" uri="{C3380CC4-5D6E-409C-BE32-E72D297353CC}">
                <c16:uniqueId val="{00000005-D5FC-4ABA-83B4-F38E53B0FEAD}"/>
              </c:ext>
            </c:extLst>
          </c:dPt>
          <c:dPt>
            <c:idx val="6"/>
            <c:bubble3D val="0"/>
            <c:explosion val="2"/>
            <c:spPr>
              <a:solidFill>
                <a:schemeClr val="accent1">
                  <a:lumMod val="60000"/>
                </a:schemeClr>
              </a:solidFill>
              <a:ln>
                <a:noFill/>
              </a:ln>
              <a:effectLst/>
            </c:spPr>
            <c:extLst>
              <c:ext xmlns:c16="http://schemas.microsoft.com/office/drawing/2014/chart" uri="{C3380CC4-5D6E-409C-BE32-E72D297353CC}">
                <c16:uniqueId val="{00000006-D5FC-4ABA-83B4-F38E53B0FEAD}"/>
              </c:ext>
            </c:extLst>
          </c:dPt>
          <c:dPt>
            <c:idx val="7"/>
            <c:bubble3D val="0"/>
            <c:explosion val="1"/>
            <c:spPr>
              <a:solidFill>
                <a:schemeClr val="accent2">
                  <a:lumMod val="60000"/>
                </a:schemeClr>
              </a:solidFill>
              <a:ln>
                <a:noFill/>
              </a:ln>
              <a:effectLst/>
            </c:spPr>
            <c:extLst>
              <c:ext xmlns:c16="http://schemas.microsoft.com/office/drawing/2014/chart" uri="{C3380CC4-5D6E-409C-BE32-E72D297353CC}">
                <c16:uniqueId val="{00000007-D5FC-4ABA-83B4-F38E53B0FEAD}"/>
              </c:ext>
            </c:extLst>
          </c:dPt>
          <c:dLbls>
            <c:numFmt formatCode="0%" sourceLinked="0"/>
            <c:spPr>
              <a:noFill/>
              <a:ln w="23622">
                <a:noFill/>
              </a:ln>
              <a:effectLst/>
            </c:spPr>
            <c:txPr>
              <a:bodyPr rot="0" spcFirstLastPara="1" vertOverflow="ellipsis" vert="horz" wrap="square" lIns="38100" tIns="19050" rIns="38100" bIns="19050" anchor="ctr" anchorCtr="1">
                <a:spAutoFit/>
              </a:bodyPr>
              <a:lstStyle/>
              <a:p>
                <a:pPr>
                  <a:defRPr sz="1302" b="1" i="0" u="none" strike="noStrike" kern="1200" baseline="0">
                    <a:solidFill>
                      <a:schemeClr val="tx1"/>
                    </a:solidFill>
                    <a:latin typeface="Arial"/>
                    <a:ea typeface="Arial"/>
                    <a:cs typeface="Arial"/>
                  </a:defRPr>
                </a:pPr>
                <a:endParaRPr lang="en-US"/>
              </a:p>
            </c:txPr>
            <c:showLegendKey val="0"/>
            <c:showVal val="1"/>
            <c:showCatName val="0"/>
            <c:showSerName val="0"/>
            <c:showPercent val="1"/>
            <c:showBubbleSize val="0"/>
            <c:showLeaderLines val="0"/>
            <c:extLst>
              <c:ext xmlns:c15="http://schemas.microsoft.com/office/drawing/2012/chart" uri="{CE6537A1-D6FC-4f65-9D91-7224C49458BB}"/>
            </c:extLst>
          </c:dLbls>
          <c:cat>
            <c:strRef>
              <c:f>Sheet1!$B$1:$I$1</c:f>
              <c:strCache>
                <c:ptCount val="8"/>
                <c:pt idx="0">
                  <c:v>Crop</c:v>
                </c:pt>
                <c:pt idx="1">
                  <c:v>Dairy</c:v>
                </c:pt>
                <c:pt idx="2">
                  <c:v>Hog</c:v>
                </c:pt>
                <c:pt idx="3">
                  <c:v>Beef</c:v>
                </c:pt>
                <c:pt idx="4">
                  <c:v>Crop &amp; Dairy</c:v>
                </c:pt>
                <c:pt idx="5">
                  <c:v>Crop &amp; Hog</c:v>
                </c:pt>
                <c:pt idx="6">
                  <c:v>Crop &amp; Beef</c:v>
                </c:pt>
                <c:pt idx="7">
                  <c:v>Other</c:v>
                </c:pt>
              </c:strCache>
            </c:strRef>
          </c:cat>
          <c:val>
            <c:numRef>
              <c:f>Sheet1!$B$2:$I$2</c:f>
              <c:numCache>
                <c:formatCode>General</c:formatCode>
                <c:ptCount val="8"/>
                <c:pt idx="0">
                  <c:v>922</c:v>
                </c:pt>
                <c:pt idx="1">
                  <c:v>129</c:v>
                </c:pt>
                <c:pt idx="2">
                  <c:v>19</c:v>
                </c:pt>
                <c:pt idx="3">
                  <c:v>27</c:v>
                </c:pt>
                <c:pt idx="4">
                  <c:v>40</c:v>
                </c:pt>
                <c:pt idx="5">
                  <c:v>19</c:v>
                </c:pt>
                <c:pt idx="6">
                  <c:v>68</c:v>
                </c:pt>
                <c:pt idx="7">
                  <c:v>276</c:v>
                </c:pt>
              </c:numCache>
            </c:numRef>
          </c:val>
          <c:extLst>
            <c:ext xmlns:c16="http://schemas.microsoft.com/office/drawing/2014/chart" uri="{C3380CC4-5D6E-409C-BE32-E72D297353CC}">
              <c16:uniqueId val="{00000008-D5FC-4ABA-83B4-F38E53B0FEAD}"/>
            </c:ext>
          </c:extLst>
        </c:ser>
        <c:dLbls>
          <c:showLegendKey val="0"/>
          <c:showVal val="1"/>
          <c:showCatName val="0"/>
          <c:showSerName val="0"/>
          <c:showPercent val="1"/>
          <c:showBubbleSize val="0"/>
          <c:showLeaderLines val="0"/>
        </c:dLbls>
        <c:firstSliceAng val="205"/>
      </c:pieChart>
      <c:spPr>
        <a:noFill/>
        <a:ln w="23622">
          <a:noFill/>
        </a:ln>
        <a:effectLst/>
      </c:spPr>
    </c:plotArea>
    <c:legend>
      <c:legendPos val="r"/>
      <c:layout>
        <c:manualLayout>
          <c:xMode val="edge"/>
          <c:yMode val="edge"/>
          <c:x val="0.73042704626334509"/>
          <c:y val="4.1533546325878593E-2"/>
          <c:w val="0.1761565836298932"/>
          <c:h val="0.76357827476038342"/>
        </c:manualLayout>
      </c:layout>
      <c:overlay val="0"/>
      <c:spPr>
        <a:noFill/>
        <a:ln w="2953">
          <a:solidFill>
            <a:schemeClr val="tx1"/>
          </a:solidFill>
          <a:prstDash val="solid"/>
        </a:ln>
        <a:effectLst/>
      </c:spPr>
      <c:txPr>
        <a:bodyPr rot="0" spcFirstLastPara="1" vertOverflow="ellipsis" vert="horz" wrap="square" anchor="ctr" anchorCtr="1"/>
        <a:lstStyle/>
        <a:p>
          <a:pPr>
            <a:defRPr sz="1195" b="1" i="0" u="none" strike="noStrike" kern="1200" baseline="0">
              <a:solidFill>
                <a:schemeClr val="tx1"/>
              </a:solidFill>
              <a:latin typeface="Arial"/>
              <a:ea typeface="Arial"/>
              <a:cs typeface="Arial"/>
            </a:defRPr>
          </a:pPr>
          <a:endParaRPr lang="en-US"/>
        </a:p>
      </c:txPr>
    </c:legend>
    <c:plotVisOnly val="1"/>
    <c:dispBlanksAs val="zero"/>
    <c:showDLblsOverMax val="0"/>
  </c:chart>
  <c:spPr>
    <a:noFill/>
    <a:ln w="9525" cap="flat" cmpd="sng" algn="ctr">
      <a:noFill/>
      <a:prstDash val="solid"/>
    </a:ln>
    <a:effectLst/>
  </c:spPr>
  <c:txPr>
    <a:bodyPr/>
    <a:lstStyle/>
    <a:p>
      <a:pPr>
        <a:defRPr sz="1302" b="1" i="0" u="none" strike="noStrike" baseline="0">
          <a:solidFill>
            <a:schemeClr val="tx1"/>
          </a:solidFill>
          <a:latin typeface="Arial"/>
          <a:ea typeface="Arial"/>
          <a:cs typeface="Arial"/>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284237726098189"/>
          <c:y val="7.5901328273244778E-2"/>
          <c:w val="0.50516795865633068"/>
          <c:h val="0.78178368121442121"/>
        </c:manualLayout>
      </c:layout>
      <c:lineChart>
        <c:grouping val="standard"/>
        <c:varyColors val="0"/>
        <c:ser>
          <c:idx val="0"/>
          <c:order val="0"/>
          <c:tx>
            <c:strRef>
              <c:f>Sheet1!$A$2</c:f>
              <c:strCache>
                <c:ptCount val="1"/>
                <c:pt idx="0">
                  <c:v>Low</c:v>
                </c:pt>
              </c:strCache>
            </c:strRef>
          </c:tx>
          <c:spPr>
            <a:ln w="26439">
              <a:solidFill>
                <a:srgbClr val="000000"/>
              </a:solidFill>
              <a:prstDash val="solid"/>
            </a:ln>
          </c:spPr>
          <c:marker>
            <c:symbol val="diamond"/>
            <c:size val="7"/>
            <c:spPr>
              <a:solidFill>
                <a:srgbClr val="FF0000"/>
              </a:solidFill>
              <a:ln>
                <a:solidFill>
                  <a:srgbClr val="FF0000"/>
                </a:solidFill>
                <a:prstDash val="solid"/>
              </a:ln>
            </c:spPr>
          </c:marker>
          <c:cat>
            <c:numRef>
              <c:f>Sheet1!$B$1:$K$1</c:f>
              <c:numCache>
                <c:formatCode>General</c:formatCode>
                <c:ptCount val="10"/>
                <c:pt idx="0">
                  <c:v>13</c:v>
                </c:pt>
                <c:pt idx="1">
                  <c:v>14</c:v>
                </c:pt>
                <c:pt idx="2">
                  <c:v>15</c:v>
                </c:pt>
                <c:pt idx="3">
                  <c:v>16</c:v>
                </c:pt>
                <c:pt idx="4">
                  <c:v>17</c:v>
                </c:pt>
                <c:pt idx="5">
                  <c:v>18</c:v>
                </c:pt>
                <c:pt idx="6">
                  <c:v>19</c:v>
                </c:pt>
                <c:pt idx="7">
                  <c:v>20</c:v>
                </c:pt>
                <c:pt idx="8">
                  <c:v>21</c:v>
                </c:pt>
                <c:pt idx="9">
                  <c:v>22</c:v>
                </c:pt>
              </c:numCache>
            </c:numRef>
          </c:cat>
          <c:val>
            <c:numRef>
              <c:f>Sheet1!$B$2:$K$2</c:f>
              <c:numCache>
                <c:formatCode>General</c:formatCode>
                <c:ptCount val="10"/>
                <c:pt idx="0">
                  <c:v>-97243</c:v>
                </c:pt>
                <c:pt idx="1">
                  <c:v>-108265</c:v>
                </c:pt>
                <c:pt idx="2">
                  <c:v>-128436</c:v>
                </c:pt>
                <c:pt idx="3">
                  <c:v>-98776</c:v>
                </c:pt>
                <c:pt idx="4">
                  <c:v>-96369</c:v>
                </c:pt>
                <c:pt idx="5">
                  <c:v>-125961</c:v>
                </c:pt>
                <c:pt idx="6">
                  <c:v>-71843</c:v>
                </c:pt>
                <c:pt idx="7">
                  <c:v>-18372</c:v>
                </c:pt>
                <c:pt idx="8">
                  <c:v>1971</c:v>
                </c:pt>
                <c:pt idx="9">
                  <c:v>-5694</c:v>
                </c:pt>
              </c:numCache>
            </c:numRef>
          </c:val>
          <c:smooth val="0"/>
          <c:extLst>
            <c:ext xmlns:c16="http://schemas.microsoft.com/office/drawing/2014/chart" uri="{C3380CC4-5D6E-409C-BE32-E72D297353CC}">
              <c16:uniqueId val="{00000000-F216-4934-8D05-3B6B2739B02E}"/>
            </c:ext>
          </c:extLst>
        </c:ser>
        <c:ser>
          <c:idx val="1"/>
          <c:order val="1"/>
          <c:tx>
            <c:strRef>
              <c:f>Sheet1!$A$3</c:f>
              <c:strCache>
                <c:ptCount val="1"/>
                <c:pt idx="0">
                  <c:v>Average</c:v>
                </c:pt>
              </c:strCache>
            </c:strRef>
          </c:tx>
          <c:spPr>
            <a:ln w="26439">
              <a:solidFill>
                <a:srgbClr val="000000"/>
              </a:solidFill>
              <a:prstDash val="solid"/>
            </a:ln>
          </c:spPr>
          <c:marker>
            <c:symbol val="square"/>
            <c:size val="7"/>
            <c:spPr>
              <a:solidFill>
                <a:srgbClr val="FFFF00"/>
              </a:solidFill>
              <a:ln>
                <a:solidFill>
                  <a:srgbClr val="FFFF00"/>
                </a:solidFill>
                <a:prstDash val="solid"/>
              </a:ln>
            </c:spPr>
          </c:marker>
          <c:cat>
            <c:numRef>
              <c:f>Sheet1!$B$1:$K$1</c:f>
              <c:numCache>
                <c:formatCode>General</c:formatCode>
                <c:ptCount val="10"/>
                <c:pt idx="0">
                  <c:v>13</c:v>
                </c:pt>
                <c:pt idx="1">
                  <c:v>14</c:v>
                </c:pt>
                <c:pt idx="2">
                  <c:v>15</c:v>
                </c:pt>
                <c:pt idx="3">
                  <c:v>16</c:v>
                </c:pt>
                <c:pt idx="4">
                  <c:v>17</c:v>
                </c:pt>
                <c:pt idx="5">
                  <c:v>18</c:v>
                </c:pt>
                <c:pt idx="6">
                  <c:v>19</c:v>
                </c:pt>
                <c:pt idx="7">
                  <c:v>20</c:v>
                </c:pt>
                <c:pt idx="8">
                  <c:v>21</c:v>
                </c:pt>
                <c:pt idx="9">
                  <c:v>22</c:v>
                </c:pt>
              </c:numCache>
            </c:numRef>
          </c:cat>
          <c:val>
            <c:numRef>
              <c:f>Sheet1!$B$3:$K$3</c:f>
              <c:numCache>
                <c:formatCode>General</c:formatCode>
                <c:ptCount val="10"/>
                <c:pt idx="0">
                  <c:v>73678</c:v>
                </c:pt>
                <c:pt idx="1">
                  <c:v>96337</c:v>
                </c:pt>
                <c:pt idx="2">
                  <c:v>37070</c:v>
                </c:pt>
                <c:pt idx="3">
                  <c:v>46742</c:v>
                </c:pt>
                <c:pt idx="4">
                  <c:v>54241</c:v>
                </c:pt>
                <c:pt idx="5">
                  <c:v>32866</c:v>
                </c:pt>
                <c:pt idx="6">
                  <c:v>78167</c:v>
                </c:pt>
                <c:pt idx="7">
                  <c:v>175216</c:v>
                </c:pt>
                <c:pt idx="8">
                  <c:v>280900</c:v>
                </c:pt>
                <c:pt idx="9">
                  <c:v>298035</c:v>
                </c:pt>
              </c:numCache>
            </c:numRef>
          </c:val>
          <c:smooth val="0"/>
          <c:extLst>
            <c:ext xmlns:c16="http://schemas.microsoft.com/office/drawing/2014/chart" uri="{C3380CC4-5D6E-409C-BE32-E72D297353CC}">
              <c16:uniqueId val="{00000001-F216-4934-8D05-3B6B2739B02E}"/>
            </c:ext>
          </c:extLst>
        </c:ser>
        <c:ser>
          <c:idx val="2"/>
          <c:order val="2"/>
          <c:tx>
            <c:strRef>
              <c:f>Sheet1!$A$4</c:f>
              <c:strCache>
                <c:ptCount val="1"/>
                <c:pt idx="0">
                  <c:v>High</c:v>
                </c:pt>
              </c:strCache>
            </c:strRef>
          </c:tx>
          <c:spPr>
            <a:ln w="26439">
              <a:solidFill>
                <a:srgbClr val="000000"/>
              </a:solidFill>
              <a:prstDash val="solid"/>
            </a:ln>
          </c:spPr>
          <c:marker>
            <c:symbol val="triangle"/>
            <c:size val="7"/>
            <c:spPr>
              <a:solidFill>
                <a:srgbClr val="00FF00"/>
              </a:solidFill>
              <a:ln>
                <a:solidFill>
                  <a:srgbClr val="00FF00"/>
                </a:solidFill>
                <a:prstDash val="solid"/>
              </a:ln>
            </c:spPr>
          </c:marker>
          <c:cat>
            <c:numRef>
              <c:f>Sheet1!$B$1:$K$1</c:f>
              <c:numCache>
                <c:formatCode>General</c:formatCode>
                <c:ptCount val="10"/>
                <c:pt idx="0">
                  <c:v>13</c:v>
                </c:pt>
                <c:pt idx="1">
                  <c:v>14</c:v>
                </c:pt>
                <c:pt idx="2">
                  <c:v>15</c:v>
                </c:pt>
                <c:pt idx="3">
                  <c:v>16</c:v>
                </c:pt>
                <c:pt idx="4">
                  <c:v>17</c:v>
                </c:pt>
                <c:pt idx="5">
                  <c:v>18</c:v>
                </c:pt>
                <c:pt idx="6">
                  <c:v>19</c:v>
                </c:pt>
                <c:pt idx="7">
                  <c:v>20</c:v>
                </c:pt>
                <c:pt idx="8">
                  <c:v>21</c:v>
                </c:pt>
                <c:pt idx="9">
                  <c:v>22</c:v>
                </c:pt>
              </c:numCache>
            </c:numRef>
          </c:cat>
          <c:val>
            <c:numRef>
              <c:f>Sheet1!$B$4:$K$4</c:f>
              <c:numCache>
                <c:formatCode>General</c:formatCode>
                <c:ptCount val="10"/>
                <c:pt idx="0">
                  <c:v>315496</c:v>
                </c:pt>
                <c:pt idx="1">
                  <c:v>435495</c:v>
                </c:pt>
                <c:pt idx="2">
                  <c:v>233139</c:v>
                </c:pt>
                <c:pt idx="3">
                  <c:v>228906</c:v>
                </c:pt>
                <c:pt idx="4">
                  <c:v>274363</c:v>
                </c:pt>
                <c:pt idx="5">
                  <c:v>217827</c:v>
                </c:pt>
                <c:pt idx="6">
                  <c:v>326435</c:v>
                </c:pt>
                <c:pt idx="7">
                  <c:v>560317</c:v>
                </c:pt>
                <c:pt idx="8">
                  <c:v>831831</c:v>
                </c:pt>
                <c:pt idx="9">
                  <c:v>891891</c:v>
                </c:pt>
              </c:numCache>
            </c:numRef>
          </c:val>
          <c:smooth val="0"/>
          <c:extLst>
            <c:ext xmlns:c16="http://schemas.microsoft.com/office/drawing/2014/chart" uri="{C3380CC4-5D6E-409C-BE32-E72D297353CC}">
              <c16:uniqueId val="{00000002-F216-4934-8D05-3B6B2739B02E}"/>
            </c:ext>
          </c:extLst>
        </c:ser>
        <c:dLbls>
          <c:showLegendKey val="0"/>
          <c:showVal val="0"/>
          <c:showCatName val="0"/>
          <c:showSerName val="0"/>
          <c:showPercent val="0"/>
          <c:showBubbleSize val="0"/>
        </c:dLbls>
        <c:marker val="1"/>
        <c:smooth val="0"/>
        <c:axId val="130642360"/>
        <c:axId val="1"/>
      </c:lineChart>
      <c:catAx>
        <c:axId val="130642360"/>
        <c:scaling>
          <c:orientation val="minMax"/>
        </c:scaling>
        <c:delete val="0"/>
        <c:axPos val="b"/>
        <c:numFmt formatCode="General" sourceLinked="1"/>
        <c:majorTickMark val="out"/>
        <c:minorTickMark val="none"/>
        <c:tickLblPos val="nextTo"/>
        <c:spPr>
          <a:ln w="3305">
            <a:solidFill>
              <a:schemeClr val="tx1"/>
            </a:solidFill>
            <a:prstDash val="solid"/>
          </a:ln>
        </c:spPr>
        <c:txPr>
          <a:bodyPr rot="0" vert="horz"/>
          <a:lstStyle/>
          <a:p>
            <a:pPr>
              <a:defRPr sz="1249" b="1" i="0" u="none" strike="noStrike" baseline="0">
                <a:solidFill>
                  <a:schemeClr val="tx1"/>
                </a:solidFill>
                <a:latin typeface="Arial"/>
                <a:ea typeface="Arial"/>
                <a:cs typeface="Arial"/>
              </a:defRPr>
            </a:pPr>
            <a:endParaRPr lang="en-US"/>
          </a:p>
        </c:txPr>
        <c:crossAx val="1"/>
        <c:crosses val="autoZero"/>
        <c:auto val="0"/>
        <c:lblAlgn val="ctr"/>
        <c:lblOffset val="100"/>
        <c:tickLblSkip val="1"/>
        <c:tickMarkSkip val="1"/>
        <c:noMultiLvlLbl val="0"/>
      </c:catAx>
      <c:valAx>
        <c:axId val="1"/>
        <c:scaling>
          <c:orientation val="minMax"/>
        </c:scaling>
        <c:delete val="0"/>
        <c:axPos val="l"/>
        <c:majorGridlines>
          <c:spPr>
            <a:ln w="3305">
              <a:solidFill>
                <a:schemeClr val="tx1"/>
              </a:solidFill>
              <a:prstDash val="solid"/>
            </a:ln>
          </c:spPr>
        </c:majorGridlines>
        <c:numFmt formatCode="&quot;$&quot;#,##0" sourceLinked="0"/>
        <c:majorTickMark val="out"/>
        <c:minorTickMark val="none"/>
        <c:tickLblPos val="nextTo"/>
        <c:spPr>
          <a:ln w="3305">
            <a:solidFill>
              <a:schemeClr val="tx1"/>
            </a:solidFill>
            <a:prstDash val="solid"/>
          </a:ln>
        </c:spPr>
        <c:txPr>
          <a:bodyPr rot="0" vert="horz"/>
          <a:lstStyle/>
          <a:p>
            <a:pPr>
              <a:defRPr sz="1874" b="1" i="0" u="none" strike="noStrike" baseline="0">
                <a:solidFill>
                  <a:schemeClr val="tx1"/>
                </a:solidFill>
                <a:latin typeface="Arial"/>
                <a:ea typeface="Arial"/>
                <a:cs typeface="Arial"/>
              </a:defRPr>
            </a:pPr>
            <a:endParaRPr lang="en-US"/>
          </a:p>
        </c:txPr>
        <c:crossAx val="130642360"/>
        <c:crosses val="autoZero"/>
        <c:crossBetween val="midCat"/>
      </c:valAx>
      <c:spPr>
        <a:noFill/>
        <a:ln w="26439">
          <a:noFill/>
        </a:ln>
      </c:spPr>
    </c:plotArea>
    <c:legend>
      <c:legendPos val="b"/>
      <c:layout>
        <c:manualLayout>
          <c:xMode val="edge"/>
          <c:yMode val="edge"/>
          <c:x val="0.21705426356589144"/>
          <c:y val="0.93738140417457305"/>
          <c:w val="0.41343669250645992"/>
          <c:h val="6.0721062618595827E-2"/>
        </c:manualLayout>
      </c:layout>
      <c:overlay val="0"/>
      <c:spPr>
        <a:noFill/>
        <a:ln w="3305">
          <a:solidFill>
            <a:schemeClr val="tx1"/>
          </a:solidFill>
          <a:prstDash val="solid"/>
        </a:ln>
      </c:spPr>
      <c:txPr>
        <a:bodyPr/>
        <a:lstStyle/>
        <a:p>
          <a:pPr>
            <a:defRPr sz="1145"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874" b="1" i="0" u="none" strike="noStrike" baseline="0">
          <a:solidFill>
            <a:schemeClr val="tx1"/>
          </a:solidFill>
          <a:latin typeface="Arial"/>
          <a:ea typeface="Arial"/>
          <a:cs typeface="Arial"/>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24734719485589"/>
          <c:y val="0.13612559425360385"/>
          <c:w val="0.90760346487006738"/>
          <c:h val="0.84121285029889348"/>
        </c:manualLayout>
      </c:layout>
      <c:lineChart>
        <c:grouping val="standard"/>
        <c:varyColors val="0"/>
        <c:ser>
          <c:idx val="1"/>
          <c:order val="0"/>
          <c:tx>
            <c:strRef>
              <c:f>Sheet1!$A$2</c:f>
              <c:strCache>
                <c:ptCount val="1"/>
                <c:pt idx="0">
                  <c:v>Avarage</c:v>
                </c:pt>
              </c:strCache>
            </c:strRef>
          </c:tx>
          <c:spPr>
            <a:ln w="25803">
              <a:solidFill>
                <a:srgbClr val="000000"/>
              </a:solidFill>
              <a:prstDash val="solid"/>
            </a:ln>
          </c:spPr>
          <c:marker>
            <c:symbol val="square"/>
            <c:size val="6"/>
            <c:spPr>
              <a:solidFill>
                <a:srgbClr val="FFFF00"/>
              </a:solidFill>
              <a:ln>
                <a:solidFill>
                  <a:srgbClr val="FFFF00"/>
                </a:solidFill>
                <a:prstDash val="solid"/>
              </a:ln>
              <a:effectLst>
                <a:outerShdw dist="35921" dir="2700000" algn="br">
                  <a:srgbClr val="000000"/>
                </a:outerShdw>
              </a:effectLst>
            </c:spPr>
          </c:marker>
          <c:cat>
            <c:numRef>
              <c:f>Sheet1!$B$1:$K$1</c:f>
              <c:numCache>
                <c:formatCode>General</c:formatCode>
                <c:ptCount val="10"/>
                <c:pt idx="0">
                  <c:v>13</c:v>
                </c:pt>
                <c:pt idx="1">
                  <c:v>14</c:v>
                </c:pt>
                <c:pt idx="2">
                  <c:v>15</c:v>
                </c:pt>
                <c:pt idx="3">
                  <c:v>16</c:v>
                </c:pt>
                <c:pt idx="4">
                  <c:v>17</c:v>
                </c:pt>
                <c:pt idx="5">
                  <c:v>18</c:v>
                </c:pt>
                <c:pt idx="6">
                  <c:v>19</c:v>
                </c:pt>
                <c:pt idx="7">
                  <c:v>20</c:v>
                </c:pt>
                <c:pt idx="8">
                  <c:v>21</c:v>
                </c:pt>
                <c:pt idx="9">
                  <c:v>22</c:v>
                </c:pt>
              </c:numCache>
            </c:numRef>
          </c:cat>
          <c:val>
            <c:numRef>
              <c:f>Sheet1!$B$2:$K$2</c:f>
              <c:numCache>
                <c:formatCode>General</c:formatCode>
                <c:ptCount val="10"/>
                <c:pt idx="0">
                  <c:v>1.02</c:v>
                </c:pt>
                <c:pt idx="1">
                  <c:v>1.33</c:v>
                </c:pt>
                <c:pt idx="2">
                  <c:v>0.77</c:v>
                </c:pt>
                <c:pt idx="3">
                  <c:v>0.9</c:v>
                </c:pt>
                <c:pt idx="4">
                  <c:v>1.02</c:v>
                </c:pt>
                <c:pt idx="5">
                  <c:v>0.91</c:v>
                </c:pt>
                <c:pt idx="6">
                  <c:v>1.48</c:v>
                </c:pt>
                <c:pt idx="7">
                  <c:v>2.74</c:v>
                </c:pt>
                <c:pt idx="8">
                  <c:v>3.89</c:v>
                </c:pt>
                <c:pt idx="9">
                  <c:v>3.53</c:v>
                </c:pt>
              </c:numCache>
            </c:numRef>
          </c:val>
          <c:smooth val="0"/>
          <c:extLst>
            <c:ext xmlns:c16="http://schemas.microsoft.com/office/drawing/2014/chart" uri="{C3380CC4-5D6E-409C-BE32-E72D297353CC}">
              <c16:uniqueId val="{00000000-87E5-4A07-B76A-1B8C8D93734E}"/>
            </c:ext>
          </c:extLst>
        </c:ser>
        <c:ser>
          <c:idx val="0"/>
          <c:order val="1"/>
          <c:tx>
            <c:strRef>
              <c:f>Sheet1!$A$3</c:f>
              <c:strCache>
                <c:ptCount val="1"/>
                <c:pt idx="0">
                  <c:v>Low 20 %</c:v>
                </c:pt>
              </c:strCache>
            </c:strRef>
          </c:tx>
          <c:spPr>
            <a:ln w="25803">
              <a:solidFill>
                <a:srgbClr val="000000"/>
              </a:solidFill>
              <a:prstDash val="solid"/>
            </a:ln>
          </c:spPr>
          <c:marker>
            <c:symbol val="diamond"/>
            <c:size val="6"/>
            <c:spPr>
              <a:solidFill>
                <a:srgbClr val="FF0000"/>
              </a:solidFill>
              <a:ln>
                <a:solidFill>
                  <a:srgbClr val="FF0000"/>
                </a:solidFill>
                <a:prstDash val="solid"/>
              </a:ln>
              <a:effectLst>
                <a:outerShdw dist="35921" dir="2700000" algn="br">
                  <a:srgbClr val="000000"/>
                </a:outerShdw>
              </a:effectLst>
            </c:spPr>
          </c:marker>
          <c:cat>
            <c:numRef>
              <c:f>Sheet1!$B$1:$K$1</c:f>
              <c:numCache>
                <c:formatCode>General</c:formatCode>
                <c:ptCount val="10"/>
                <c:pt idx="0">
                  <c:v>13</c:v>
                </c:pt>
                <c:pt idx="1">
                  <c:v>14</c:v>
                </c:pt>
                <c:pt idx="2">
                  <c:v>15</c:v>
                </c:pt>
                <c:pt idx="3">
                  <c:v>16</c:v>
                </c:pt>
                <c:pt idx="4">
                  <c:v>17</c:v>
                </c:pt>
                <c:pt idx="5">
                  <c:v>18</c:v>
                </c:pt>
                <c:pt idx="6">
                  <c:v>19</c:v>
                </c:pt>
                <c:pt idx="7">
                  <c:v>20</c:v>
                </c:pt>
                <c:pt idx="8">
                  <c:v>21</c:v>
                </c:pt>
                <c:pt idx="9">
                  <c:v>22</c:v>
                </c:pt>
              </c:numCache>
            </c:numRef>
          </c:cat>
          <c:val>
            <c:numRef>
              <c:f>Sheet1!$B$3:$K$3</c:f>
              <c:numCache>
                <c:formatCode>General</c:formatCode>
                <c:ptCount val="10"/>
                <c:pt idx="0">
                  <c:v>-0.67</c:v>
                </c:pt>
                <c:pt idx="1">
                  <c:v>-0.47</c:v>
                </c:pt>
                <c:pt idx="2">
                  <c:v>-0.46</c:v>
                </c:pt>
                <c:pt idx="3">
                  <c:v>-0.2</c:v>
                </c:pt>
                <c:pt idx="4">
                  <c:v>-0.13</c:v>
                </c:pt>
                <c:pt idx="5">
                  <c:v>-0.21</c:v>
                </c:pt>
                <c:pt idx="6">
                  <c:v>0.03</c:v>
                </c:pt>
                <c:pt idx="7">
                  <c:v>0.72</c:v>
                </c:pt>
                <c:pt idx="8">
                  <c:v>1.0900000000000001</c:v>
                </c:pt>
                <c:pt idx="9">
                  <c:v>0.86</c:v>
                </c:pt>
              </c:numCache>
            </c:numRef>
          </c:val>
          <c:smooth val="0"/>
          <c:extLst>
            <c:ext xmlns:c16="http://schemas.microsoft.com/office/drawing/2014/chart" uri="{C3380CC4-5D6E-409C-BE32-E72D297353CC}">
              <c16:uniqueId val="{00000001-87E5-4A07-B76A-1B8C8D93734E}"/>
            </c:ext>
          </c:extLst>
        </c:ser>
        <c:ser>
          <c:idx val="2"/>
          <c:order val="2"/>
          <c:tx>
            <c:strRef>
              <c:f>Sheet1!$A$4</c:f>
              <c:strCache>
                <c:ptCount val="1"/>
                <c:pt idx="0">
                  <c:v>Heigh 20 %</c:v>
                </c:pt>
              </c:strCache>
            </c:strRef>
          </c:tx>
          <c:spPr>
            <a:ln w="25803">
              <a:solidFill>
                <a:srgbClr val="000000"/>
              </a:solidFill>
              <a:prstDash val="solid"/>
            </a:ln>
          </c:spPr>
          <c:marker>
            <c:symbol val="triangle"/>
            <c:size val="6"/>
            <c:spPr>
              <a:solidFill>
                <a:srgbClr val="00FF00"/>
              </a:solidFill>
              <a:ln>
                <a:solidFill>
                  <a:srgbClr val="00FF00"/>
                </a:solidFill>
                <a:prstDash val="solid"/>
              </a:ln>
              <a:effectLst>
                <a:outerShdw dist="35921" dir="2700000" algn="br">
                  <a:srgbClr val="000000"/>
                </a:outerShdw>
              </a:effectLst>
            </c:spPr>
          </c:marker>
          <c:cat>
            <c:numRef>
              <c:f>Sheet1!$B$1:$K$1</c:f>
              <c:numCache>
                <c:formatCode>General</c:formatCode>
                <c:ptCount val="10"/>
                <c:pt idx="0">
                  <c:v>13</c:v>
                </c:pt>
                <c:pt idx="1">
                  <c:v>14</c:v>
                </c:pt>
                <c:pt idx="2">
                  <c:v>15</c:v>
                </c:pt>
                <c:pt idx="3">
                  <c:v>16</c:v>
                </c:pt>
                <c:pt idx="4">
                  <c:v>17</c:v>
                </c:pt>
                <c:pt idx="5">
                  <c:v>18</c:v>
                </c:pt>
                <c:pt idx="6">
                  <c:v>19</c:v>
                </c:pt>
                <c:pt idx="7">
                  <c:v>20</c:v>
                </c:pt>
                <c:pt idx="8">
                  <c:v>21</c:v>
                </c:pt>
                <c:pt idx="9">
                  <c:v>22</c:v>
                </c:pt>
              </c:numCache>
            </c:numRef>
          </c:cat>
          <c:val>
            <c:numRef>
              <c:f>Sheet1!$B$4:$K$4</c:f>
              <c:numCache>
                <c:formatCode>General</c:formatCode>
                <c:ptCount val="10"/>
                <c:pt idx="0">
                  <c:v>2.1800000000000002</c:v>
                </c:pt>
                <c:pt idx="1">
                  <c:v>2.97</c:v>
                </c:pt>
                <c:pt idx="2">
                  <c:v>1.78</c:v>
                </c:pt>
                <c:pt idx="3">
                  <c:v>1.9</c:v>
                </c:pt>
                <c:pt idx="4">
                  <c:v>2.0299999999999998</c:v>
                </c:pt>
                <c:pt idx="5">
                  <c:v>2.08</c:v>
                </c:pt>
                <c:pt idx="6">
                  <c:v>2.46</c:v>
                </c:pt>
                <c:pt idx="7">
                  <c:v>3.75</c:v>
                </c:pt>
                <c:pt idx="8">
                  <c:v>5.53</c:v>
                </c:pt>
                <c:pt idx="9">
                  <c:v>4.96</c:v>
                </c:pt>
              </c:numCache>
            </c:numRef>
          </c:val>
          <c:smooth val="0"/>
          <c:extLst>
            <c:ext xmlns:c16="http://schemas.microsoft.com/office/drawing/2014/chart" uri="{C3380CC4-5D6E-409C-BE32-E72D297353CC}">
              <c16:uniqueId val="{00000002-87E5-4A07-B76A-1B8C8D93734E}"/>
            </c:ext>
          </c:extLst>
        </c:ser>
        <c:dLbls>
          <c:showLegendKey val="0"/>
          <c:showVal val="0"/>
          <c:showCatName val="0"/>
          <c:showSerName val="0"/>
          <c:showPercent val="0"/>
          <c:showBubbleSize val="0"/>
        </c:dLbls>
        <c:marker val="1"/>
        <c:smooth val="0"/>
        <c:axId val="127860960"/>
        <c:axId val="1"/>
      </c:lineChart>
      <c:catAx>
        <c:axId val="127860960"/>
        <c:scaling>
          <c:orientation val="minMax"/>
        </c:scaling>
        <c:delete val="0"/>
        <c:axPos val="b"/>
        <c:numFmt formatCode="General" sourceLinked="1"/>
        <c:majorTickMark val="out"/>
        <c:minorTickMark val="none"/>
        <c:tickLblPos val="nextTo"/>
        <c:spPr>
          <a:ln w="2150">
            <a:solidFill>
              <a:schemeClr val="tx1"/>
            </a:solidFill>
            <a:prstDash val="solid"/>
          </a:ln>
        </c:spPr>
        <c:txPr>
          <a:bodyPr rot="0" vert="horz"/>
          <a:lstStyle/>
          <a:p>
            <a:pPr>
              <a:defRPr sz="762" b="1" i="0" u="none" strike="noStrike" baseline="0">
                <a:solidFill>
                  <a:schemeClr val="tx1"/>
                </a:solidFill>
                <a:latin typeface="Verdana"/>
                <a:ea typeface="Verdana"/>
                <a:cs typeface="Verdana"/>
              </a:defRPr>
            </a:pPr>
            <a:endParaRPr lang="en-US"/>
          </a:p>
        </c:txPr>
        <c:crossAx val="1"/>
        <c:crosses val="autoZero"/>
        <c:auto val="1"/>
        <c:lblAlgn val="ctr"/>
        <c:lblOffset val="1000"/>
        <c:tickLblSkip val="1"/>
        <c:tickMarkSkip val="1"/>
        <c:noMultiLvlLbl val="0"/>
      </c:catAx>
      <c:valAx>
        <c:axId val="1"/>
        <c:scaling>
          <c:orientation val="minMax"/>
        </c:scaling>
        <c:delete val="0"/>
        <c:axPos val="l"/>
        <c:majorGridlines>
          <c:spPr>
            <a:ln w="2150">
              <a:solidFill>
                <a:schemeClr val="tx1"/>
              </a:solidFill>
              <a:prstDash val="solid"/>
            </a:ln>
          </c:spPr>
        </c:majorGridlines>
        <c:numFmt formatCode="#,##0.00" sourceLinked="0"/>
        <c:majorTickMark val="out"/>
        <c:minorTickMark val="none"/>
        <c:tickLblPos val="nextTo"/>
        <c:spPr>
          <a:ln w="2150">
            <a:solidFill>
              <a:schemeClr val="tx1"/>
            </a:solidFill>
            <a:prstDash val="solid"/>
          </a:ln>
        </c:spPr>
        <c:txPr>
          <a:bodyPr rot="0" vert="horz"/>
          <a:lstStyle/>
          <a:p>
            <a:pPr>
              <a:defRPr sz="1219" b="1" i="0" u="none" strike="noStrike" baseline="0">
                <a:solidFill>
                  <a:schemeClr val="tx1"/>
                </a:solidFill>
                <a:latin typeface="Verdana"/>
                <a:ea typeface="Verdana"/>
                <a:cs typeface="Verdana"/>
              </a:defRPr>
            </a:pPr>
            <a:endParaRPr lang="en-US"/>
          </a:p>
        </c:txPr>
        <c:crossAx val="127860960"/>
        <c:crosses val="autoZero"/>
        <c:crossBetween val="between"/>
      </c:valAx>
      <c:spPr>
        <a:noFill/>
        <a:ln w="25803">
          <a:solidFill>
            <a:schemeClr val="tx1"/>
          </a:solidFill>
          <a:prstDash val="solid"/>
        </a:ln>
      </c:spPr>
    </c:plotArea>
    <c:legend>
      <c:legendPos val="r"/>
      <c:layout>
        <c:manualLayout>
          <c:xMode val="edge"/>
          <c:yMode val="edge"/>
          <c:x val="0.1614663308086472"/>
          <c:y val="0.1522947444085147"/>
          <c:w val="0.67564966313763231"/>
          <c:h val="5.7591623036649213E-2"/>
        </c:manualLayout>
      </c:layout>
      <c:overlay val="0"/>
      <c:spPr>
        <a:noFill/>
        <a:ln w="2150">
          <a:solidFill>
            <a:schemeClr val="tx1"/>
          </a:solidFill>
          <a:prstDash val="solid"/>
        </a:ln>
      </c:spPr>
      <c:txPr>
        <a:bodyPr/>
        <a:lstStyle/>
        <a:p>
          <a:pPr>
            <a:defRPr sz="1121" b="1" i="0" u="none" strike="noStrike" baseline="0">
              <a:solidFill>
                <a:schemeClr val="tx1"/>
              </a:solidFill>
              <a:latin typeface="Verdana"/>
              <a:ea typeface="Verdana"/>
              <a:cs typeface="Verdana"/>
            </a:defRPr>
          </a:pPr>
          <a:endParaRPr lang="en-US"/>
        </a:p>
      </c:txPr>
    </c:legend>
    <c:plotVisOnly val="1"/>
    <c:dispBlanksAs val="gap"/>
    <c:showDLblsOverMax val="0"/>
  </c:chart>
  <c:spPr>
    <a:noFill/>
    <a:ln>
      <a:noFill/>
    </a:ln>
  </c:spPr>
  <c:txPr>
    <a:bodyPr/>
    <a:lstStyle/>
    <a:p>
      <a:pPr>
        <a:defRPr sz="1219" b="1" i="0" u="none" strike="noStrike" baseline="0">
          <a:solidFill>
            <a:schemeClr val="tx1"/>
          </a:solidFill>
          <a:latin typeface="Verdana"/>
          <a:ea typeface="Verdana"/>
          <a:cs typeface="Verdana"/>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188908145580581E-2"/>
          <c:y val="5.7034220532319387E-2"/>
          <c:w val="0.66204506065857871"/>
          <c:h val="0.78136882129277563"/>
        </c:manualLayout>
      </c:layout>
      <c:lineChart>
        <c:grouping val="standard"/>
        <c:varyColors val="0"/>
        <c:ser>
          <c:idx val="0"/>
          <c:order val="0"/>
          <c:tx>
            <c:strRef>
              <c:f>Sheet1!$A$2</c:f>
              <c:strCache>
                <c:ptCount val="1"/>
                <c:pt idx="0">
                  <c:v>Low 20 %</c:v>
                </c:pt>
              </c:strCache>
            </c:strRef>
          </c:tx>
          <c:spPr>
            <a:ln w="27703">
              <a:solidFill>
                <a:srgbClr val="000000"/>
              </a:solidFill>
              <a:prstDash val="solid"/>
            </a:ln>
          </c:spPr>
          <c:marker>
            <c:symbol val="diamond"/>
            <c:size val="7"/>
            <c:spPr>
              <a:solidFill>
                <a:srgbClr val="FF0000"/>
              </a:solidFill>
              <a:ln>
                <a:solidFill>
                  <a:srgbClr val="FF0000"/>
                </a:solidFill>
                <a:prstDash val="solid"/>
              </a:ln>
            </c:spPr>
          </c:marker>
          <c:cat>
            <c:numRef>
              <c:f>Sheet1!$B$1:$K$1</c:f>
              <c:numCache>
                <c:formatCode>General</c:formatCode>
                <c:ptCount val="10"/>
                <c:pt idx="0">
                  <c:v>13</c:v>
                </c:pt>
                <c:pt idx="1">
                  <c:v>14</c:v>
                </c:pt>
                <c:pt idx="2">
                  <c:v>15</c:v>
                </c:pt>
                <c:pt idx="3">
                  <c:v>16</c:v>
                </c:pt>
                <c:pt idx="4">
                  <c:v>17</c:v>
                </c:pt>
                <c:pt idx="5">
                  <c:v>18</c:v>
                </c:pt>
                <c:pt idx="6">
                  <c:v>19</c:v>
                </c:pt>
                <c:pt idx="7">
                  <c:v>20</c:v>
                </c:pt>
                <c:pt idx="8">
                  <c:v>21</c:v>
                </c:pt>
                <c:pt idx="9">
                  <c:v>22</c:v>
                </c:pt>
              </c:numCache>
            </c:numRef>
          </c:cat>
          <c:val>
            <c:numRef>
              <c:f>Sheet1!$B$2:$K$2</c:f>
              <c:numCache>
                <c:formatCode>General</c:formatCode>
                <c:ptCount val="10"/>
                <c:pt idx="0">
                  <c:v>33.9</c:v>
                </c:pt>
                <c:pt idx="1">
                  <c:v>32.5</c:v>
                </c:pt>
                <c:pt idx="2">
                  <c:v>31.4</c:v>
                </c:pt>
                <c:pt idx="3">
                  <c:v>31.3</c:v>
                </c:pt>
                <c:pt idx="4">
                  <c:v>32.5</c:v>
                </c:pt>
                <c:pt idx="5">
                  <c:v>32.299999999999997</c:v>
                </c:pt>
                <c:pt idx="6">
                  <c:v>28.8</c:v>
                </c:pt>
                <c:pt idx="7">
                  <c:v>26.2</c:v>
                </c:pt>
                <c:pt idx="8">
                  <c:v>32.4</c:v>
                </c:pt>
                <c:pt idx="9">
                  <c:v>29</c:v>
                </c:pt>
              </c:numCache>
            </c:numRef>
          </c:val>
          <c:smooth val="0"/>
          <c:extLst>
            <c:ext xmlns:c16="http://schemas.microsoft.com/office/drawing/2014/chart" uri="{C3380CC4-5D6E-409C-BE32-E72D297353CC}">
              <c16:uniqueId val="{00000000-4E41-455D-8D22-3A60F9089CAF}"/>
            </c:ext>
          </c:extLst>
        </c:ser>
        <c:ser>
          <c:idx val="1"/>
          <c:order val="1"/>
          <c:tx>
            <c:strRef>
              <c:f>Sheet1!$A$3</c:f>
              <c:strCache>
                <c:ptCount val="1"/>
                <c:pt idx="0">
                  <c:v>Average</c:v>
                </c:pt>
              </c:strCache>
            </c:strRef>
          </c:tx>
          <c:spPr>
            <a:ln w="27703">
              <a:solidFill>
                <a:srgbClr val="000000"/>
              </a:solidFill>
              <a:prstDash val="solid"/>
            </a:ln>
          </c:spPr>
          <c:marker>
            <c:symbol val="square"/>
            <c:size val="7"/>
            <c:spPr>
              <a:solidFill>
                <a:srgbClr val="FFFF00"/>
              </a:solidFill>
              <a:ln>
                <a:solidFill>
                  <a:srgbClr val="FFFF00"/>
                </a:solidFill>
                <a:prstDash val="solid"/>
              </a:ln>
            </c:spPr>
          </c:marker>
          <c:cat>
            <c:numRef>
              <c:f>Sheet1!$B$1:$K$1</c:f>
              <c:numCache>
                <c:formatCode>General</c:formatCode>
                <c:ptCount val="10"/>
                <c:pt idx="0">
                  <c:v>13</c:v>
                </c:pt>
                <c:pt idx="1">
                  <c:v>14</c:v>
                </c:pt>
                <c:pt idx="2">
                  <c:v>15</c:v>
                </c:pt>
                <c:pt idx="3">
                  <c:v>16</c:v>
                </c:pt>
                <c:pt idx="4">
                  <c:v>17</c:v>
                </c:pt>
                <c:pt idx="5">
                  <c:v>18</c:v>
                </c:pt>
                <c:pt idx="6">
                  <c:v>19</c:v>
                </c:pt>
                <c:pt idx="7">
                  <c:v>20</c:v>
                </c:pt>
                <c:pt idx="8">
                  <c:v>21</c:v>
                </c:pt>
                <c:pt idx="9">
                  <c:v>22</c:v>
                </c:pt>
              </c:numCache>
            </c:numRef>
          </c:cat>
          <c:val>
            <c:numRef>
              <c:f>Sheet1!$B$3:$K$3</c:f>
              <c:numCache>
                <c:formatCode>General</c:formatCode>
                <c:ptCount val="10"/>
                <c:pt idx="0">
                  <c:v>35.4</c:v>
                </c:pt>
                <c:pt idx="1">
                  <c:v>36.5</c:v>
                </c:pt>
                <c:pt idx="2">
                  <c:v>33</c:v>
                </c:pt>
                <c:pt idx="3">
                  <c:v>32.1</c:v>
                </c:pt>
                <c:pt idx="4">
                  <c:v>32.200000000000003</c:v>
                </c:pt>
                <c:pt idx="5">
                  <c:v>32.299999999999997</c:v>
                </c:pt>
                <c:pt idx="6">
                  <c:v>33.9</c:v>
                </c:pt>
                <c:pt idx="7">
                  <c:v>37.799999999999997</c:v>
                </c:pt>
                <c:pt idx="8">
                  <c:v>41.2</c:v>
                </c:pt>
                <c:pt idx="9">
                  <c:v>40.799999999999997</c:v>
                </c:pt>
              </c:numCache>
            </c:numRef>
          </c:val>
          <c:smooth val="0"/>
          <c:extLst>
            <c:ext xmlns:c16="http://schemas.microsoft.com/office/drawing/2014/chart" uri="{C3380CC4-5D6E-409C-BE32-E72D297353CC}">
              <c16:uniqueId val="{00000001-4E41-455D-8D22-3A60F9089CAF}"/>
            </c:ext>
          </c:extLst>
        </c:ser>
        <c:ser>
          <c:idx val="2"/>
          <c:order val="2"/>
          <c:tx>
            <c:strRef>
              <c:f>Sheet1!$A$4</c:f>
              <c:strCache>
                <c:ptCount val="1"/>
                <c:pt idx="0">
                  <c:v>High 20 %</c:v>
                </c:pt>
              </c:strCache>
            </c:strRef>
          </c:tx>
          <c:spPr>
            <a:ln w="27703">
              <a:solidFill>
                <a:srgbClr val="000000"/>
              </a:solidFill>
              <a:prstDash val="solid"/>
            </a:ln>
          </c:spPr>
          <c:marker>
            <c:symbol val="triangle"/>
            <c:size val="7"/>
            <c:spPr>
              <a:solidFill>
                <a:srgbClr val="00FF00"/>
              </a:solidFill>
              <a:ln>
                <a:solidFill>
                  <a:srgbClr val="00FF00"/>
                </a:solidFill>
                <a:prstDash val="solid"/>
              </a:ln>
            </c:spPr>
          </c:marker>
          <c:cat>
            <c:numRef>
              <c:f>Sheet1!$B$1:$K$1</c:f>
              <c:numCache>
                <c:formatCode>General</c:formatCode>
                <c:ptCount val="10"/>
                <c:pt idx="0">
                  <c:v>13</c:v>
                </c:pt>
                <c:pt idx="1">
                  <c:v>14</c:v>
                </c:pt>
                <c:pt idx="2">
                  <c:v>15</c:v>
                </c:pt>
                <c:pt idx="3">
                  <c:v>16</c:v>
                </c:pt>
                <c:pt idx="4">
                  <c:v>17</c:v>
                </c:pt>
                <c:pt idx="5">
                  <c:v>18</c:v>
                </c:pt>
                <c:pt idx="6">
                  <c:v>19</c:v>
                </c:pt>
                <c:pt idx="7">
                  <c:v>20</c:v>
                </c:pt>
                <c:pt idx="8">
                  <c:v>21</c:v>
                </c:pt>
                <c:pt idx="9">
                  <c:v>22</c:v>
                </c:pt>
              </c:numCache>
            </c:numRef>
          </c:cat>
          <c:val>
            <c:numRef>
              <c:f>Sheet1!$B$4:$K$4</c:f>
              <c:numCache>
                <c:formatCode>General</c:formatCode>
                <c:ptCount val="10"/>
                <c:pt idx="0">
                  <c:v>37.4</c:v>
                </c:pt>
                <c:pt idx="1">
                  <c:v>43.4</c:v>
                </c:pt>
                <c:pt idx="2">
                  <c:v>35.6</c:v>
                </c:pt>
                <c:pt idx="3">
                  <c:v>34.5</c:v>
                </c:pt>
                <c:pt idx="4">
                  <c:v>34.6</c:v>
                </c:pt>
                <c:pt idx="5">
                  <c:v>34.299999999999997</c:v>
                </c:pt>
                <c:pt idx="6">
                  <c:v>38.700000000000003</c:v>
                </c:pt>
                <c:pt idx="7">
                  <c:v>42.9</c:v>
                </c:pt>
                <c:pt idx="8">
                  <c:v>45.5</c:v>
                </c:pt>
                <c:pt idx="9">
                  <c:v>44.1</c:v>
                </c:pt>
              </c:numCache>
            </c:numRef>
          </c:val>
          <c:smooth val="0"/>
          <c:extLst>
            <c:ext xmlns:c16="http://schemas.microsoft.com/office/drawing/2014/chart" uri="{C3380CC4-5D6E-409C-BE32-E72D297353CC}">
              <c16:uniqueId val="{00000002-4E41-455D-8D22-3A60F9089CAF}"/>
            </c:ext>
          </c:extLst>
        </c:ser>
        <c:dLbls>
          <c:showLegendKey val="0"/>
          <c:showVal val="0"/>
          <c:showCatName val="0"/>
          <c:showSerName val="0"/>
          <c:showPercent val="0"/>
          <c:showBubbleSize val="0"/>
        </c:dLbls>
        <c:marker val="1"/>
        <c:smooth val="0"/>
        <c:axId val="123935448"/>
        <c:axId val="1"/>
      </c:lineChart>
      <c:catAx>
        <c:axId val="123935448"/>
        <c:scaling>
          <c:orientation val="minMax"/>
        </c:scaling>
        <c:delete val="0"/>
        <c:axPos val="b"/>
        <c:numFmt formatCode="General" sourceLinked="1"/>
        <c:majorTickMark val="out"/>
        <c:minorTickMark val="none"/>
        <c:tickLblPos val="nextTo"/>
        <c:spPr>
          <a:ln w="3463">
            <a:solidFill>
              <a:schemeClr val="tx1"/>
            </a:solidFill>
            <a:prstDash val="solid"/>
          </a:ln>
        </c:spPr>
        <c:txPr>
          <a:bodyPr rot="0" vert="horz"/>
          <a:lstStyle/>
          <a:p>
            <a:pPr>
              <a:defRPr sz="1091" b="1" i="0" u="none" strike="noStrike" baseline="0">
                <a:solidFill>
                  <a:schemeClr val="tx1"/>
                </a:solidFill>
                <a:latin typeface="Arial"/>
                <a:ea typeface="Arial"/>
                <a:cs typeface="Arial"/>
              </a:defRPr>
            </a:pPr>
            <a:endParaRPr lang="en-US"/>
          </a:p>
        </c:txPr>
        <c:crossAx val="1"/>
        <c:crosses val="autoZero"/>
        <c:auto val="0"/>
        <c:lblAlgn val="ctr"/>
        <c:lblOffset val="100"/>
        <c:tickLblSkip val="1"/>
        <c:tickMarkSkip val="1"/>
        <c:noMultiLvlLbl val="0"/>
      </c:catAx>
      <c:valAx>
        <c:axId val="1"/>
        <c:scaling>
          <c:orientation val="minMax"/>
          <c:max val="50"/>
          <c:min val="25"/>
        </c:scaling>
        <c:delete val="0"/>
        <c:axPos val="l"/>
        <c:majorGridlines>
          <c:spPr>
            <a:ln w="3463">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ln>
          </c:spPr>
        </c:majorGridlines>
        <c:numFmt formatCode="General" sourceLinked="1"/>
        <c:majorTickMark val="out"/>
        <c:minorTickMark val="none"/>
        <c:tickLblPos val="nextTo"/>
        <c:spPr>
          <a:ln w="3463">
            <a:solidFill>
              <a:schemeClr val="tx1"/>
            </a:solidFill>
            <a:prstDash val="solid"/>
          </a:ln>
        </c:spPr>
        <c:txPr>
          <a:bodyPr rot="0" vert="horz"/>
          <a:lstStyle/>
          <a:p>
            <a:pPr>
              <a:defRPr sz="1091" b="1" i="0" u="none" strike="noStrike" baseline="0">
                <a:solidFill>
                  <a:schemeClr val="tx1"/>
                </a:solidFill>
                <a:latin typeface="Arial"/>
                <a:ea typeface="Arial"/>
                <a:cs typeface="Arial"/>
              </a:defRPr>
            </a:pPr>
            <a:endParaRPr lang="en-US"/>
          </a:p>
        </c:txPr>
        <c:crossAx val="123935448"/>
        <c:crosses val="autoZero"/>
        <c:crossBetween val="midCat"/>
      </c:valAx>
      <c:spPr>
        <a:noFill/>
        <a:ln w="27703">
          <a:noFill/>
        </a:ln>
      </c:spPr>
    </c:plotArea>
    <c:legend>
      <c:legendPos val="b"/>
      <c:layout>
        <c:manualLayout>
          <c:xMode val="edge"/>
          <c:yMode val="edge"/>
          <c:x val="9.7053726169844007E-2"/>
          <c:y val="0.94486692015209117"/>
          <c:w val="0.64644714038128248"/>
          <c:h val="5.3231939163498096E-2"/>
        </c:manualLayout>
      </c:layout>
      <c:overlay val="0"/>
      <c:spPr>
        <a:noFill/>
        <a:ln w="3463">
          <a:solidFill>
            <a:schemeClr val="tx1"/>
          </a:solidFill>
          <a:prstDash val="solid"/>
        </a:ln>
      </c:spPr>
      <c:txPr>
        <a:bodyPr/>
        <a:lstStyle/>
        <a:p>
          <a:pPr>
            <a:defRPr sz="1003"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091" b="1" i="0" u="none" strike="noStrike" baseline="0">
          <a:solidFill>
            <a:schemeClr val="tx1"/>
          </a:solidFill>
          <a:latin typeface="Arial"/>
          <a:ea typeface="Arial"/>
          <a:cs typeface="Arial"/>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567567567567571E-2"/>
          <c:y val="4.2124542124542134E-2"/>
          <c:w val="0.92181467181467192"/>
          <c:h val="0.74725274725274726"/>
        </c:manualLayout>
      </c:layout>
      <c:barChart>
        <c:barDir val="col"/>
        <c:grouping val="stacked"/>
        <c:varyColors val="0"/>
        <c:ser>
          <c:idx val="1"/>
          <c:order val="0"/>
          <c:tx>
            <c:strRef>
              <c:f>Sheet1!$A$2</c:f>
              <c:strCache>
                <c:ptCount val="1"/>
                <c:pt idx="0">
                  <c:v>2018</c:v>
                </c:pt>
              </c:strCache>
            </c:strRef>
          </c:tx>
          <c:spPr>
            <a:solidFill>
              <a:schemeClr val="accent2"/>
            </a:solidFill>
            <a:ln w="12700">
              <a:solidFill>
                <a:schemeClr val="tx1"/>
              </a:solidFill>
              <a:prstDash val="solid"/>
            </a:ln>
          </c:spPr>
          <c:invertIfNegative val="0"/>
          <c:dLbls>
            <c:spPr>
              <a:solidFill>
                <a:schemeClr val="bg1"/>
              </a:solidFill>
              <a:ln w="25399">
                <a:noFill/>
              </a:ln>
            </c:spPr>
            <c:txPr>
              <a:bodyPr wrap="square" lIns="38100" tIns="19050" rIns="38100" bIns="19050" anchor="ctr">
                <a:spAutoFit/>
              </a:bodyPr>
              <a:lstStyle/>
              <a:p>
                <a:pPr>
                  <a:defRPr sz="1400" b="1" i="0" u="none" strike="noStrike" baseline="0">
                    <a:solidFill>
                      <a:schemeClr val="tx1"/>
                    </a:solidFill>
                    <a:latin typeface="Verdana"/>
                    <a:ea typeface="Verdana"/>
                    <a:cs typeface="Verdan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Average</c:v>
                </c:pt>
                <c:pt idx="1">
                  <c:v>Low 20 %</c:v>
                </c:pt>
                <c:pt idx="2">
                  <c:v>High 20 %</c:v>
                </c:pt>
              </c:strCache>
            </c:strRef>
          </c:cat>
          <c:val>
            <c:numRef>
              <c:f>Sheet1!$B$2:$D$2</c:f>
              <c:numCache>
                <c:formatCode>General</c:formatCode>
                <c:ptCount val="3"/>
                <c:pt idx="0">
                  <c:v>32.299999999999997</c:v>
                </c:pt>
                <c:pt idx="1">
                  <c:v>32.299999999999997</c:v>
                </c:pt>
                <c:pt idx="2">
                  <c:v>34.299999999999997</c:v>
                </c:pt>
              </c:numCache>
            </c:numRef>
          </c:val>
          <c:extLst>
            <c:ext xmlns:c16="http://schemas.microsoft.com/office/drawing/2014/chart" uri="{C3380CC4-5D6E-409C-BE32-E72D297353CC}">
              <c16:uniqueId val="{00000000-D518-4647-A091-54F775E9079B}"/>
            </c:ext>
          </c:extLst>
        </c:ser>
        <c:ser>
          <c:idx val="0"/>
          <c:order val="1"/>
          <c:tx>
            <c:strRef>
              <c:f>Sheet1!$A$3</c:f>
              <c:strCache>
                <c:ptCount val="1"/>
                <c:pt idx="0">
                  <c:v>2019</c:v>
                </c:pt>
              </c:strCache>
            </c:strRef>
          </c:tx>
          <c:spPr>
            <a:solidFill>
              <a:schemeClr val="accent1"/>
            </a:solidFill>
            <a:ln w="12700">
              <a:solidFill>
                <a:schemeClr val="tx1"/>
              </a:solidFill>
              <a:prstDash val="solid"/>
            </a:ln>
          </c:spPr>
          <c:invertIfNegative val="0"/>
          <c:dLbls>
            <c:spPr>
              <a:solidFill>
                <a:schemeClr val="bg1"/>
              </a:solidFill>
              <a:ln w="3175">
                <a:solidFill>
                  <a:schemeClr val="tx1"/>
                </a:solidFill>
                <a:prstDash val="solid"/>
              </a:ln>
              <a:effectLst>
                <a:outerShdw dist="35921" dir="2700000" algn="br">
                  <a:srgbClr val="000000"/>
                </a:outerShdw>
              </a:effectLst>
            </c:spPr>
            <c:txPr>
              <a:bodyPr wrap="square" lIns="38100" tIns="19050" rIns="38100" bIns="19050" anchor="ctr">
                <a:spAutoFit/>
              </a:bodyPr>
              <a:lstStyle/>
              <a:p>
                <a:pPr>
                  <a:defRPr sz="1400" b="1" i="0" u="none" strike="noStrike" baseline="0">
                    <a:solidFill>
                      <a:schemeClr val="tx1"/>
                    </a:solidFill>
                    <a:latin typeface="Verdana"/>
                    <a:ea typeface="Verdana"/>
                    <a:cs typeface="Verdan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Average</c:v>
                </c:pt>
                <c:pt idx="1">
                  <c:v>Low 20 %</c:v>
                </c:pt>
                <c:pt idx="2">
                  <c:v>High 20 %</c:v>
                </c:pt>
              </c:strCache>
            </c:strRef>
          </c:cat>
          <c:val>
            <c:numRef>
              <c:f>Sheet1!$B$3:$D$3</c:f>
              <c:numCache>
                <c:formatCode>General</c:formatCode>
                <c:ptCount val="3"/>
                <c:pt idx="0">
                  <c:v>33.9</c:v>
                </c:pt>
                <c:pt idx="1">
                  <c:v>28.8</c:v>
                </c:pt>
                <c:pt idx="2">
                  <c:v>38.700000000000003</c:v>
                </c:pt>
              </c:numCache>
            </c:numRef>
          </c:val>
          <c:extLst>
            <c:ext xmlns:c16="http://schemas.microsoft.com/office/drawing/2014/chart" uri="{C3380CC4-5D6E-409C-BE32-E72D297353CC}">
              <c16:uniqueId val="{00000001-D518-4647-A091-54F775E9079B}"/>
            </c:ext>
          </c:extLst>
        </c:ser>
        <c:ser>
          <c:idx val="2"/>
          <c:order val="2"/>
          <c:tx>
            <c:strRef>
              <c:f>Sheet1!$A$4</c:f>
              <c:strCache>
                <c:ptCount val="1"/>
                <c:pt idx="0">
                  <c:v>2020</c:v>
                </c:pt>
              </c:strCache>
            </c:strRef>
          </c:tx>
          <c:spPr>
            <a:solidFill>
              <a:schemeClr val="hlink"/>
            </a:solidFill>
            <a:ln w="12700">
              <a:solidFill>
                <a:schemeClr val="tx1"/>
              </a:solidFill>
              <a:prstDash val="solid"/>
            </a:ln>
          </c:spPr>
          <c:invertIfNegative val="0"/>
          <c:dLbls>
            <c:spPr>
              <a:solidFill>
                <a:srgbClr val="FFFFFF"/>
              </a:solidFill>
              <a:ln w="25399">
                <a:noFill/>
              </a:ln>
            </c:spPr>
            <c:txPr>
              <a:bodyPr wrap="square" lIns="38100" tIns="19050" rIns="38100" bIns="19050" anchor="ctr">
                <a:spAutoFit/>
              </a:bodyPr>
              <a:lstStyle/>
              <a:p>
                <a:pPr>
                  <a:defRPr sz="1400" b="1" i="0" u="none" strike="noStrike" baseline="0">
                    <a:solidFill>
                      <a:schemeClr val="tx1"/>
                    </a:solidFill>
                    <a:latin typeface="Verdana"/>
                    <a:ea typeface="Verdana"/>
                    <a:cs typeface="Verdan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Average</c:v>
                </c:pt>
                <c:pt idx="1">
                  <c:v>Low 20 %</c:v>
                </c:pt>
                <c:pt idx="2">
                  <c:v>High 20 %</c:v>
                </c:pt>
              </c:strCache>
            </c:strRef>
          </c:cat>
          <c:val>
            <c:numRef>
              <c:f>Sheet1!$B$4:$D$4</c:f>
              <c:numCache>
                <c:formatCode>General</c:formatCode>
                <c:ptCount val="3"/>
                <c:pt idx="0">
                  <c:v>37.799999999999997</c:v>
                </c:pt>
                <c:pt idx="1">
                  <c:v>26.2</c:v>
                </c:pt>
                <c:pt idx="2">
                  <c:v>42.9</c:v>
                </c:pt>
              </c:numCache>
            </c:numRef>
          </c:val>
          <c:extLst>
            <c:ext xmlns:c16="http://schemas.microsoft.com/office/drawing/2014/chart" uri="{C3380CC4-5D6E-409C-BE32-E72D297353CC}">
              <c16:uniqueId val="{00000002-D518-4647-A091-54F775E9079B}"/>
            </c:ext>
          </c:extLst>
        </c:ser>
        <c:ser>
          <c:idx val="3"/>
          <c:order val="3"/>
          <c:tx>
            <c:strRef>
              <c:f>Sheet1!$A$5</c:f>
              <c:strCache>
                <c:ptCount val="1"/>
                <c:pt idx="0">
                  <c:v>2021</c:v>
                </c:pt>
              </c:strCache>
            </c:strRef>
          </c:tx>
          <c:spPr>
            <a:solidFill>
              <a:schemeClr val="folHlink"/>
            </a:solidFill>
            <a:ln w="12700">
              <a:solidFill>
                <a:schemeClr val="tx1"/>
              </a:solidFill>
              <a:prstDash val="solid"/>
            </a:ln>
          </c:spPr>
          <c:invertIfNegative val="0"/>
          <c:dLbls>
            <c:spPr>
              <a:solidFill>
                <a:srgbClr val="FFFFFF"/>
              </a:solidFill>
              <a:ln w="25399">
                <a:noFill/>
              </a:ln>
            </c:spPr>
            <c:txPr>
              <a:bodyPr wrap="square" lIns="38100" tIns="19050" rIns="38100" bIns="19050" anchor="ctr">
                <a:spAutoFit/>
              </a:bodyPr>
              <a:lstStyle/>
              <a:p>
                <a:pPr>
                  <a:defRPr sz="1400" b="1" i="0" u="none" strike="noStrike" baseline="0">
                    <a:solidFill>
                      <a:schemeClr val="tx1"/>
                    </a:solidFill>
                    <a:latin typeface="Verdana"/>
                    <a:ea typeface="Verdana"/>
                    <a:cs typeface="Verdan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Average</c:v>
                </c:pt>
                <c:pt idx="1">
                  <c:v>Low 20 %</c:v>
                </c:pt>
                <c:pt idx="2">
                  <c:v>High 20 %</c:v>
                </c:pt>
              </c:strCache>
            </c:strRef>
          </c:cat>
          <c:val>
            <c:numRef>
              <c:f>Sheet1!$B$5:$D$5</c:f>
              <c:numCache>
                <c:formatCode>General</c:formatCode>
                <c:ptCount val="3"/>
                <c:pt idx="0">
                  <c:v>41.2</c:v>
                </c:pt>
                <c:pt idx="1">
                  <c:v>32.4</c:v>
                </c:pt>
                <c:pt idx="2">
                  <c:v>45.5</c:v>
                </c:pt>
              </c:numCache>
            </c:numRef>
          </c:val>
          <c:extLst>
            <c:ext xmlns:c16="http://schemas.microsoft.com/office/drawing/2014/chart" uri="{C3380CC4-5D6E-409C-BE32-E72D297353CC}">
              <c16:uniqueId val="{00000003-D518-4647-A091-54F775E9079B}"/>
            </c:ext>
          </c:extLst>
        </c:ser>
        <c:ser>
          <c:idx val="4"/>
          <c:order val="4"/>
          <c:tx>
            <c:strRef>
              <c:f>Sheet1!$A$6</c:f>
              <c:strCache>
                <c:ptCount val="1"/>
                <c:pt idx="0">
                  <c:v>2022</c:v>
                </c:pt>
              </c:strCache>
            </c:strRef>
          </c:tx>
          <c:spPr>
            <a:solidFill>
              <a:schemeClr val="bg2"/>
            </a:solidFill>
            <a:ln w="12700">
              <a:solidFill>
                <a:schemeClr val="tx1"/>
              </a:solidFill>
              <a:prstDash val="solid"/>
            </a:ln>
          </c:spPr>
          <c:invertIfNegative val="0"/>
          <c:dLbls>
            <c:dLbl>
              <c:idx val="1"/>
              <c:spPr>
                <a:solidFill>
                  <a:srgbClr val="FFFFFF"/>
                </a:solidFill>
                <a:ln w="25399">
                  <a:noFill/>
                </a:ln>
              </c:spPr>
              <c:txPr>
                <a:bodyPr/>
                <a:lstStyle/>
                <a:p>
                  <a:pPr>
                    <a:defRPr sz="1400" b="1" i="0" u="none" strike="noStrike" baseline="0">
                      <a:solidFill>
                        <a:schemeClr val="tx1"/>
                      </a:solidFill>
                      <a:latin typeface="Verdana"/>
                      <a:ea typeface="Verdana"/>
                      <a:cs typeface="Verdana"/>
                    </a:defRPr>
                  </a:pPr>
                  <a:endParaRPr lang="en-US"/>
                </a:p>
              </c:txPr>
              <c:showLegendKey val="0"/>
              <c:showVal val="1"/>
              <c:showCatName val="0"/>
              <c:showSerName val="0"/>
              <c:showPercent val="0"/>
              <c:showBubbleSize val="0"/>
              <c:extLst>
                <c:ext xmlns:c16="http://schemas.microsoft.com/office/drawing/2014/chart" uri="{C3380CC4-5D6E-409C-BE32-E72D297353CC}">
                  <c16:uniqueId val="{00000004-D518-4647-A091-54F775E9079B}"/>
                </c:ext>
              </c:extLst>
            </c:dLbl>
            <c:spPr>
              <a:solidFill>
                <a:srgbClr val="FFFFFF"/>
              </a:solidFill>
              <a:ln w="25399">
                <a:noFill/>
              </a:ln>
            </c:spPr>
            <c:txPr>
              <a:bodyPr wrap="square" lIns="38100" tIns="19050" rIns="38100" bIns="19050" anchor="ctr">
                <a:spAutoFit/>
              </a:bodyPr>
              <a:lstStyle/>
              <a:p>
                <a:pPr>
                  <a:defRPr sz="1400" b="1" i="0" u="none" strike="noStrike" baseline="0">
                    <a:solidFill>
                      <a:schemeClr val="tx1"/>
                    </a:solidFill>
                    <a:latin typeface="Verdana"/>
                    <a:ea typeface="Verdana"/>
                    <a:cs typeface="Verdan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Average</c:v>
                </c:pt>
                <c:pt idx="1">
                  <c:v>Low 20 %</c:v>
                </c:pt>
                <c:pt idx="2">
                  <c:v>High 20 %</c:v>
                </c:pt>
              </c:strCache>
            </c:strRef>
          </c:cat>
          <c:val>
            <c:numRef>
              <c:f>Sheet1!$B$6:$D$6</c:f>
              <c:numCache>
                <c:formatCode>General</c:formatCode>
                <c:ptCount val="3"/>
                <c:pt idx="0">
                  <c:v>40.799999999999997</c:v>
                </c:pt>
                <c:pt idx="1">
                  <c:v>29</c:v>
                </c:pt>
                <c:pt idx="2">
                  <c:v>44.1</c:v>
                </c:pt>
              </c:numCache>
            </c:numRef>
          </c:val>
          <c:extLst>
            <c:ext xmlns:c16="http://schemas.microsoft.com/office/drawing/2014/chart" uri="{C3380CC4-5D6E-409C-BE32-E72D297353CC}">
              <c16:uniqueId val="{00000005-D518-4647-A091-54F775E9079B}"/>
            </c:ext>
          </c:extLst>
        </c:ser>
        <c:dLbls>
          <c:showLegendKey val="0"/>
          <c:showVal val="1"/>
          <c:showCatName val="0"/>
          <c:showSerName val="0"/>
          <c:showPercent val="0"/>
          <c:showBubbleSize val="0"/>
        </c:dLbls>
        <c:gapWidth val="150"/>
        <c:overlap val="100"/>
        <c:axId val="128279232"/>
        <c:axId val="1"/>
      </c:barChart>
      <c:catAx>
        <c:axId val="128279232"/>
        <c:scaling>
          <c:orientation val="minMax"/>
        </c:scaling>
        <c:delete val="0"/>
        <c:axPos val="b"/>
        <c:numFmt formatCode="General" sourceLinked="1"/>
        <c:majorTickMark val="out"/>
        <c:minorTickMark val="none"/>
        <c:tickLblPos val="low"/>
        <c:spPr>
          <a:ln w="3175">
            <a:solidFill>
              <a:schemeClr val="tx1"/>
            </a:solidFill>
            <a:prstDash val="solid"/>
          </a:ln>
        </c:spPr>
        <c:txPr>
          <a:bodyPr rot="0" vert="horz"/>
          <a:lstStyle/>
          <a:p>
            <a:pPr>
              <a:defRPr sz="1800" b="1" i="0" u="none" strike="noStrike" baseline="0">
                <a:solidFill>
                  <a:schemeClr val="tx1"/>
                </a:solidFill>
                <a:latin typeface="Verdana"/>
                <a:ea typeface="Verdana"/>
                <a:cs typeface="Verdana"/>
              </a:defRPr>
            </a:pPr>
            <a:endParaRPr lang="en-US"/>
          </a:p>
        </c:txPr>
        <c:crossAx val="1"/>
        <c:crosses val="autoZero"/>
        <c:auto val="1"/>
        <c:lblAlgn val="ctr"/>
        <c:lblOffset val="100"/>
        <c:noMultiLvlLbl val="0"/>
      </c:catAx>
      <c:valAx>
        <c:axId val="1"/>
        <c:scaling>
          <c:orientation val="minMax"/>
        </c:scaling>
        <c:delete val="1"/>
        <c:axPos val="l"/>
        <c:majorGridlines>
          <c:spPr>
            <a:ln w="3175">
              <a:solidFill>
                <a:schemeClr val="tx1"/>
              </a:solidFill>
              <a:prstDash val="solid"/>
            </a:ln>
          </c:spPr>
        </c:majorGridlines>
        <c:numFmt formatCode="General" sourceLinked="1"/>
        <c:majorTickMark val="out"/>
        <c:minorTickMark val="none"/>
        <c:tickLblPos val="nextTo"/>
        <c:crossAx val="128279232"/>
        <c:crosses val="autoZero"/>
        <c:crossBetween val="between"/>
      </c:valAx>
      <c:spPr>
        <a:noFill/>
        <a:ln w="12700">
          <a:solidFill>
            <a:schemeClr val="tx1"/>
          </a:solidFill>
          <a:prstDash val="solid"/>
        </a:ln>
      </c:spPr>
    </c:plotArea>
    <c:legend>
      <c:legendPos val="b"/>
      <c:layout>
        <c:manualLayout>
          <c:xMode val="edge"/>
          <c:yMode val="edge"/>
          <c:x val="0.19305019305019308"/>
          <c:y val="0.91391941391941389"/>
          <c:w val="0.62858799402486265"/>
          <c:h val="7.9005425388899556E-2"/>
        </c:manualLayout>
      </c:layout>
      <c:overlay val="0"/>
      <c:spPr>
        <a:noFill/>
        <a:ln w="3175">
          <a:solidFill>
            <a:schemeClr val="tx1"/>
          </a:solidFill>
          <a:prstDash val="solid"/>
        </a:ln>
      </c:spPr>
      <c:txPr>
        <a:bodyPr/>
        <a:lstStyle/>
        <a:p>
          <a:pPr>
            <a:defRPr sz="1655" b="1" i="0" u="none" strike="noStrike" baseline="0">
              <a:solidFill>
                <a:schemeClr val="tx1"/>
              </a:solidFill>
              <a:latin typeface="Verdana"/>
              <a:ea typeface="Verdana"/>
              <a:cs typeface="Verdana"/>
            </a:defRPr>
          </a:pPr>
          <a:endParaRPr lang="en-US"/>
        </a:p>
      </c:txPr>
    </c:legend>
    <c:plotVisOnly val="1"/>
    <c:dispBlanksAs val="gap"/>
    <c:showDLblsOverMax val="0"/>
  </c:chart>
  <c:spPr>
    <a:noFill/>
    <a:ln>
      <a:noFill/>
    </a:ln>
  </c:spPr>
  <c:txPr>
    <a:bodyPr/>
    <a:lstStyle/>
    <a:p>
      <a:pPr>
        <a:defRPr sz="1800" b="1" i="0" u="none" strike="noStrike" baseline="0">
          <a:solidFill>
            <a:schemeClr val="tx1"/>
          </a:solidFill>
          <a:latin typeface="Verdana"/>
          <a:ea typeface="Verdana"/>
          <a:cs typeface="Verdana"/>
        </a:defRPr>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67988774379549"/>
          <c:y val="9.577465824584841E-2"/>
          <c:w val="0.59887645795672728"/>
          <c:h val="0.67790651368909327"/>
        </c:manualLayout>
      </c:layout>
      <c:lineChart>
        <c:grouping val="standard"/>
        <c:varyColors val="0"/>
        <c:ser>
          <c:idx val="0"/>
          <c:order val="0"/>
          <c:tx>
            <c:strRef>
              <c:f>Sheet1!$A$2</c:f>
              <c:strCache>
                <c:ptCount val="1"/>
                <c:pt idx="0">
                  <c:v>Low</c:v>
                </c:pt>
              </c:strCache>
            </c:strRef>
          </c:tx>
          <c:spPr>
            <a:ln w="18730">
              <a:solidFill>
                <a:srgbClr val="000000"/>
              </a:solidFill>
              <a:prstDash val="solid"/>
            </a:ln>
          </c:spPr>
          <c:marker>
            <c:symbol val="diamond"/>
            <c:size val="7"/>
            <c:spPr>
              <a:solidFill>
                <a:srgbClr val="FF0000"/>
              </a:solidFill>
              <a:ln>
                <a:solidFill>
                  <a:srgbClr val="FF0000"/>
                </a:solidFill>
                <a:prstDash val="solid"/>
              </a:ln>
            </c:spPr>
          </c:marker>
          <c:cat>
            <c:numRef>
              <c:f>Sheet1!$B$1:$K$1</c:f>
              <c:numCache>
                <c:formatCode>General</c:formatCode>
                <c:ptCount val="10"/>
                <c:pt idx="0">
                  <c:v>13</c:v>
                </c:pt>
                <c:pt idx="1">
                  <c:v>14</c:v>
                </c:pt>
                <c:pt idx="2">
                  <c:v>15</c:v>
                </c:pt>
                <c:pt idx="3">
                  <c:v>16</c:v>
                </c:pt>
                <c:pt idx="4">
                  <c:v>17</c:v>
                </c:pt>
                <c:pt idx="5">
                  <c:v>18</c:v>
                </c:pt>
                <c:pt idx="6">
                  <c:v>19</c:v>
                </c:pt>
                <c:pt idx="7">
                  <c:v>20</c:v>
                </c:pt>
                <c:pt idx="8">
                  <c:v>21</c:v>
                </c:pt>
                <c:pt idx="9">
                  <c:v>22</c:v>
                </c:pt>
              </c:numCache>
            </c:numRef>
          </c:cat>
          <c:val>
            <c:numRef>
              <c:f>Sheet1!$B$2:$K$2</c:f>
              <c:numCache>
                <c:formatCode>General</c:formatCode>
                <c:ptCount val="10"/>
                <c:pt idx="0">
                  <c:v>99.9</c:v>
                </c:pt>
                <c:pt idx="1">
                  <c:v>99.2</c:v>
                </c:pt>
                <c:pt idx="2">
                  <c:v>99.6</c:v>
                </c:pt>
                <c:pt idx="3">
                  <c:v>96.2</c:v>
                </c:pt>
                <c:pt idx="4">
                  <c:v>96.6</c:v>
                </c:pt>
                <c:pt idx="5">
                  <c:v>97.4</c:v>
                </c:pt>
                <c:pt idx="6">
                  <c:v>95.3</c:v>
                </c:pt>
                <c:pt idx="7">
                  <c:v>89.2</c:v>
                </c:pt>
                <c:pt idx="8">
                  <c:v>87.9</c:v>
                </c:pt>
                <c:pt idx="9">
                  <c:v>88.7</c:v>
                </c:pt>
              </c:numCache>
            </c:numRef>
          </c:val>
          <c:smooth val="0"/>
          <c:extLst>
            <c:ext xmlns:c16="http://schemas.microsoft.com/office/drawing/2014/chart" uri="{C3380CC4-5D6E-409C-BE32-E72D297353CC}">
              <c16:uniqueId val="{00000000-A685-4223-AC95-255B95ACA3D9}"/>
            </c:ext>
          </c:extLst>
        </c:ser>
        <c:ser>
          <c:idx val="1"/>
          <c:order val="1"/>
          <c:tx>
            <c:strRef>
              <c:f>Sheet1!$A$3</c:f>
              <c:strCache>
                <c:ptCount val="1"/>
                <c:pt idx="0">
                  <c:v>Average</c:v>
                </c:pt>
              </c:strCache>
            </c:strRef>
          </c:tx>
          <c:spPr>
            <a:ln w="18730">
              <a:solidFill>
                <a:srgbClr val="000000"/>
              </a:solidFill>
              <a:prstDash val="solid"/>
            </a:ln>
          </c:spPr>
          <c:marker>
            <c:symbol val="square"/>
            <c:size val="7"/>
            <c:spPr>
              <a:solidFill>
                <a:srgbClr val="FFFF00"/>
              </a:solidFill>
              <a:ln>
                <a:solidFill>
                  <a:srgbClr val="FFFF00"/>
                </a:solidFill>
                <a:prstDash val="solid"/>
              </a:ln>
            </c:spPr>
          </c:marker>
          <c:cat>
            <c:numRef>
              <c:f>Sheet1!$B$1:$K$1</c:f>
              <c:numCache>
                <c:formatCode>General</c:formatCode>
                <c:ptCount val="10"/>
                <c:pt idx="0">
                  <c:v>13</c:v>
                </c:pt>
                <c:pt idx="1">
                  <c:v>14</c:v>
                </c:pt>
                <c:pt idx="2">
                  <c:v>15</c:v>
                </c:pt>
                <c:pt idx="3">
                  <c:v>16</c:v>
                </c:pt>
                <c:pt idx="4">
                  <c:v>17</c:v>
                </c:pt>
                <c:pt idx="5">
                  <c:v>18</c:v>
                </c:pt>
                <c:pt idx="6">
                  <c:v>19</c:v>
                </c:pt>
                <c:pt idx="7">
                  <c:v>20</c:v>
                </c:pt>
                <c:pt idx="8">
                  <c:v>21</c:v>
                </c:pt>
                <c:pt idx="9">
                  <c:v>22</c:v>
                </c:pt>
              </c:numCache>
            </c:numRef>
          </c:cat>
          <c:val>
            <c:numRef>
              <c:f>Sheet1!$B$3:$K$3</c:f>
              <c:numCache>
                <c:formatCode>General</c:formatCode>
                <c:ptCount val="10"/>
                <c:pt idx="0">
                  <c:v>81.400000000000006</c:v>
                </c:pt>
                <c:pt idx="1">
                  <c:v>79.8</c:v>
                </c:pt>
                <c:pt idx="2">
                  <c:v>84.6</c:v>
                </c:pt>
                <c:pt idx="3">
                  <c:v>83</c:v>
                </c:pt>
                <c:pt idx="4">
                  <c:v>82.3</c:v>
                </c:pt>
                <c:pt idx="5">
                  <c:v>84.3</c:v>
                </c:pt>
                <c:pt idx="6">
                  <c:v>79.400000000000006</c:v>
                </c:pt>
                <c:pt idx="7">
                  <c:v>71.2</c:v>
                </c:pt>
                <c:pt idx="8">
                  <c:v>66.599999999999994</c:v>
                </c:pt>
                <c:pt idx="9">
                  <c:v>67.599999999999994</c:v>
                </c:pt>
              </c:numCache>
            </c:numRef>
          </c:val>
          <c:smooth val="0"/>
          <c:extLst>
            <c:ext xmlns:c16="http://schemas.microsoft.com/office/drawing/2014/chart" uri="{C3380CC4-5D6E-409C-BE32-E72D297353CC}">
              <c16:uniqueId val="{00000001-A685-4223-AC95-255B95ACA3D9}"/>
            </c:ext>
          </c:extLst>
        </c:ser>
        <c:ser>
          <c:idx val="2"/>
          <c:order val="2"/>
          <c:tx>
            <c:strRef>
              <c:f>Sheet1!$A$4</c:f>
              <c:strCache>
                <c:ptCount val="1"/>
                <c:pt idx="0">
                  <c:v>High</c:v>
                </c:pt>
              </c:strCache>
            </c:strRef>
          </c:tx>
          <c:spPr>
            <a:ln w="18730">
              <a:solidFill>
                <a:srgbClr val="000000"/>
              </a:solidFill>
              <a:prstDash val="solid"/>
            </a:ln>
          </c:spPr>
          <c:marker>
            <c:symbol val="triangle"/>
            <c:size val="7"/>
            <c:spPr>
              <a:solidFill>
                <a:srgbClr val="00FF00"/>
              </a:solidFill>
              <a:ln>
                <a:solidFill>
                  <a:srgbClr val="00FF00"/>
                </a:solidFill>
                <a:prstDash val="solid"/>
              </a:ln>
            </c:spPr>
          </c:marker>
          <c:cat>
            <c:numRef>
              <c:f>Sheet1!$B$1:$K$1</c:f>
              <c:numCache>
                <c:formatCode>General</c:formatCode>
                <c:ptCount val="10"/>
                <c:pt idx="0">
                  <c:v>13</c:v>
                </c:pt>
                <c:pt idx="1">
                  <c:v>14</c:v>
                </c:pt>
                <c:pt idx="2">
                  <c:v>15</c:v>
                </c:pt>
                <c:pt idx="3">
                  <c:v>16</c:v>
                </c:pt>
                <c:pt idx="4">
                  <c:v>17</c:v>
                </c:pt>
                <c:pt idx="5">
                  <c:v>18</c:v>
                </c:pt>
                <c:pt idx="6">
                  <c:v>19</c:v>
                </c:pt>
                <c:pt idx="7">
                  <c:v>20</c:v>
                </c:pt>
                <c:pt idx="8">
                  <c:v>21</c:v>
                </c:pt>
                <c:pt idx="9">
                  <c:v>22</c:v>
                </c:pt>
              </c:numCache>
            </c:numRef>
          </c:cat>
          <c:val>
            <c:numRef>
              <c:f>Sheet1!$B$4:$K$4</c:f>
              <c:numCache>
                <c:formatCode>General</c:formatCode>
                <c:ptCount val="10"/>
                <c:pt idx="0">
                  <c:v>72.5</c:v>
                </c:pt>
                <c:pt idx="1">
                  <c:v>73.8</c:v>
                </c:pt>
                <c:pt idx="2">
                  <c:v>74.5</c:v>
                </c:pt>
                <c:pt idx="3">
                  <c:v>73.8</c:v>
                </c:pt>
                <c:pt idx="4">
                  <c:v>74.2</c:v>
                </c:pt>
                <c:pt idx="5">
                  <c:v>74.7</c:v>
                </c:pt>
                <c:pt idx="6">
                  <c:v>74.3</c:v>
                </c:pt>
                <c:pt idx="7">
                  <c:v>68.400000000000006</c:v>
                </c:pt>
                <c:pt idx="8">
                  <c:v>62.5</c:v>
                </c:pt>
                <c:pt idx="9">
                  <c:v>63.4</c:v>
                </c:pt>
              </c:numCache>
            </c:numRef>
          </c:val>
          <c:smooth val="0"/>
          <c:extLst>
            <c:ext xmlns:c16="http://schemas.microsoft.com/office/drawing/2014/chart" uri="{C3380CC4-5D6E-409C-BE32-E72D297353CC}">
              <c16:uniqueId val="{00000002-A685-4223-AC95-255B95ACA3D9}"/>
            </c:ext>
          </c:extLst>
        </c:ser>
        <c:dLbls>
          <c:showLegendKey val="0"/>
          <c:showVal val="0"/>
          <c:showCatName val="0"/>
          <c:showSerName val="0"/>
          <c:showPercent val="0"/>
          <c:showBubbleSize val="0"/>
        </c:dLbls>
        <c:marker val="1"/>
        <c:smooth val="0"/>
        <c:axId val="126140680"/>
        <c:axId val="1"/>
      </c:lineChart>
      <c:catAx>
        <c:axId val="126140680"/>
        <c:scaling>
          <c:orientation val="minMax"/>
        </c:scaling>
        <c:delete val="0"/>
        <c:axPos val="b"/>
        <c:numFmt formatCode="General" sourceLinked="1"/>
        <c:majorTickMark val="out"/>
        <c:minorTickMark val="none"/>
        <c:tickLblPos val="nextTo"/>
        <c:spPr>
          <a:ln w="4683">
            <a:solidFill>
              <a:schemeClr val="tx1"/>
            </a:solidFill>
            <a:prstDash val="solid"/>
          </a:ln>
        </c:spPr>
        <c:txPr>
          <a:bodyPr rot="-2700000" vert="horz"/>
          <a:lstStyle/>
          <a:p>
            <a:pPr>
              <a:defRPr sz="1475" b="1" i="0" u="none" strike="noStrike" baseline="0">
                <a:solidFill>
                  <a:schemeClr val="tx1"/>
                </a:solidFill>
                <a:latin typeface="Arial"/>
                <a:ea typeface="Arial"/>
                <a:cs typeface="Arial"/>
              </a:defRPr>
            </a:pPr>
            <a:endParaRPr lang="en-US"/>
          </a:p>
        </c:txPr>
        <c:crossAx val="1"/>
        <c:crosses val="autoZero"/>
        <c:auto val="0"/>
        <c:lblAlgn val="ctr"/>
        <c:lblOffset val="100"/>
        <c:tickMarkSkip val="1"/>
        <c:noMultiLvlLbl val="0"/>
      </c:catAx>
      <c:valAx>
        <c:axId val="1"/>
        <c:scaling>
          <c:orientation val="minMax"/>
          <c:max val="105"/>
          <c:min val="50"/>
        </c:scaling>
        <c:delete val="0"/>
        <c:axPos val="l"/>
        <c:majorGridlines>
          <c:spPr>
            <a:ln w="4683">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ln>
          </c:spPr>
        </c:majorGridlines>
        <c:numFmt formatCode="General" sourceLinked="1"/>
        <c:majorTickMark val="out"/>
        <c:minorTickMark val="none"/>
        <c:tickLblPos val="nextTo"/>
        <c:spPr>
          <a:ln w="4683">
            <a:solidFill>
              <a:schemeClr val="tx1"/>
            </a:solidFill>
            <a:prstDash val="solid"/>
          </a:ln>
        </c:spPr>
        <c:txPr>
          <a:bodyPr rot="0" vert="horz"/>
          <a:lstStyle/>
          <a:p>
            <a:pPr>
              <a:defRPr sz="2065" b="1" i="0" u="none" strike="noStrike" baseline="0">
                <a:solidFill>
                  <a:schemeClr val="tx1"/>
                </a:solidFill>
                <a:latin typeface="Arial"/>
                <a:ea typeface="Arial"/>
                <a:cs typeface="Arial"/>
              </a:defRPr>
            </a:pPr>
            <a:endParaRPr lang="en-US"/>
          </a:p>
        </c:txPr>
        <c:crossAx val="126140680"/>
        <c:crosses val="autoZero"/>
        <c:crossBetween val="midCat"/>
      </c:valAx>
      <c:spPr>
        <a:noFill/>
        <a:ln w="37460">
          <a:noFill/>
        </a:ln>
      </c:spPr>
    </c:plotArea>
    <c:legend>
      <c:legendPos val="b"/>
      <c:layout>
        <c:manualLayout>
          <c:xMode val="edge"/>
          <c:yMode val="edge"/>
          <c:x val="1.6603102184016054E-2"/>
          <c:y val="0.88179157760988724"/>
          <c:w val="0.72970504506895251"/>
          <c:h val="7.4270557029177731E-2"/>
        </c:manualLayout>
      </c:layout>
      <c:overlay val="0"/>
      <c:spPr>
        <a:noFill/>
        <a:ln w="4683">
          <a:solidFill>
            <a:schemeClr val="tx1"/>
          </a:solidFill>
          <a:prstDash val="solid"/>
        </a:ln>
      </c:spPr>
      <c:txPr>
        <a:bodyPr/>
        <a:lstStyle/>
        <a:p>
          <a:pPr>
            <a:defRPr sz="1357"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2655" b="1" i="0" u="none" strike="noStrike" baseline="0">
          <a:solidFill>
            <a:schemeClr val="tx1"/>
          </a:solidFill>
          <a:latin typeface="Arial"/>
          <a:ea typeface="Arial"/>
          <a:cs typeface="Arial"/>
        </a:defRPr>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915343915343924E-2"/>
          <c:y val="2.8419629732277012E-2"/>
          <c:w val="0.82838100054683783"/>
          <c:h val="0.80271135880509514"/>
        </c:manualLayout>
      </c:layout>
      <c:lineChart>
        <c:grouping val="standard"/>
        <c:varyColors val="0"/>
        <c:ser>
          <c:idx val="0"/>
          <c:order val="0"/>
          <c:tx>
            <c:strRef>
              <c:f>Sheet1!$A$2</c:f>
              <c:strCache>
                <c:ptCount val="1"/>
                <c:pt idx="0">
                  <c:v>Low</c:v>
                </c:pt>
              </c:strCache>
            </c:strRef>
          </c:tx>
          <c:spPr>
            <a:ln w="26567">
              <a:solidFill>
                <a:srgbClr val="000000"/>
              </a:solidFill>
              <a:prstDash val="solid"/>
            </a:ln>
          </c:spPr>
          <c:marker>
            <c:symbol val="diamond"/>
            <c:size val="7"/>
            <c:spPr>
              <a:solidFill>
                <a:srgbClr val="FF0000"/>
              </a:solidFill>
              <a:ln>
                <a:solidFill>
                  <a:srgbClr val="FF0000"/>
                </a:solidFill>
                <a:prstDash val="solid"/>
              </a:ln>
            </c:spPr>
          </c:marker>
          <c:cat>
            <c:numRef>
              <c:f>Sheet1!$B$1:$K$1</c:f>
              <c:numCache>
                <c:formatCode>General</c:formatCode>
                <c:ptCount val="10"/>
                <c:pt idx="0">
                  <c:v>13</c:v>
                </c:pt>
                <c:pt idx="1">
                  <c:v>14</c:v>
                </c:pt>
                <c:pt idx="2">
                  <c:v>15</c:v>
                </c:pt>
                <c:pt idx="3">
                  <c:v>16</c:v>
                </c:pt>
                <c:pt idx="4">
                  <c:v>17</c:v>
                </c:pt>
                <c:pt idx="5">
                  <c:v>18</c:v>
                </c:pt>
                <c:pt idx="6">
                  <c:v>19</c:v>
                </c:pt>
                <c:pt idx="7">
                  <c:v>20</c:v>
                </c:pt>
                <c:pt idx="8">
                  <c:v>21</c:v>
                </c:pt>
                <c:pt idx="9">
                  <c:v>22</c:v>
                </c:pt>
              </c:numCache>
            </c:numRef>
          </c:cat>
          <c:val>
            <c:numRef>
              <c:f>Sheet1!$B$2:$K$2</c:f>
              <c:numCache>
                <c:formatCode>General</c:formatCode>
                <c:ptCount val="10"/>
                <c:pt idx="0">
                  <c:v>6.6</c:v>
                </c:pt>
                <c:pt idx="1">
                  <c:v>8.8000000000000007</c:v>
                </c:pt>
                <c:pt idx="2">
                  <c:v>6</c:v>
                </c:pt>
                <c:pt idx="3">
                  <c:v>6.9</c:v>
                </c:pt>
                <c:pt idx="4">
                  <c:v>7.4</c:v>
                </c:pt>
                <c:pt idx="5">
                  <c:v>6.6</c:v>
                </c:pt>
                <c:pt idx="6">
                  <c:v>7.8</c:v>
                </c:pt>
                <c:pt idx="7">
                  <c:v>7.2</c:v>
                </c:pt>
                <c:pt idx="8">
                  <c:v>6.6</c:v>
                </c:pt>
                <c:pt idx="9">
                  <c:v>7.3</c:v>
                </c:pt>
              </c:numCache>
            </c:numRef>
          </c:val>
          <c:smooth val="0"/>
          <c:extLst>
            <c:ext xmlns:c16="http://schemas.microsoft.com/office/drawing/2014/chart" uri="{C3380CC4-5D6E-409C-BE32-E72D297353CC}">
              <c16:uniqueId val="{00000000-9E43-4021-B83A-298C212D74C6}"/>
            </c:ext>
          </c:extLst>
        </c:ser>
        <c:ser>
          <c:idx val="1"/>
          <c:order val="1"/>
          <c:tx>
            <c:strRef>
              <c:f>Sheet1!$A$3</c:f>
              <c:strCache>
                <c:ptCount val="1"/>
                <c:pt idx="0">
                  <c:v>Average</c:v>
                </c:pt>
              </c:strCache>
            </c:strRef>
          </c:tx>
          <c:spPr>
            <a:ln w="26567">
              <a:solidFill>
                <a:srgbClr val="000000"/>
              </a:solidFill>
              <a:prstDash val="solid"/>
            </a:ln>
          </c:spPr>
          <c:marker>
            <c:symbol val="square"/>
            <c:size val="7"/>
            <c:spPr>
              <a:solidFill>
                <a:srgbClr val="FFFF00"/>
              </a:solidFill>
              <a:ln>
                <a:solidFill>
                  <a:srgbClr val="FFFF00"/>
                </a:solidFill>
                <a:prstDash val="solid"/>
              </a:ln>
            </c:spPr>
          </c:marker>
          <c:cat>
            <c:numRef>
              <c:f>Sheet1!$B$1:$K$1</c:f>
              <c:numCache>
                <c:formatCode>General</c:formatCode>
                <c:ptCount val="10"/>
                <c:pt idx="0">
                  <c:v>13</c:v>
                </c:pt>
                <c:pt idx="1">
                  <c:v>14</c:v>
                </c:pt>
                <c:pt idx="2">
                  <c:v>15</c:v>
                </c:pt>
                <c:pt idx="3">
                  <c:v>16</c:v>
                </c:pt>
                <c:pt idx="4">
                  <c:v>17</c:v>
                </c:pt>
                <c:pt idx="5">
                  <c:v>18</c:v>
                </c:pt>
                <c:pt idx="6">
                  <c:v>19</c:v>
                </c:pt>
                <c:pt idx="7">
                  <c:v>20</c:v>
                </c:pt>
                <c:pt idx="8">
                  <c:v>21</c:v>
                </c:pt>
                <c:pt idx="9">
                  <c:v>22</c:v>
                </c:pt>
              </c:numCache>
            </c:numRef>
          </c:cat>
          <c:val>
            <c:numRef>
              <c:f>Sheet1!$B$3:$K$3</c:f>
              <c:numCache>
                <c:formatCode>General</c:formatCode>
                <c:ptCount val="10"/>
                <c:pt idx="0">
                  <c:v>6.4</c:v>
                </c:pt>
                <c:pt idx="1">
                  <c:v>6.3</c:v>
                </c:pt>
                <c:pt idx="2">
                  <c:v>6.8</c:v>
                </c:pt>
                <c:pt idx="3">
                  <c:v>6.9</c:v>
                </c:pt>
                <c:pt idx="4">
                  <c:v>6.5</c:v>
                </c:pt>
                <c:pt idx="5">
                  <c:v>6.5</c:v>
                </c:pt>
                <c:pt idx="6">
                  <c:v>6.3</c:v>
                </c:pt>
                <c:pt idx="7">
                  <c:v>5.7</c:v>
                </c:pt>
                <c:pt idx="8">
                  <c:v>5</c:v>
                </c:pt>
                <c:pt idx="9">
                  <c:v>5</c:v>
                </c:pt>
              </c:numCache>
            </c:numRef>
          </c:val>
          <c:smooth val="0"/>
          <c:extLst>
            <c:ext xmlns:c16="http://schemas.microsoft.com/office/drawing/2014/chart" uri="{C3380CC4-5D6E-409C-BE32-E72D297353CC}">
              <c16:uniqueId val="{00000001-9E43-4021-B83A-298C212D74C6}"/>
            </c:ext>
          </c:extLst>
        </c:ser>
        <c:ser>
          <c:idx val="2"/>
          <c:order val="2"/>
          <c:tx>
            <c:strRef>
              <c:f>Sheet1!$A$4</c:f>
              <c:strCache>
                <c:ptCount val="1"/>
                <c:pt idx="0">
                  <c:v>High</c:v>
                </c:pt>
              </c:strCache>
            </c:strRef>
          </c:tx>
          <c:spPr>
            <a:ln w="26567">
              <a:solidFill>
                <a:srgbClr val="000000"/>
              </a:solidFill>
              <a:prstDash val="solid"/>
            </a:ln>
          </c:spPr>
          <c:marker>
            <c:symbol val="triangle"/>
            <c:size val="7"/>
            <c:spPr>
              <a:solidFill>
                <a:srgbClr val="00FF00"/>
              </a:solidFill>
              <a:ln>
                <a:solidFill>
                  <a:srgbClr val="00FF00"/>
                </a:solidFill>
                <a:prstDash val="solid"/>
              </a:ln>
            </c:spPr>
          </c:marker>
          <c:cat>
            <c:numRef>
              <c:f>Sheet1!$B$1:$K$1</c:f>
              <c:numCache>
                <c:formatCode>General</c:formatCode>
                <c:ptCount val="10"/>
                <c:pt idx="0">
                  <c:v>13</c:v>
                </c:pt>
                <c:pt idx="1">
                  <c:v>14</c:v>
                </c:pt>
                <c:pt idx="2">
                  <c:v>15</c:v>
                </c:pt>
                <c:pt idx="3">
                  <c:v>16</c:v>
                </c:pt>
                <c:pt idx="4">
                  <c:v>17</c:v>
                </c:pt>
                <c:pt idx="5">
                  <c:v>18</c:v>
                </c:pt>
                <c:pt idx="6">
                  <c:v>19</c:v>
                </c:pt>
                <c:pt idx="7">
                  <c:v>20</c:v>
                </c:pt>
                <c:pt idx="8">
                  <c:v>21</c:v>
                </c:pt>
                <c:pt idx="9">
                  <c:v>22</c:v>
                </c:pt>
              </c:numCache>
            </c:numRef>
          </c:cat>
          <c:val>
            <c:numRef>
              <c:f>Sheet1!$B$4:$K$4</c:f>
              <c:numCache>
                <c:formatCode>General</c:formatCode>
                <c:ptCount val="10"/>
                <c:pt idx="0">
                  <c:v>5.9</c:v>
                </c:pt>
                <c:pt idx="1">
                  <c:v>4.5999999999999996</c:v>
                </c:pt>
                <c:pt idx="2">
                  <c:v>6.8</c:v>
                </c:pt>
                <c:pt idx="3">
                  <c:v>6.4</c:v>
                </c:pt>
                <c:pt idx="4">
                  <c:v>5.5</c:v>
                </c:pt>
                <c:pt idx="5">
                  <c:v>6.1</c:v>
                </c:pt>
                <c:pt idx="6">
                  <c:v>5.4</c:v>
                </c:pt>
                <c:pt idx="7">
                  <c:v>5</c:v>
                </c:pt>
                <c:pt idx="8">
                  <c:v>4.4000000000000004</c:v>
                </c:pt>
                <c:pt idx="9">
                  <c:v>4.5</c:v>
                </c:pt>
              </c:numCache>
            </c:numRef>
          </c:val>
          <c:smooth val="0"/>
          <c:extLst>
            <c:ext xmlns:c16="http://schemas.microsoft.com/office/drawing/2014/chart" uri="{C3380CC4-5D6E-409C-BE32-E72D297353CC}">
              <c16:uniqueId val="{00000002-9E43-4021-B83A-298C212D74C6}"/>
            </c:ext>
          </c:extLst>
        </c:ser>
        <c:dLbls>
          <c:showLegendKey val="0"/>
          <c:showVal val="0"/>
          <c:showCatName val="0"/>
          <c:showSerName val="0"/>
          <c:showPercent val="0"/>
          <c:showBubbleSize val="0"/>
        </c:dLbls>
        <c:marker val="1"/>
        <c:smooth val="0"/>
        <c:axId val="128402472"/>
        <c:axId val="1"/>
      </c:lineChart>
      <c:catAx>
        <c:axId val="128402472"/>
        <c:scaling>
          <c:orientation val="minMax"/>
        </c:scaling>
        <c:delete val="0"/>
        <c:axPos val="b"/>
        <c:numFmt formatCode="General" sourceLinked="1"/>
        <c:majorTickMark val="out"/>
        <c:minorTickMark val="none"/>
        <c:tickLblPos val="nextTo"/>
        <c:spPr>
          <a:ln w="3321">
            <a:solidFill>
              <a:schemeClr val="tx1"/>
            </a:solidFill>
            <a:prstDash val="solid"/>
          </a:ln>
        </c:spPr>
        <c:txPr>
          <a:bodyPr rot="0" vert="horz"/>
          <a:lstStyle/>
          <a:p>
            <a:pPr>
              <a:defRPr sz="1674" b="1" i="0" u="none" strike="noStrike" baseline="0">
                <a:solidFill>
                  <a:schemeClr val="tx1"/>
                </a:solidFill>
                <a:latin typeface="Arial"/>
                <a:ea typeface="Arial"/>
                <a:cs typeface="Arial"/>
              </a:defRPr>
            </a:pPr>
            <a:endParaRPr lang="en-US"/>
          </a:p>
        </c:txPr>
        <c:crossAx val="1"/>
        <c:crosses val="autoZero"/>
        <c:auto val="0"/>
        <c:lblAlgn val="ctr"/>
        <c:lblOffset val="100"/>
        <c:tickLblSkip val="1"/>
        <c:tickMarkSkip val="1"/>
        <c:noMultiLvlLbl val="0"/>
      </c:catAx>
      <c:valAx>
        <c:axId val="1"/>
        <c:scaling>
          <c:orientation val="minMax"/>
          <c:max val="9"/>
          <c:min val="3"/>
        </c:scaling>
        <c:delete val="0"/>
        <c:axPos val="l"/>
        <c:majorGridlines>
          <c:spPr>
            <a:ln w="332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ln>
          </c:spPr>
        </c:majorGridlines>
        <c:numFmt formatCode="General" sourceLinked="1"/>
        <c:majorTickMark val="out"/>
        <c:minorTickMark val="none"/>
        <c:tickLblPos val="nextTo"/>
        <c:spPr>
          <a:ln w="3321">
            <a:solidFill>
              <a:schemeClr val="tx1"/>
            </a:solidFill>
            <a:prstDash val="solid"/>
          </a:ln>
        </c:spPr>
        <c:txPr>
          <a:bodyPr rot="0" vert="horz"/>
          <a:lstStyle/>
          <a:p>
            <a:pPr>
              <a:defRPr sz="1674" b="1" i="0" u="none" strike="noStrike" baseline="0">
                <a:solidFill>
                  <a:schemeClr val="tx1"/>
                </a:solidFill>
                <a:latin typeface="Arial"/>
                <a:ea typeface="Arial"/>
                <a:cs typeface="Arial"/>
              </a:defRPr>
            </a:pPr>
            <a:endParaRPr lang="en-US"/>
          </a:p>
        </c:txPr>
        <c:crossAx val="128402472"/>
        <c:crosses val="autoZero"/>
        <c:crossBetween val="midCat"/>
      </c:valAx>
      <c:spPr>
        <a:noFill/>
        <a:ln w="26567">
          <a:noFill/>
        </a:ln>
      </c:spPr>
    </c:plotArea>
    <c:legend>
      <c:legendPos val="b"/>
      <c:layout>
        <c:manualLayout>
          <c:xMode val="edge"/>
          <c:yMode val="edge"/>
          <c:x val="0.14988049412627427"/>
          <c:y val="0.92925428059528892"/>
          <c:w val="0.5633719279240188"/>
          <c:h val="6.6921606118546847E-2"/>
        </c:manualLayout>
      </c:layout>
      <c:overlay val="0"/>
      <c:spPr>
        <a:noFill/>
        <a:ln w="3321">
          <a:solidFill>
            <a:schemeClr val="tx1"/>
          </a:solidFill>
          <a:prstDash val="solid"/>
        </a:ln>
      </c:spPr>
      <c:txPr>
        <a:bodyPr/>
        <a:lstStyle/>
        <a:p>
          <a:pPr>
            <a:defRPr sz="1344"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674" b="1" i="0" u="none" strike="noStrike" baseline="0">
          <a:solidFill>
            <a:schemeClr val="tx1"/>
          </a:solidFill>
          <a:latin typeface="Arial"/>
          <a:ea typeface="Arial"/>
          <a:cs typeface="Arial"/>
        </a:defRPr>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261278076704327E-2"/>
          <c:y val="4.2546229535520258E-2"/>
          <c:w val="0.77754487505957848"/>
          <c:h val="0.79147482661224611"/>
        </c:manualLayout>
      </c:layout>
      <c:lineChart>
        <c:grouping val="standard"/>
        <c:varyColors val="0"/>
        <c:ser>
          <c:idx val="0"/>
          <c:order val="0"/>
          <c:tx>
            <c:strRef>
              <c:f>Sheet1!$A$2</c:f>
              <c:strCache>
                <c:ptCount val="1"/>
                <c:pt idx="0">
                  <c:v>Low</c:v>
                </c:pt>
              </c:strCache>
            </c:strRef>
          </c:tx>
          <c:spPr>
            <a:ln w="26331">
              <a:solidFill>
                <a:srgbClr val="000000"/>
              </a:solidFill>
              <a:prstDash val="solid"/>
            </a:ln>
          </c:spPr>
          <c:marker>
            <c:symbol val="diamond"/>
            <c:size val="7"/>
            <c:spPr>
              <a:solidFill>
                <a:srgbClr val="FF0000"/>
              </a:solidFill>
              <a:ln>
                <a:solidFill>
                  <a:srgbClr val="FF0000"/>
                </a:solidFill>
                <a:prstDash val="solid"/>
              </a:ln>
            </c:spPr>
          </c:marker>
          <c:cat>
            <c:numRef>
              <c:f>Sheet1!$B$1:$K$1</c:f>
              <c:numCache>
                <c:formatCode>General</c:formatCode>
                <c:ptCount val="10"/>
                <c:pt idx="0">
                  <c:v>13</c:v>
                </c:pt>
                <c:pt idx="1">
                  <c:v>14</c:v>
                </c:pt>
                <c:pt idx="2">
                  <c:v>15</c:v>
                </c:pt>
                <c:pt idx="3">
                  <c:v>16</c:v>
                </c:pt>
                <c:pt idx="4">
                  <c:v>17</c:v>
                </c:pt>
                <c:pt idx="5">
                  <c:v>18</c:v>
                </c:pt>
                <c:pt idx="6">
                  <c:v>19</c:v>
                </c:pt>
                <c:pt idx="7">
                  <c:v>20</c:v>
                </c:pt>
                <c:pt idx="8">
                  <c:v>21</c:v>
                </c:pt>
                <c:pt idx="9">
                  <c:v>22</c:v>
                </c:pt>
              </c:numCache>
            </c:numRef>
          </c:cat>
          <c:val>
            <c:numRef>
              <c:f>Sheet1!$B$2:$K$2</c:f>
              <c:numCache>
                <c:formatCode>General</c:formatCode>
                <c:ptCount val="10"/>
                <c:pt idx="0">
                  <c:v>4.5999999999999996</c:v>
                </c:pt>
                <c:pt idx="1">
                  <c:v>6.1</c:v>
                </c:pt>
                <c:pt idx="2">
                  <c:v>4.7</c:v>
                </c:pt>
                <c:pt idx="3">
                  <c:v>5.4</c:v>
                </c:pt>
                <c:pt idx="4">
                  <c:v>6.1</c:v>
                </c:pt>
                <c:pt idx="5">
                  <c:v>6.6</c:v>
                </c:pt>
                <c:pt idx="6">
                  <c:v>7.9</c:v>
                </c:pt>
                <c:pt idx="7">
                  <c:v>8.1999999999999993</c:v>
                </c:pt>
                <c:pt idx="8">
                  <c:v>5.0999999999999996</c:v>
                </c:pt>
                <c:pt idx="9">
                  <c:v>5.4</c:v>
                </c:pt>
              </c:numCache>
            </c:numRef>
          </c:val>
          <c:smooth val="0"/>
          <c:extLst>
            <c:ext xmlns:c16="http://schemas.microsoft.com/office/drawing/2014/chart" uri="{C3380CC4-5D6E-409C-BE32-E72D297353CC}">
              <c16:uniqueId val="{00000000-C3F9-4EDC-BD2E-265A5E22F253}"/>
            </c:ext>
          </c:extLst>
        </c:ser>
        <c:ser>
          <c:idx val="1"/>
          <c:order val="1"/>
          <c:tx>
            <c:strRef>
              <c:f>Sheet1!$A$3</c:f>
              <c:strCache>
                <c:ptCount val="1"/>
                <c:pt idx="0">
                  <c:v>Average</c:v>
                </c:pt>
              </c:strCache>
            </c:strRef>
          </c:tx>
          <c:spPr>
            <a:ln w="26331">
              <a:solidFill>
                <a:srgbClr val="000000"/>
              </a:solidFill>
              <a:prstDash val="solid"/>
            </a:ln>
          </c:spPr>
          <c:marker>
            <c:symbol val="square"/>
            <c:size val="7"/>
            <c:spPr>
              <a:solidFill>
                <a:srgbClr val="FFFF00"/>
              </a:solidFill>
              <a:ln>
                <a:solidFill>
                  <a:srgbClr val="FFFF00"/>
                </a:solidFill>
                <a:prstDash val="solid"/>
              </a:ln>
            </c:spPr>
          </c:marker>
          <c:cat>
            <c:numRef>
              <c:f>Sheet1!$B$1:$K$1</c:f>
              <c:numCache>
                <c:formatCode>General</c:formatCode>
                <c:ptCount val="10"/>
                <c:pt idx="0">
                  <c:v>13</c:v>
                </c:pt>
                <c:pt idx="1">
                  <c:v>14</c:v>
                </c:pt>
                <c:pt idx="2">
                  <c:v>15</c:v>
                </c:pt>
                <c:pt idx="3">
                  <c:v>16</c:v>
                </c:pt>
                <c:pt idx="4">
                  <c:v>17</c:v>
                </c:pt>
                <c:pt idx="5">
                  <c:v>18</c:v>
                </c:pt>
                <c:pt idx="6">
                  <c:v>19</c:v>
                </c:pt>
                <c:pt idx="7">
                  <c:v>20</c:v>
                </c:pt>
                <c:pt idx="8">
                  <c:v>21</c:v>
                </c:pt>
                <c:pt idx="9">
                  <c:v>22</c:v>
                </c:pt>
              </c:numCache>
            </c:numRef>
          </c:cat>
          <c:val>
            <c:numRef>
              <c:f>Sheet1!$B$3:$K$3</c:f>
              <c:numCache>
                <c:formatCode>General</c:formatCode>
                <c:ptCount val="10"/>
                <c:pt idx="0">
                  <c:v>3.9</c:v>
                </c:pt>
                <c:pt idx="1">
                  <c:v>3.7</c:v>
                </c:pt>
                <c:pt idx="2">
                  <c:v>4.2</c:v>
                </c:pt>
                <c:pt idx="3">
                  <c:v>4.5999999999999996</c:v>
                </c:pt>
                <c:pt idx="4">
                  <c:v>4.8</c:v>
                </c:pt>
                <c:pt idx="5">
                  <c:v>5.4</c:v>
                </c:pt>
                <c:pt idx="6">
                  <c:v>5.2</c:v>
                </c:pt>
                <c:pt idx="7">
                  <c:v>4.3</c:v>
                </c:pt>
                <c:pt idx="8">
                  <c:v>3.1</c:v>
                </c:pt>
                <c:pt idx="9">
                  <c:v>3</c:v>
                </c:pt>
              </c:numCache>
            </c:numRef>
          </c:val>
          <c:smooth val="0"/>
          <c:extLst>
            <c:ext xmlns:c16="http://schemas.microsoft.com/office/drawing/2014/chart" uri="{C3380CC4-5D6E-409C-BE32-E72D297353CC}">
              <c16:uniqueId val="{00000001-C3F9-4EDC-BD2E-265A5E22F253}"/>
            </c:ext>
          </c:extLst>
        </c:ser>
        <c:ser>
          <c:idx val="2"/>
          <c:order val="2"/>
          <c:tx>
            <c:strRef>
              <c:f>Sheet1!$A$4</c:f>
              <c:strCache>
                <c:ptCount val="1"/>
                <c:pt idx="0">
                  <c:v>High</c:v>
                </c:pt>
              </c:strCache>
            </c:strRef>
          </c:tx>
          <c:spPr>
            <a:ln w="26331">
              <a:solidFill>
                <a:srgbClr val="000000"/>
              </a:solidFill>
              <a:prstDash val="solid"/>
            </a:ln>
          </c:spPr>
          <c:marker>
            <c:symbol val="triangle"/>
            <c:size val="7"/>
            <c:spPr>
              <a:solidFill>
                <a:srgbClr val="00FF00"/>
              </a:solidFill>
              <a:ln>
                <a:solidFill>
                  <a:srgbClr val="00FF00"/>
                </a:solidFill>
                <a:prstDash val="solid"/>
              </a:ln>
            </c:spPr>
          </c:marker>
          <c:cat>
            <c:numRef>
              <c:f>Sheet1!$B$1:$K$1</c:f>
              <c:numCache>
                <c:formatCode>General</c:formatCode>
                <c:ptCount val="10"/>
                <c:pt idx="0">
                  <c:v>13</c:v>
                </c:pt>
                <c:pt idx="1">
                  <c:v>14</c:v>
                </c:pt>
                <c:pt idx="2">
                  <c:v>15</c:v>
                </c:pt>
                <c:pt idx="3">
                  <c:v>16</c:v>
                </c:pt>
                <c:pt idx="4">
                  <c:v>17</c:v>
                </c:pt>
                <c:pt idx="5">
                  <c:v>18</c:v>
                </c:pt>
                <c:pt idx="6">
                  <c:v>19</c:v>
                </c:pt>
                <c:pt idx="7">
                  <c:v>20</c:v>
                </c:pt>
                <c:pt idx="8">
                  <c:v>21</c:v>
                </c:pt>
                <c:pt idx="9">
                  <c:v>22</c:v>
                </c:pt>
              </c:numCache>
            </c:numRef>
          </c:cat>
          <c:val>
            <c:numRef>
              <c:f>Sheet1!$B$4:$K$4</c:f>
              <c:numCache>
                <c:formatCode>General</c:formatCode>
                <c:ptCount val="10"/>
                <c:pt idx="0">
                  <c:v>3.1</c:v>
                </c:pt>
                <c:pt idx="1">
                  <c:v>2.4</c:v>
                </c:pt>
                <c:pt idx="2">
                  <c:v>3.2</c:v>
                </c:pt>
                <c:pt idx="3">
                  <c:v>3.5</c:v>
                </c:pt>
                <c:pt idx="4">
                  <c:v>3.4</c:v>
                </c:pt>
                <c:pt idx="5">
                  <c:v>3.9</c:v>
                </c:pt>
                <c:pt idx="6">
                  <c:v>3.7</c:v>
                </c:pt>
                <c:pt idx="7">
                  <c:v>3.1</c:v>
                </c:pt>
                <c:pt idx="8">
                  <c:v>2.2000000000000002</c:v>
                </c:pt>
                <c:pt idx="9">
                  <c:v>2.2000000000000002</c:v>
                </c:pt>
              </c:numCache>
            </c:numRef>
          </c:val>
          <c:smooth val="0"/>
          <c:extLst>
            <c:ext xmlns:c16="http://schemas.microsoft.com/office/drawing/2014/chart" uri="{C3380CC4-5D6E-409C-BE32-E72D297353CC}">
              <c16:uniqueId val="{00000002-C3F9-4EDC-BD2E-265A5E22F253}"/>
            </c:ext>
          </c:extLst>
        </c:ser>
        <c:dLbls>
          <c:showLegendKey val="0"/>
          <c:showVal val="0"/>
          <c:showCatName val="0"/>
          <c:showSerName val="0"/>
          <c:showPercent val="0"/>
          <c:showBubbleSize val="0"/>
        </c:dLbls>
        <c:marker val="1"/>
        <c:smooth val="0"/>
        <c:axId val="126388480"/>
        <c:axId val="1"/>
      </c:lineChart>
      <c:catAx>
        <c:axId val="126388480"/>
        <c:scaling>
          <c:orientation val="minMax"/>
        </c:scaling>
        <c:delete val="0"/>
        <c:axPos val="b"/>
        <c:numFmt formatCode="General" sourceLinked="1"/>
        <c:majorTickMark val="out"/>
        <c:minorTickMark val="none"/>
        <c:tickLblPos val="nextTo"/>
        <c:spPr>
          <a:ln w="3291">
            <a:solidFill>
              <a:schemeClr val="tx1"/>
            </a:solidFill>
            <a:prstDash val="solid"/>
          </a:ln>
        </c:spPr>
        <c:txPr>
          <a:bodyPr rot="0" vert="horz"/>
          <a:lstStyle/>
          <a:p>
            <a:pPr>
              <a:defRPr sz="1037" b="1" i="0" u="none" strike="noStrike" baseline="0">
                <a:solidFill>
                  <a:schemeClr val="tx1"/>
                </a:solidFill>
                <a:latin typeface="Arial"/>
                <a:ea typeface="Arial"/>
                <a:cs typeface="Arial"/>
              </a:defRPr>
            </a:pPr>
            <a:endParaRPr lang="en-US"/>
          </a:p>
        </c:txPr>
        <c:crossAx val="1"/>
        <c:crosses val="autoZero"/>
        <c:auto val="0"/>
        <c:lblAlgn val="ctr"/>
        <c:lblOffset val="100"/>
        <c:tickLblSkip val="1"/>
        <c:tickMarkSkip val="1"/>
        <c:noMultiLvlLbl val="0"/>
      </c:catAx>
      <c:valAx>
        <c:axId val="1"/>
        <c:scaling>
          <c:orientation val="minMax"/>
        </c:scaling>
        <c:delete val="0"/>
        <c:axPos val="l"/>
        <c:majorGridlines>
          <c:spPr>
            <a:ln w="329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ln>
          </c:spPr>
        </c:majorGridlines>
        <c:numFmt formatCode="General" sourceLinked="1"/>
        <c:majorTickMark val="out"/>
        <c:minorTickMark val="none"/>
        <c:tickLblPos val="nextTo"/>
        <c:spPr>
          <a:ln w="3291">
            <a:solidFill>
              <a:schemeClr val="tx1"/>
            </a:solidFill>
            <a:prstDash val="solid"/>
          </a:ln>
        </c:spPr>
        <c:txPr>
          <a:bodyPr rot="0" vert="horz"/>
          <a:lstStyle/>
          <a:p>
            <a:pPr>
              <a:defRPr sz="1451" b="1" i="0" u="none" strike="noStrike" baseline="0">
                <a:solidFill>
                  <a:schemeClr val="tx1"/>
                </a:solidFill>
                <a:latin typeface="Arial"/>
                <a:ea typeface="Arial"/>
                <a:cs typeface="Arial"/>
              </a:defRPr>
            </a:pPr>
            <a:endParaRPr lang="en-US"/>
          </a:p>
        </c:txPr>
        <c:crossAx val="126388480"/>
        <c:crosses val="autoZero"/>
        <c:crossBetween val="midCat"/>
      </c:valAx>
      <c:spPr>
        <a:noFill/>
        <a:ln w="26331">
          <a:noFill/>
        </a:ln>
      </c:spPr>
    </c:plotArea>
    <c:legend>
      <c:legendPos val="b"/>
      <c:layout>
        <c:manualLayout>
          <c:xMode val="edge"/>
          <c:yMode val="edge"/>
          <c:x val="8.590413092574252E-2"/>
          <c:y val="0.91706003265404445"/>
          <c:w val="0.5864197530864198"/>
          <c:h val="5.3231939163498096E-2"/>
        </c:manualLayout>
      </c:layout>
      <c:overlay val="0"/>
      <c:spPr>
        <a:noFill/>
        <a:ln w="3291">
          <a:solidFill>
            <a:schemeClr val="tx1"/>
          </a:solidFill>
          <a:prstDash val="solid"/>
        </a:ln>
      </c:spPr>
      <c:txPr>
        <a:bodyPr/>
        <a:lstStyle/>
        <a:p>
          <a:pPr>
            <a:defRPr sz="1100"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451" b="1" i="0" u="none" strike="noStrike" baseline="0">
          <a:solidFill>
            <a:schemeClr val="tx1"/>
          </a:solidFill>
          <a:latin typeface="Arial"/>
          <a:ea typeface="Arial"/>
          <a:cs typeface="Arial"/>
        </a:defRPr>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71"/>
      <c:rotY val="20"/>
      <c:depthPercent val="2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13490542960966095"/>
          <c:y val="3.2237920614533115E-2"/>
          <c:w val="0.57395524886029947"/>
          <c:h val="0.86372753051258666"/>
        </c:manualLayout>
      </c:layout>
      <c:bar3DChart>
        <c:barDir val="col"/>
        <c:grouping val="percentStacked"/>
        <c:varyColors val="0"/>
        <c:ser>
          <c:idx val="0"/>
          <c:order val="0"/>
          <c:tx>
            <c:strRef>
              <c:f>Sheet1!$A$2</c:f>
              <c:strCache>
                <c:ptCount val="1"/>
                <c:pt idx="0">
                  <c:v>Operating Expense Ratio</c:v>
                </c:pt>
              </c:strCache>
            </c:strRef>
          </c:tx>
          <c:spPr>
            <a:solidFill>
              <a:schemeClr val="accent1"/>
            </a:solidFill>
            <a:ln w="12916">
              <a:solidFill>
                <a:srgbClr val="000000"/>
              </a:solidFill>
              <a:prstDash val="solid"/>
            </a:ln>
          </c:spPr>
          <c:invertIfNegative val="0"/>
          <c:dLbls>
            <c:spPr>
              <a:noFill/>
              <a:ln w="25833">
                <a:noFill/>
              </a:ln>
            </c:spPr>
            <c:txPr>
              <a:bodyPr wrap="square" lIns="38100" tIns="19050" rIns="38100" bIns="19050" anchor="ctr">
                <a:spAutoFit/>
              </a:bodyPr>
              <a:lstStyle/>
              <a:p>
                <a:pPr>
                  <a:defRPr sz="1831"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Average</c:v>
                </c:pt>
                <c:pt idx="1">
                  <c:v>Low 20 %</c:v>
                </c:pt>
                <c:pt idx="2">
                  <c:v>High 20 %</c:v>
                </c:pt>
              </c:strCache>
            </c:strRef>
          </c:cat>
          <c:val>
            <c:numRef>
              <c:f>Sheet1!$B$2:$D$2</c:f>
              <c:numCache>
                <c:formatCode>General</c:formatCode>
                <c:ptCount val="3"/>
                <c:pt idx="0">
                  <c:v>67.599999999999994</c:v>
                </c:pt>
                <c:pt idx="1">
                  <c:v>88.7</c:v>
                </c:pt>
                <c:pt idx="2">
                  <c:v>63.4</c:v>
                </c:pt>
              </c:numCache>
            </c:numRef>
          </c:val>
          <c:extLst>
            <c:ext xmlns:c16="http://schemas.microsoft.com/office/drawing/2014/chart" uri="{C3380CC4-5D6E-409C-BE32-E72D297353CC}">
              <c16:uniqueId val="{00000000-BEB4-49D1-95C8-045A4B9FD023}"/>
            </c:ext>
          </c:extLst>
        </c:ser>
        <c:ser>
          <c:idx val="1"/>
          <c:order val="1"/>
          <c:tx>
            <c:strRef>
              <c:f>Sheet1!$A$3</c:f>
              <c:strCache>
                <c:ptCount val="1"/>
                <c:pt idx="0">
                  <c:v>Depreciation Expense Ratio</c:v>
                </c:pt>
              </c:strCache>
            </c:strRef>
          </c:tx>
          <c:spPr>
            <a:solidFill>
              <a:schemeClr val="accent2"/>
            </a:solidFill>
            <a:ln w="12916">
              <a:solidFill>
                <a:srgbClr val="000000"/>
              </a:solidFill>
              <a:prstDash val="solid"/>
            </a:ln>
          </c:spPr>
          <c:invertIfNegative val="0"/>
          <c:dLbls>
            <c:spPr>
              <a:noFill/>
              <a:ln w="25833">
                <a:noFill/>
              </a:ln>
            </c:spPr>
            <c:txPr>
              <a:bodyPr wrap="square" lIns="38100" tIns="19050" rIns="38100" bIns="19050" anchor="ctr">
                <a:spAutoFit/>
              </a:bodyPr>
              <a:lstStyle/>
              <a:p>
                <a:pPr>
                  <a:defRPr sz="1831"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Average</c:v>
                </c:pt>
                <c:pt idx="1">
                  <c:v>Low 20 %</c:v>
                </c:pt>
                <c:pt idx="2">
                  <c:v>High 20 %</c:v>
                </c:pt>
              </c:strCache>
            </c:strRef>
          </c:cat>
          <c:val>
            <c:numRef>
              <c:f>Sheet1!$B$3:$D$3</c:f>
              <c:numCache>
                <c:formatCode>General</c:formatCode>
                <c:ptCount val="3"/>
                <c:pt idx="0">
                  <c:v>5</c:v>
                </c:pt>
                <c:pt idx="1">
                  <c:v>7.3</c:v>
                </c:pt>
                <c:pt idx="2" formatCode="0.0">
                  <c:v>4.5</c:v>
                </c:pt>
              </c:numCache>
            </c:numRef>
          </c:val>
          <c:extLst>
            <c:ext xmlns:c16="http://schemas.microsoft.com/office/drawing/2014/chart" uri="{C3380CC4-5D6E-409C-BE32-E72D297353CC}">
              <c16:uniqueId val="{00000001-BEB4-49D1-95C8-045A4B9FD023}"/>
            </c:ext>
          </c:extLst>
        </c:ser>
        <c:ser>
          <c:idx val="2"/>
          <c:order val="2"/>
          <c:tx>
            <c:strRef>
              <c:f>Sheet1!$A$4</c:f>
              <c:strCache>
                <c:ptCount val="1"/>
                <c:pt idx="0">
                  <c:v>Interest Expense Ratio</c:v>
                </c:pt>
              </c:strCache>
            </c:strRef>
          </c:tx>
          <c:spPr>
            <a:solidFill>
              <a:schemeClr val="hlink"/>
            </a:solidFill>
            <a:ln w="12916">
              <a:solidFill>
                <a:srgbClr val="000000"/>
              </a:solidFill>
              <a:prstDash val="solid"/>
            </a:ln>
          </c:spPr>
          <c:invertIfNegative val="0"/>
          <c:dLbls>
            <c:dLbl>
              <c:idx val="2"/>
              <c:layout>
                <c:manualLayout>
                  <c:x val="7.1727431243013159E-2"/>
                  <c:y val="-2.83687943262411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DEB-4B4C-99BD-DDA0E9C5E206}"/>
                </c:ext>
              </c:extLst>
            </c:dLbl>
            <c:spPr>
              <a:noFill/>
              <a:ln w="25833">
                <a:noFill/>
              </a:ln>
            </c:spPr>
            <c:txPr>
              <a:bodyPr wrap="square" lIns="38100" tIns="19050" rIns="38100" bIns="19050" anchor="ctr">
                <a:spAutoFit/>
              </a:bodyPr>
              <a:lstStyle/>
              <a:p>
                <a:pPr>
                  <a:defRPr sz="1831"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Average</c:v>
                </c:pt>
                <c:pt idx="1">
                  <c:v>Low 20 %</c:v>
                </c:pt>
                <c:pt idx="2">
                  <c:v>High 20 %</c:v>
                </c:pt>
              </c:strCache>
            </c:strRef>
          </c:cat>
          <c:val>
            <c:numRef>
              <c:f>Sheet1!$B$4:$D$4</c:f>
              <c:numCache>
                <c:formatCode>General</c:formatCode>
                <c:ptCount val="3"/>
                <c:pt idx="0">
                  <c:v>3</c:v>
                </c:pt>
                <c:pt idx="1">
                  <c:v>5.4</c:v>
                </c:pt>
                <c:pt idx="2">
                  <c:v>2.2000000000000002</c:v>
                </c:pt>
              </c:numCache>
            </c:numRef>
          </c:val>
          <c:extLst>
            <c:ext xmlns:c16="http://schemas.microsoft.com/office/drawing/2014/chart" uri="{C3380CC4-5D6E-409C-BE32-E72D297353CC}">
              <c16:uniqueId val="{00000002-BEB4-49D1-95C8-045A4B9FD023}"/>
            </c:ext>
          </c:extLst>
        </c:ser>
        <c:ser>
          <c:idx val="3"/>
          <c:order val="3"/>
          <c:tx>
            <c:strRef>
              <c:f>Sheet1!$A$5</c:f>
              <c:strCache>
                <c:ptCount val="1"/>
                <c:pt idx="0">
                  <c:v>Net Farm Income Ratio</c:v>
                </c:pt>
              </c:strCache>
            </c:strRef>
          </c:tx>
          <c:spPr>
            <a:solidFill>
              <a:srgbClr val="00FFFF"/>
            </a:solidFill>
            <a:ln w="12916">
              <a:solidFill>
                <a:srgbClr val="000000"/>
              </a:solidFill>
              <a:prstDash val="solid"/>
            </a:ln>
          </c:spPr>
          <c:invertIfNegative val="0"/>
          <c:dLbls>
            <c:dLbl>
              <c:idx val="1"/>
              <c:layout>
                <c:manualLayout>
                  <c:x val="2.8690972497205265E-2"/>
                  <c:y val="-4.09771473601260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DEB-4B4C-99BD-DDA0E9C5E206}"/>
                </c:ext>
              </c:extLst>
            </c:dLbl>
            <c:spPr>
              <a:noFill/>
              <a:ln w="25833">
                <a:noFill/>
              </a:ln>
            </c:spPr>
            <c:txPr>
              <a:bodyPr wrap="square" lIns="38100" tIns="19050" rIns="38100" bIns="19050" anchor="ctr">
                <a:spAutoFit/>
              </a:bodyPr>
              <a:lstStyle/>
              <a:p>
                <a:pPr>
                  <a:defRPr sz="1831"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Average</c:v>
                </c:pt>
                <c:pt idx="1">
                  <c:v>Low 20 %</c:v>
                </c:pt>
                <c:pt idx="2">
                  <c:v>High 20 %</c:v>
                </c:pt>
              </c:strCache>
            </c:strRef>
          </c:cat>
          <c:val>
            <c:numRef>
              <c:f>Sheet1!$B$5:$D$5</c:f>
              <c:numCache>
                <c:formatCode>General</c:formatCode>
                <c:ptCount val="3"/>
                <c:pt idx="0">
                  <c:v>24.5</c:v>
                </c:pt>
                <c:pt idx="1">
                  <c:v>-1.4</c:v>
                </c:pt>
                <c:pt idx="2">
                  <c:v>29.9</c:v>
                </c:pt>
              </c:numCache>
            </c:numRef>
          </c:val>
          <c:extLst>
            <c:ext xmlns:c16="http://schemas.microsoft.com/office/drawing/2014/chart" uri="{C3380CC4-5D6E-409C-BE32-E72D297353CC}">
              <c16:uniqueId val="{00000003-BEB4-49D1-95C8-045A4B9FD023}"/>
            </c:ext>
          </c:extLst>
        </c:ser>
        <c:dLbls>
          <c:showLegendKey val="0"/>
          <c:showVal val="1"/>
          <c:showCatName val="0"/>
          <c:showSerName val="0"/>
          <c:showPercent val="0"/>
          <c:showBubbleSize val="0"/>
        </c:dLbls>
        <c:gapWidth val="150"/>
        <c:gapDepth val="0"/>
        <c:shape val="box"/>
        <c:axId val="126035696"/>
        <c:axId val="1"/>
        <c:axId val="0"/>
      </c:bar3DChart>
      <c:catAx>
        <c:axId val="126035696"/>
        <c:scaling>
          <c:orientation val="minMax"/>
        </c:scaling>
        <c:delete val="0"/>
        <c:axPos val="b"/>
        <c:numFmt formatCode="General" sourceLinked="1"/>
        <c:majorTickMark val="out"/>
        <c:minorTickMark val="none"/>
        <c:tickLblPos val="low"/>
        <c:spPr>
          <a:ln w="3229">
            <a:solidFill>
              <a:schemeClr val="tx1"/>
            </a:solidFill>
            <a:prstDash val="solid"/>
          </a:ln>
        </c:spPr>
        <c:txPr>
          <a:bodyPr rot="0" vert="horz"/>
          <a:lstStyle/>
          <a:p>
            <a:pPr>
              <a:defRPr sz="1831" b="1" i="0" u="none" strike="noStrike" baseline="0">
                <a:solidFill>
                  <a:schemeClr val="tx1"/>
                </a:solidFill>
                <a:latin typeface="Arial"/>
                <a:ea typeface="Arial"/>
                <a:cs typeface="Arial"/>
              </a:defRPr>
            </a:pPr>
            <a:endParaRPr lang="en-US"/>
          </a:p>
        </c:txPr>
        <c:crossAx val="1"/>
        <c:crosses val="autoZero"/>
        <c:auto val="0"/>
        <c:lblAlgn val="ctr"/>
        <c:lblOffset val="100"/>
        <c:tickLblSkip val="1"/>
        <c:tickMarkSkip val="1"/>
        <c:noMultiLvlLbl val="0"/>
      </c:catAx>
      <c:valAx>
        <c:axId val="1"/>
        <c:scaling>
          <c:orientation val="minMax"/>
        </c:scaling>
        <c:delete val="0"/>
        <c:axPos val="l"/>
        <c:numFmt formatCode="0%" sourceLinked="1"/>
        <c:majorTickMark val="out"/>
        <c:minorTickMark val="none"/>
        <c:tickLblPos val="nextTo"/>
        <c:spPr>
          <a:ln w="3229">
            <a:solidFill>
              <a:schemeClr val="tx1"/>
            </a:solidFill>
            <a:prstDash val="solid"/>
          </a:ln>
        </c:spPr>
        <c:txPr>
          <a:bodyPr rot="0" vert="horz"/>
          <a:lstStyle/>
          <a:p>
            <a:pPr>
              <a:defRPr sz="1831" b="1" i="0" u="none" strike="noStrike" baseline="0">
                <a:solidFill>
                  <a:schemeClr val="tx1"/>
                </a:solidFill>
                <a:latin typeface="Arial"/>
                <a:ea typeface="Arial"/>
                <a:cs typeface="Arial"/>
              </a:defRPr>
            </a:pPr>
            <a:endParaRPr lang="en-US"/>
          </a:p>
        </c:txPr>
        <c:crossAx val="126035696"/>
        <c:crosses val="autoZero"/>
        <c:crossBetween val="between"/>
      </c:valAx>
      <c:spPr>
        <a:noFill/>
        <a:ln w="25833">
          <a:noFill/>
        </a:ln>
      </c:spPr>
    </c:plotArea>
    <c:legend>
      <c:legendPos val="r"/>
      <c:layout>
        <c:manualLayout>
          <c:xMode val="edge"/>
          <c:yMode val="edge"/>
          <c:x val="0.79259980525803297"/>
          <c:y val="0.10597302504816955"/>
          <c:w val="0.17721518987341769"/>
          <c:h val="0.70134874759152199"/>
        </c:manualLayout>
      </c:layout>
      <c:overlay val="0"/>
      <c:spPr>
        <a:solidFill>
          <a:schemeClr val="bg1"/>
        </a:solidFill>
        <a:ln w="3229">
          <a:solidFill>
            <a:schemeClr val="tx1"/>
          </a:solidFill>
          <a:prstDash val="solid"/>
        </a:ln>
      </c:spPr>
      <c:txPr>
        <a:bodyPr/>
        <a:lstStyle/>
        <a:p>
          <a:pPr>
            <a:defRPr sz="1119"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831" b="1" i="0" u="none" strike="noStrike" baseline="0">
          <a:solidFill>
            <a:schemeClr val="tx1"/>
          </a:solidFill>
          <a:latin typeface="Arial"/>
          <a:ea typeface="Arial"/>
          <a:cs typeface="Arial"/>
        </a:defRPr>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46233382570163"/>
          <c:y val="7.6335877862595422E-2"/>
          <c:w val="0.57459379615952733"/>
          <c:h val="0.79007633587786263"/>
        </c:manualLayout>
      </c:layout>
      <c:lineChart>
        <c:grouping val="standard"/>
        <c:varyColors val="0"/>
        <c:ser>
          <c:idx val="0"/>
          <c:order val="0"/>
          <c:tx>
            <c:strRef>
              <c:f>Sheet1!$A$2</c:f>
              <c:strCache>
                <c:ptCount val="1"/>
                <c:pt idx="0">
                  <c:v>Low</c:v>
                </c:pt>
              </c:strCache>
            </c:strRef>
          </c:tx>
          <c:spPr>
            <a:ln w="27413">
              <a:solidFill>
                <a:srgbClr val="000000"/>
              </a:solidFill>
              <a:prstDash val="solid"/>
            </a:ln>
          </c:spPr>
          <c:marker>
            <c:symbol val="diamond"/>
            <c:size val="7"/>
            <c:spPr>
              <a:solidFill>
                <a:srgbClr val="FF0000"/>
              </a:solidFill>
              <a:ln>
                <a:solidFill>
                  <a:srgbClr val="FF0000"/>
                </a:solidFill>
                <a:prstDash val="solid"/>
              </a:ln>
            </c:spPr>
          </c:marker>
          <c:cat>
            <c:numRef>
              <c:f>Sheet1!$B$1:$K$1</c:f>
              <c:numCache>
                <c:formatCode>General</c:formatCode>
                <c:ptCount val="10"/>
                <c:pt idx="0">
                  <c:v>13</c:v>
                </c:pt>
                <c:pt idx="1">
                  <c:v>14</c:v>
                </c:pt>
                <c:pt idx="2">
                  <c:v>15</c:v>
                </c:pt>
                <c:pt idx="3">
                  <c:v>16</c:v>
                </c:pt>
                <c:pt idx="4">
                  <c:v>17</c:v>
                </c:pt>
                <c:pt idx="5">
                  <c:v>18</c:v>
                </c:pt>
                <c:pt idx="6">
                  <c:v>19</c:v>
                </c:pt>
                <c:pt idx="7">
                  <c:v>20</c:v>
                </c:pt>
                <c:pt idx="8">
                  <c:v>21</c:v>
                </c:pt>
                <c:pt idx="9">
                  <c:v>22</c:v>
                </c:pt>
              </c:numCache>
            </c:numRef>
          </c:cat>
          <c:val>
            <c:numRef>
              <c:f>Sheet1!$B$2:$K$2</c:f>
              <c:numCache>
                <c:formatCode>General</c:formatCode>
                <c:ptCount val="10"/>
                <c:pt idx="0">
                  <c:v>-9.1</c:v>
                </c:pt>
                <c:pt idx="1">
                  <c:v>-14</c:v>
                </c:pt>
                <c:pt idx="2">
                  <c:v>-10.4</c:v>
                </c:pt>
                <c:pt idx="3">
                  <c:v>-8.6999999999999993</c:v>
                </c:pt>
                <c:pt idx="4">
                  <c:v>-9.9</c:v>
                </c:pt>
                <c:pt idx="5">
                  <c:v>-10.6</c:v>
                </c:pt>
                <c:pt idx="6">
                  <c:v>-11</c:v>
                </c:pt>
                <c:pt idx="7">
                  <c:v>-4.5999999999999996</c:v>
                </c:pt>
                <c:pt idx="8">
                  <c:v>0.4</c:v>
                </c:pt>
                <c:pt idx="9">
                  <c:v>-1.4</c:v>
                </c:pt>
              </c:numCache>
            </c:numRef>
          </c:val>
          <c:smooth val="0"/>
          <c:extLst>
            <c:ext xmlns:c16="http://schemas.microsoft.com/office/drawing/2014/chart" uri="{C3380CC4-5D6E-409C-BE32-E72D297353CC}">
              <c16:uniqueId val="{00000000-F727-492C-B51E-2AFC89E4F0F7}"/>
            </c:ext>
          </c:extLst>
        </c:ser>
        <c:ser>
          <c:idx val="1"/>
          <c:order val="1"/>
          <c:tx>
            <c:strRef>
              <c:f>Sheet1!$A$3</c:f>
              <c:strCache>
                <c:ptCount val="1"/>
                <c:pt idx="0">
                  <c:v>Average</c:v>
                </c:pt>
              </c:strCache>
            </c:strRef>
          </c:tx>
          <c:spPr>
            <a:ln w="27413">
              <a:solidFill>
                <a:srgbClr val="000000"/>
              </a:solidFill>
              <a:prstDash val="solid"/>
            </a:ln>
          </c:spPr>
          <c:marker>
            <c:symbol val="square"/>
            <c:size val="7"/>
            <c:spPr>
              <a:solidFill>
                <a:srgbClr val="FFFF00"/>
              </a:solidFill>
              <a:ln>
                <a:solidFill>
                  <a:srgbClr val="FFFF00"/>
                </a:solidFill>
                <a:prstDash val="solid"/>
              </a:ln>
            </c:spPr>
          </c:marker>
          <c:cat>
            <c:numRef>
              <c:f>Sheet1!$B$1:$K$1</c:f>
              <c:numCache>
                <c:formatCode>General</c:formatCode>
                <c:ptCount val="10"/>
                <c:pt idx="0">
                  <c:v>13</c:v>
                </c:pt>
                <c:pt idx="1">
                  <c:v>14</c:v>
                </c:pt>
                <c:pt idx="2">
                  <c:v>15</c:v>
                </c:pt>
                <c:pt idx="3">
                  <c:v>16</c:v>
                </c:pt>
                <c:pt idx="4">
                  <c:v>17</c:v>
                </c:pt>
                <c:pt idx="5">
                  <c:v>18</c:v>
                </c:pt>
                <c:pt idx="6">
                  <c:v>19</c:v>
                </c:pt>
                <c:pt idx="7">
                  <c:v>20</c:v>
                </c:pt>
                <c:pt idx="8">
                  <c:v>21</c:v>
                </c:pt>
                <c:pt idx="9">
                  <c:v>22</c:v>
                </c:pt>
              </c:numCache>
            </c:numRef>
          </c:cat>
          <c:val>
            <c:numRef>
              <c:f>Sheet1!$B$3:$K$3</c:f>
              <c:numCache>
                <c:formatCode>General</c:formatCode>
                <c:ptCount val="10"/>
                <c:pt idx="0">
                  <c:v>7.8</c:v>
                </c:pt>
                <c:pt idx="1">
                  <c:v>10.3</c:v>
                </c:pt>
                <c:pt idx="2">
                  <c:v>4.5</c:v>
                </c:pt>
                <c:pt idx="3">
                  <c:v>5.9</c:v>
                </c:pt>
                <c:pt idx="4">
                  <c:v>6.8</c:v>
                </c:pt>
                <c:pt idx="5">
                  <c:v>4.3</c:v>
                </c:pt>
                <c:pt idx="6">
                  <c:v>9.1</c:v>
                </c:pt>
                <c:pt idx="7">
                  <c:v>18.899999999999999</c:v>
                </c:pt>
                <c:pt idx="8">
                  <c:v>25.3</c:v>
                </c:pt>
                <c:pt idx="9">
                  <c:v>24.5</c:v>
                </c:pt>
              </c:numCache>
            </c:numRef>
          </c:val>
          <c:smooth val="0"/>
          <c:extLst>
            <c:ext xmlns:c16="http://schemas.microsoft.com/office/drawing/2014/chart" uri="{C3380CC4-5D6E-409C-BE32-E72D297353CC}">
              <c16:uniqueId val="{00000001-F727-492C-B51E-2AFC89E4F0F7}"/>
            </c:ext>
          </c:extLst>
        </c:ser>
        <c:ser>
          <c:idx val="2"/>
          <c:order val="2"/>
          <c:tx>
            <c:strRef>
              <c:f>Sheet1!$A$4</c:f>
              <c:strCache>
                <c:ptCount val="1"/>
                <c:pt idx="0">
                  <c:v>High</c:v>
                </c:pt>
              </c:strCache>
            </c:strRef>
          </c:tx>
          <c:spPr>
            <a:ln w="27413">
              <a:solidFill>
                <a:srgbClr val="000000"/>
              </a:solidFill>
              <a:prstDash val="solid"/>
            </a:ln>
          </c:spPr>
          <c:marker>
            <c:symbol val="triangle"/>
            <c:size val="7"/>
            <c:spPr>
              <a:solidFill>
                <a:srgbClr val="00FF00"/>
              </a:solidFill>
              <a:ln>
                <a:solidFill>
                  <a:srgbClr val="00FF00"/>
                </a:solidFill>
                <a:prstDash val="solid"/>
              </a:ln>
            </c:spPr>
          </c:marker>
          <c:cat>
            <c:numRef>
              <c:f>Sheet1!$B$1:$K$1</c:f>
              <c:numCache>
                <c:formatCode>General</c:formatCode>
                <c:ptCount val="10"/>
                <c:pt idx="0">
                  <c:v>13</c:v>
                </c:pt>
                <c:pt idx="1">
                  <c:v>14</c:v>
                </c:pt>
                <c:pt idx="2">
                  <c:v>15</c:v>
                </c:pt>
                <c:pt idx="3">
                  <c:v>16</c:v>
                </c:pt>
                <c:pt idx="4">
                  <c:v>17</c:v>
                </c:pt>
                <c:pt idx="5">
                  <c:v>18</c:v>
                </c:pt>
                <c:pt idx="6">
                  <c:v>19</c:v>
                </c:pt>
                <c:pt idx="7">
                  <c:v>20</c:v>
                </c:pt>
                <c:pt idx="8">
                  <c:v>21</c:v>
                </c:pt>
                <c:pt idx="9">
                  <c:v>22</c:v>
                </c:pt>
              </c:numCache>
            </c:numRef>
          </c:cat>
          <c:val>
            <c:numRef>
              <c:f>Sheet1!$B$4:$K$4</c:f>
              <c:numCache>
                <c:formatCode>General</c:formatCode>
                <c:ptCount val="10"/>
                <c:pt idx="0">
                  <c:v>18.600000000000001</c:v>
                </c:pt>
                <c:pt idx="1">
                  <c:v>19.5</c:v>
                </c:pt>
                <c:pt idx="2">
                  <c:v>15.5</c:v>
                </c:pt>
                <c:pt idx="3">
                  <c:v>17.100000000000001</c:v>
                </c:pt>
                <c:pt idx="4">
                  <c:v>17.5</c:v>
                </c:pt>
                <c:pt idx="5">
                  <c:v>16.7</c:v>
                </c:pt>
                <c:pt idx="6">
                  <c:v>16.600000000000001</c:v>
                </c:pt>
                <c:pt idx="7">
                  <c:v>23.5</c:v>
                </c:pt>
                <c:pt idx="8">
                  <c:v>30.9</c:v>
                </c:pt>
                <c:pt idx="9">
                  <c:v>29.9</c:v>
                </c:pt>
              </c:numCache>
            </c:numRef>
          </c:val>
          <c:smooth val="0"/>
          <c:extLst>
            <c:ext xmlns:c16="http://schemas.microsoft.com/office/drawing/2014/chart" uri="{C3380CC4-5D6E-409C-BE32-E72D297353CC}">
              <c16:uniqueId val="{00000002-F727-492C-B51E-2AFC89E4F0F7}"/>
            </c:ext>
          </c:extLst>
        </c:ser>
        <c:dLbls>
          <c:showLegendKey val="0"/>
          <c:showVal val="0"/>
          <c:showCatName val="0"/>
          <c:showSerName val="0"/>
          <c:showPercent val="0"/>
          <c:showBubbleSize val="0"/>
        </c:dLbls>
        <c:marker val="1"/>
        <c:smooth val="0"/>
        <c:axId val="127337832"/>
        <c:axId val="1"/>
      </c:lineChart>
      <c:catAx>
        <c:axId val="127337832"/>
        <c:scaling>
          <c:orientation val="minMax"/>
        </c:scaling>
        <c:delete val="0"/>
        <c:axPos val="b"/>
        <c:numFmt formatCode="General" sourceLinked="1"/>
        <c:majorTickMark val="out"/>
        <c:minorTickMark val="none"/>
        <c:tickLblPos val="nextTo"/>
        <c:spPr>
          <a:ln w="3427">
            <a:solidFill>
              <a:schemeClr val="tx1"/>
            </a:solidFill>
            <a:prstDash val="solid"/>
          </a:ln>
        </c:spPr>
        <c:txPr>
          <a:bodyPr rot="0" vert="horz"/>
          <a:lstStyle/>
          <a:p>
            <a:pPr>
              <a:defRPr sz="1079" b="1" i="0" u="none" strike="noStrike" baseline="0">
                <a:solidFill>
                  <a:schemeClr val="tx1"/>
                </a:solidFill>
                <a:latin typeface="Arial"/>
                <a:ea typeface="Arial"/>
                <a:cs typeface="Arial"/>
              </a:defRPr>
            </a:pPr>
            <a:endParaRPr lang="en-US"/>
          </a:p>
        </c:txPr>
        <c:crossAx val="1"/>
        <c:crosses val="autoZero"/>
        <c:auto val="0"/>
        <c:lblAlgn val="ctr"/>
        <c:lblOffset val="100"/>
        <c:tickLblSkip val="1"/>
        <c:tickMarkSkip val="1"/>
        <c:noMultiLvlLbl val="0"/>
      </c:catAx>
      <c:valAx>
        <c:axId val="1"/>
        <c:scaling>
          <c:orientation val="minMax"/>
        </c:scaling>
        <c:delete val="0"/>
        <c:axPos val="l"/>
        <c:majorGridlines>
          <c:spPr>
            <a:ln w="3427">
              <a:solidFill>
                <a:schemeClr val="tx1"/>
              </a:solidFill>
              <a:prstDash val="solid"/>
            </a:ln>
          </c:spPr>
        </c:majorGridlines>
        <c:numFmt formatCode="General" sourceLinked="1"/>
        <c:majorTickMark val="out"/>
        <c:minorTickMark val="none"/>
        <c:tickLblPos val="nextTo"/>
        <c:spPr>
          <a:ln w="3427">
            <a:solidFill>
              <a:schemeClr val="tx1"/>
            </a:solidFill>
            <a:prstDash val="solid"/>
          </a:ln>
        </c:spPr>
        <c:txPr>
          <a:bodyPr rot="0" vert="horz"/>
          <a:lstStyle/>
          <a:p>
            <a:pPr>
              <a:defRPr sz="1943" b="1" i="0" u="none" strike="noStrike" baseline="0">
                <a:solidFill>
                  <a:schemeClr val="tx1"/>
                </a:solidFill>
                <a:latin typeface="Arial"/>
                <a:ea typeface="Arial"/>
                <a:cs typeface="Arial"/>
              </a:defRPr>
            </a:pPr>
            <a:endParaRPr lang="en-US"/>
          </a:p>
        </c:txPr>
        <c:crossAx val="127337832"/>
        <c:crosses val="autoZero"/>
        <c:crossBetween val="midCat"/>
      </c:valAx>
      <c:spPr>
        <a:noFill/>
        <a:ln w="27413">
          <a:noFill/>
        </a:ln>
      </c:spPr>
    </c:plotArea>
    <c:legend>
      <c:legendPos val="b"/>
      <c:layout>
        <c:manualLayout>
          <c:xMode val="edge"/>
          <c:yMode val="edge"/>
          <c:x val="0.206794682422452"/>
          <c:y val="0.93893129770992367"/>
          <c:w val="0.42097488921713444"/>
          <c:h val="5.34351145038168E-2"/>
        </c:manualLayout>
      </c:layout>
      <c:overlay val="0"/>
      <c:spPr>
        <a:noFill/>
        <a:ln w="3427">
          <a:solidFill>
            <a:schemeClr val="tx1"/>
          </a:solidFill>
          <a:prstDash val="solid"/>
        </a:ln>
      </c:spPr>
      <c:txPr>
        <a:bodyPr/>
        <a:lstStyle/>
        <a:p>
          <a:pPr>
            <a:defRPr sz="993"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943" b="1" i="0" u="none" strike="noStrike" baseline="0">
          <a:solidFill>
            <a:schemeClr val="tx1"/>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870144284128746"/>
          <c:y val="4.4045676998368678E-2"/>
          <c:w val="0.82019977802441735"/>
          <c:h val="0.79445350734094622"/>
        </c:manualLayout>
      </c:layout>
      <c:barChart>
        <c:barDir val="col"/>
        <c:grouping val="clustered"/>
        <c:varyColors val="0"/>
        <c:ser>
          <c:idx val="1"/>
          <c:order val="0"/>
          <c:tx>
            <c:strRef>
              <c:f>Sheet1!$A$3</c:f>
              <c:strCache>
                <c:ptCount val="1"/>
                <c:pt idx="0">
                  <c:v>Gross Cash Farm Income</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Sheet1!$B$1:$M$1</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Sheet1!$B$3:$M$3</c:f>
              <c:numCache>
                <c:formatCode>General</c:formatCode>
                <c:ptCount val="10"/>
                <c:pt idx="0">
                  <c:v>941264</c:v>
                </c:pt>
                <c:pt idx="1">
                  <c:v>925932</c:v>
                </c:pt>
                <c:pt idx="2">
                  <c:v>840341</c:v>
                </c:pt>
                <c:pt idx="3">
                  <c:v>791868</c:v>
                </c:pt>
                <c:pt idx="4">
                  <c:v>774349</c:v>
                </c:pt>
                <c:pt idx="5">
                  <c:v>759254</c:v>
                </c:pt>
                <c:pt idx="6">
                  <c:v>771105</c:v>
                </c:pt>
                <c:pt idx="7">
                  <c:v>830344</c:v>
                </c:pt>
                <c:pt idx="8">
                  <c:v>967436</c:v>
                </c:pt>
                <c:pt idx="9">
                  <c:v>1077094</c:v>
                </c:pt>
              </c:numCache>
            </c:numRef>
          </c:val>
          <c:extLst>
            <c:ext xmlns:c16="http://schemas.microsoft.com/office/drawing/2014/chart" uri="{C3380CC4-5D6E-409C-BE32-E72D297353CC}">
              <c16:uniqueId val="{00000000-D6FD-4F85-BFBC-82DFD1E263BD}"/>
            </c:ext>
          </c:extLst>
        </c:ser>
        <c:ser>
          <c:idx val="2"/>
          <c:order val="1"/>
          <c:tx>
            <c:strRef>
              <c:f>Sheet1!$A$4</c:f>
              <c:strCache>
                <c:ptCount val="1"/>
                <c:pt idx="0">
                  <c:v>Total Cash Expenses</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Sheet1!$B$1:$M$1</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Sheet1!$B$4:$M$4</c:f>
              <c:numCache>
                <c:formatCode>General</c:formatCode>
                <c:ptCount val="10"/>
                <c:pt idx="0">
                  <c:v>741773</c:v>
                </c:pt>
                <c:pt idx="1">
                  <c:v>776714</c:v>
                </c:pt>
                <c:pt idx="2">
                  <c:v>724501</c:v>
                </c:pt>
                <c:pt idx="3">
                  <c:v>683984</c:v>
                </c:pt>
                <c:pt idx="4">
                  <c:v>680554</c:v>
                </c:pt>
                <c:pt idx="5">
                  <c:v>675400</c:v>
                </c:pt>
                <c:pt idx="6">
                  <c:v>675013</c:v>
                </c:pt>
                <c:pt idx="7">
                  <c:v>700336</c:v>
                </c:pt>
                <c:pt idx="8">
                  <c:v>790104</c:v>
                </c:pt>
                <c:pt idx="9">
                  <c:v>884679</c:v>
                </c:pt>
              </c:numCache>
            </c:numRef>
          </c:val>
          <c:extLst>
            <c:ext xmlns:c16="http://schemas.microsoft.com/office/drawing/2014/chart" uri="{C3380CC4-5D6E-409C-BE32-E72D297353CC}">
              <c16:uniqueId val="{00000001-D6FD-4F85-BFBC-82DFD1E263BD}"/>
            </c:ext>
          </c:extLst>
        </c:ser>
        <c:dLbls>
          <c:showLegendKey val="0"/>
          <c:showVal val="1"/>
          <c:showCatName val="0"/>
          <c:showSerName val="0"/>
          <c:showPercent val="0"/>
          <c:showBubbleSize val="0"/>
        </c:dLbls>
        <c:gapWidth val="150"/>
        <c:axId val="233580232"/>
        <c:axId val="1"/>
      </c:barChart>
      <c:catAx>
        <c:axId val="233580232"/>
        <c:scaling>
          <c:orientation val="minMax"/>
        </c:scaling>
        <c:delete val="0"/>
        <c:axPos val="b"/>
        <c:numFmt formatCode="General" sourceLinked="1"/>
        <c:majorTickMark val="none"/>
        <c:minorTickMark val="none"/>
        <c:tickLblPos val="low"/>
        <c:spPr>
          <a:noFill/>
          <a:ln w="12700"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
        <c:crosses val="autoZero"/>
        <c:auto val="1"/>
        <c:lblAlgn val="ctr"/>
        <c:lblOffset val="100"/>
        <c:noMultiLvlLbl val="0"/>
      </c:catAx>
      <c:valAx>
        <c:axId val="1"/>
        <c:scaling>
          <c:orientation val="minMax"/>
          <c:max val="1100000"/>
          <c:min val="600000"/>
        </c:scaling>
        <c:delete val="0"/>
        <c:axPos val="l"/>
        <c:majorGridlines>
          <c:spPr>
            <a:ln w="9525"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a:effectLst/>
          </c:spPr>
        </c:majorGridlines>
        <c:numFmt formatCode="General" sourceLinked="1"/>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35802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35586481113321"/>
          <c:y val="6.6539923954372623E-2"/>
          <c:w val="0.76640159045725653"/>
          <c:h val="0.7262357414448668"/>
        </c:manualLayout>
      </c:layout>
      <c:barChart>
        <c:barDir val="col"/>
        <c:grouping val="clustered"/>
        <c:varyColors val="0"/>
        <c:ser>
          <c:idx val="2"/>
          <c:order val="0"/>
          <c:tx>
            <c:strRef>
              <c:f>Sheet1!$A$2</c:f>
              <c:strCache>
                <c:ptCount val="1"/>
                <c:pt idx="0">
                  <c:v>2018</c:v>
                </c:pt>
              </c:strCache>
            </c:strRef>
          </c:tx>
          <c:spPr>
            <a:solidFill>
              <a:schemeClr val="hlink"/>
            </a:solidFill>
            <a:ln w="13170">
              <a:solidFill>
                <a:srgbClr val="000000"/>
              </a:solidFill>
              <a:prstDash val="solid"/>
            </a:ln>
          </c:spPr>
          <c:invertIfNegative val="0"/>
          <c:dLbls>
            <c:dLbl>
              <c:idx val="2"/>
              <c:layout>
                <c:manualLayout>
                  <c:x val="-1.0779596418700438E-2"/>
                  <c:y val="-9.146341463414690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38A-4BED-9AD1-62348E7111EB}"/>
                </c:ext>
              </c:extLst>
            </c:dLbl>
            <c:spPr>
              <a:noFill/>
              <a:ln w="26341">
                <a:noFill/>
              </a:ln>
            </c:spPr>
            <c:txPr>
              <a:bodyPr rot="-3540000" vert="horz" wrap="square" lIns="38100" tIns="19050" rIns="38100" bIns="19050" anchor="ctr">
                <a:spAutoFit/>
              </a:bodyPr>
              <a:lstStyle/>
              <a:p>
                <a:pPr algn="ctr">
                  <a:defRPr sz="1037"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Average</c:v>
                </c:pt>
                <c:pt idx="1">
                  <c:v>Low 20 %</c:v>
                </c:pt>
                <c:pt idx="2">
                  <c:v>High 20 %</c:v>
                </c:pt>
              </c:strCache>
            </c:strRef>
          </c:cat>
          <c:val>
            <c:numRef>
              <c:f>Sheet1!$B$2:$D$2</c:f>
              <c:numCache>
                <c:formatCode>#,##0</c:formatCode>
                <c:ptCount val="3"/>
                <c:pt idx="0">
                  <c:v>83855</c:v>
                </c:pt>
                <c:pt idx="1">
                  <c:v>45568</c:v>
                </c:pt>
                <c:pt idx="2">
                  <c:v>206192</c:v>
                </c:pt>
              </c:numCache>
            </c:numRef>
          </c:val>
          <c:extLst>
            <c:ext xmlns:c16="http://schemas.microsoft.com/office/drawing/2014/chart" uri="{C3380CC4-5D6E-409C-BE32-E72D297353CC}">
              <c16:uniqueId val="{00000000-DDF8-4207-87B0-0124FAA56F51}"/>
            </c:ext>
          </c:extLst>
        </c:ser>
        <c:ser>
          <c:idx val="3"/>
          <c:order val="1"/>
          <c:tx>
            <c:strRef>
              <c:f>Sheet1!$A$3</c:f>
              <c:strCache>
                <c:ptCount val="1"/>
                <c:pt idx="0">
                  <c:v>2019</c:v>
                </c:pt>
              </c:strCache>
            </c:strRef>
          </c:tx>
          <c:spPr>
            <a:solidFill>
              <a:schemeClr val="folHlink"/>
            </a:solidFill>
            <a:ln w="13170">
              <a:solidFill>
                <a:srgbClr val="000000"/>
              </a:solidFill>
              <a:prstDash val="solid"/>
            </a:ln>
          </c:spPr>
          <c:invertIfNegative val="0"/>
          <c:dLbls>
            <c:dLbl>
              <c:idx val="2"/>
              <c:layout>
                <c:manualLayout>
                  <c:x val="-3.0798846910573647E-3"/>
                  <c:y val="-2.134146341463420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38A-4BED-9AD1-62348E7111EB}"/>
                </c:ext>
              </c:extLst>
            </c:dLbl>
            <c:spPr>
              <a:noFill/>
              <a:ln w="26341">
                <a:noFill/>
              </a:ln>
            </c:spPr>
            <c:txPr>
              <a:bodyPr rot="-3600000" vert="horz" wrap="square" lIns="38100" tIns="19050" rIns="38100" bIns="19050" anchor="ctr">
                <a:spAutoFit/>
              </a:bodyPr>
              <a:lstStyle/>
              <a:p>
                <a:pPr algn="ctr">
                  <a:defRPr sz="1037"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Average</c:v>
                </c:pt>
                <c:pt idx="1">
                  <c:v>Low 20 %</c:v>
                </c:pt>
                <c:pt idx="2">
                  <c:v>High 20 %</c:v>
                </c:pt>
              </c:strCache>
            </c:strRef>
          </c:cat>
          <c:val>
            <c:numRef>
              <c:f>Sheet1!$B$3:$D$3</c:f>
              <c:numCache>
                <c:formatCode>#,##0</c:formatCode>
                <c:ptCount val="3"/>
                <c:pt idx="0">
                  <c:v>96092</c:v>
                </c:pt>
                <c:pt idx="1">
                  <c:v>29808</c:v>
                </c:pt>
                <c:pt idx="2">
                  <c:v>253872</c:v>
                </c:pt>
              </c:numCache>
            </c:numRef>
          </c:val>
          <c:extLst>
            <c:ext xmlns:c16="http://schemas.microsoft.com/office/drawing/2014/chart" uri="{C3380CC4-5D6E-409C-BE32-E72D297353CC}">
              <c16:uniqueId val="{00000001-DDF8-4207-87B0-0124FAA56F51}"/>
            </c:ext>
          </c:extLst>
        </c:ser>
        <c:ser>
          <c:idx val="4"/>
          <c:order val="2"/>
          <c:tx>
            <c:strRef>
              <c:f>Sheet1!$A$4</c:f>
              <c:strCache>
                <c:ptCount val="1"/>
                <c:pt idx="0">
                  <c:v>2020</c:v>
                </c:pt>
              </c:strCache>
            </c:strRef>
          </c:tx>
          <c:spPr>
            <a:solidFill>
              <a:schemeClr val="bg2"/>
            </a:solidFill>
            <a:ln w="13170">
              <a:solidFill>
                <a:srgbClr val="000000"/>
              </a:solidFill>
              <a:prstDash val="solid"/>
            </a:ln>
          </c:spPr>
          <c:invertIfNegative val="0"/>
          <c:dLbls>
            <c:dLbl>
              <c:idx val="3"/>
              <c:layout>
                <c:manualLayout>
                  <c:x val="-3.0798846910572515E-3"/>
                  <c:y val="-3.658536585365853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38A-4BED-9AD1-62348E7111EB}"/>
                </c:ext>
              </c:extLst>
            </c:dLbl>
            <c:spPr>
              <a:noFill/>
              <a:ln w="26341">
                <a:noFill/>
              </a:ln>
            </c:spPr>
            <c:txPr>
              <a:bodyPr rot="-3600000" vert="horz" wrap="square" lIns="38100" tIns="19050" rIns="38100" bIns="19050" anchor="ctr">
                <a:spAutoFit/>
              </a:bodyPr>
              <a:lstStyle/>
              <a:p>
                <a:pPr algn="ctr">
                  <a:defRPr sz="1037"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Average</c:v>
                </c:pt>
                <c:pt idx="1">
                  <c:v>Low 20 %</c:v>
                </c:pt>
                <c:pt idx="2">
                  <c:v>High 20 %</c:v>
                </c:pt>
              </c:strCache>
            </c:strRef>
          </c:cat>
          <c:val>
            <c:numRef>
              <c:f>Sheet1!$B$4:$D$4</c:f>
              <c:numCache>
                <c:formatCode>#,##0</c:formatCode>
                <c:ptCount val="3"/>
                <c:pt idx="0">
                  <c:v>130007</c:v>
                </c:pt>
                <c:pt idx="1">
                  <c:v>12307</c:v>
                </c:pt>
                <c:pt idx="2">
                  <c:v>373774</c:v>
                </c:pt>
              </c:numCache>
            </c:numRef>
          </c:val>
          <c:extLst>
            <c:ext xmlns:c16="http://schemas.microsoft.com/office/drawing/2014/chart" uri="{C3380CC4-5D6E-409C-BE32-E72D297353CC}">
              <c16:uniqueId val="{00000002-DDF8-4207-87B0-0124FAA56F51}"/>
            </c:ext>
          </c:extLst>
        </c:ser>
        <c:ser>
          <c:idx val="5"/>
          <c:order val="3"/>
          <c:tx>
            <c:strRef>
              <c:f>Sheet1!$A$5</c:f>
              <c:strCache>
                <c:ptCount val="1"/>
                <c:pt idx="0">
                  <c:v>2021</c:v>
                </c:pt>
              </c:strCache>
            </c:strRef>
          </c:tx>
          <c:spPr>
            <a:solidFill>
              <a:schemeClr val="tx2"/>
            </a:solidFill>
            <a:ln w="13170">
              <a:solidFill>
                <a:srgbClr val="000000"/>
              </a:solidFill>
              <a:prstDash val="solid"/>
            </a:ln>
          </c:spPr>
          <c:invertIfNegative val="0"/>
          <c:dLbls>
            <c:dLbl>
              <c:idx val="2"/>
              <c:layout>
                <c:manualLayout>
                  <c:x val="-3.0798846910573647E-3"/>
                  <c:y val="-3.658536585365853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38A-4BED-9AD1-62348E7111EB}"/>
                </c:ext>
              </c:extLst>
            </c:dLbl>
            <c:dLbl>
              <c:idx val="3"/>
              <c:layout>
                <c:manualLayout>
                  <c:x val="-9.2396540731718678E-3"/>
                  <c:y val="-1.829268292682926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4FD-446A-9488-D4CA232E411C}"/>
                </c:ext>
              </c:extLst>
            </c:dLbl>
            <c:spPr>
              <a:noFill/>
              <a:ln w="26341">
                <a:noFill/>
              </a:ln>
            </c:spPr>
            <c:txPr>
              <a:bodyPr rot="-3600000" vert="horz" wrap="square" lIns="38100" tIns="19050" rIns="38100" bIns="19050" anchor="ctr">
                <a:spAutoFit/>
              </a:bodyPr>
              <a:lstStyle/>
              <a:p>
                <a:pPr algn="ctr">
                  <a:defRPr sz="83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Average</c:v>
                </c:pt>
                <c:pt idx="1">
                  <c:v>Low 20 %</c:v>
                </c:pt>
                <c:pt idx="2">
                  <c:v>High 20 %</c:v>
                </c:pt>
              </c:strCache>
            </c:strRef>
          </c:cat>
          <c:val>
            <c:numRef>
              <c:f>Sheet1!$B$5:$D$5</c:f>
              <c:numCache>
                <c:formatCode>#,##0</c:formatCode>
                <c:ptCount val="3"/>
                <c:pt idx="0">
                  <c:v>177333</c:v>
                </c:pt>
                <c:pt idx="1">
                  <c:v>41557</c:v>
                </c:pt>
                <c:pt idx="2">
                  <c:v>449072</c:v>
                </c:pt>
              </c:numCache>
            </c:numRef>
          </c:val>
          <c:extLst>
            <c:ext xmlns:c16="http://schemas.microsoft.com/office/drawing/2014/chart" uri="{C3380CC4-5D6E-409C-BE32-E72D297353CC}">
              <c16:uniqueId val="{00000003-DDF8-4207-87B0-0124FAA56F51}"/>
            </c:ext>
          </c:extLst>
        </c:ser>
        <c:ser>
          <c:idx val="0"/>
          <c:order val="4"/>
          <c:tx>
            <c:strRef>
              <c:f>Sheet1!$A$6</c:f>
              <c:strCache>
                <c:ptCount val="1"/>
                <c:pt idx="0">
                  <c:v>2022</c:v>
                </c:pt>
              </c:strCache>
            </c:strRef>
          </c:tx>
          <c:spPr>
            <a:solidFill>
              <a:schemeClr val="accent1"/>
            </a:solidFill>
            <a:ln w="13170">
              <a:solidFill>
                <a:srgbClr val="000000"/>
              </a:solidFill>
              <a:prstDash val="solid"/>
            </a:ln>
          </c:spPr>
          <c:invertIfNegative val="0"/>
          <c:dLbls>
            <c:dLbl>
              <c:idx val="0"/>
              <c:spPr>
                <a:noFill/>
                <a:ln w="26341">
                  <a:noFill/>
                </a:ln>
              </c:spPr>
              <c:txPr>
                <a:bodyPr rot="-3600000" vert="horz"/>
                <a:lstStyle/>
                <a:p>
                  <a:pPr algn="ctr">
                    <a:defRPr sz="83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DDF8-4207-87B0-0124FAA56F51}"/>
                </c:ext>
              </c:extLst>
            </c:dLbl>
            <c:spPr>
              <a:noFill/>
              <a:ln w="26341">
                <a:noFill/>
              </a:ln>
            </c:spPr>
            <c:txPr>
              <a:bodyPr rot="-3600000" vert="horz" wrap="square" lIns="38100" tIns="19050" rIns="38100" bIns="19050" anchor="ctr">
                <a:spAutoFit/>
              </a:bodyPr>
              <a:lstStyle/>
              <a:p>
                <a:pPr algn="ctr">
                  <a:defRPr sz="83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Average</c:v>
                </c:pt>
                <c:pt idx="1">
                  <c:v>Low 20 %</c:v>
                </c:pt>
                <c:pt idx="2">
                  <c:v>High 20 %</c:v>
                </c:pt>
              </c:strCache>
            </c:strRef>
          </c:cat>
          <c:val>
            <c:numRef>
              <c:f>Sheet1!$B$6:$D$6</c:f>
              <c:numCache>
                <c:formatCode>#,##0</c:formatCode>
                <c:ptCount val="3"/>
                <c:pt idx="0">
                  <c:v>192415</c:v>
                </c:pt>
                <c:pt idx="1">
                  <c:v>34373</c:v>
                </c:pt>
                <c:pt idx="2">
                  <c:v>540041</c:v>
                </c:pt>
              </c:numCache>
            </c:numRef>
          </c:val>
          <c:extLst>
            <c:ext xmlns:c16="http://schemas.microsoft.com/office/drawing/2014/chart" uri="{C3380CC4-5D6E-409C-BE32-E72D297353CC}">
              <c16:uniqueId val="{00000005-DDF8-4207-87B0-0124FAA56F51}"/>
            </c:ext>
          </c:extLst>
        </c:ser>
        <c:dLbls>
          <c:showLegendKey val="0"/>
          <c:showVal val="1"/>
          <c:showCatName val="0"/>
          <c:showSerName val="0"/>
          <c:showPercent val="0"/>
          <c:showBubbleSize val="0"/>
        </c:dLbls>
        <c:gapWidth val="150"/>
        <c:axId val="126007928"/>
        <c:axId val="1"/>
      </c:barChart>
      <c:catAx>
        <c:axId val="126007928"/>
        <c:scaling>
          <c:orientation val="minMax"/>
        </c:scaling>
        <c:delete val="0"/>
        <c:axPos val="b"/>
        <c:numFmt formatCode="General" sourceLinked="1"/>
        <c:majorTickMark val="out"/>
        <c:minorTickMark val="none"/>
        <c:tickLblPos val="nextTo"/>
        <c:spPr>
          <a:ln w="3293">
            <a:solidFill>
              <a:schemeClr val="tx1"/>
            </a:solidFill>
            <a:prstDash val="solid"/>
          </a:ln>
        </c:spPr>
        <c:txPr>
          <a:bodyPr rot="0" vert="horz"/>
          <a:lstStyle/>
          <a:p>
            <a:pPr>
              <a:defRPr sz="1244" b="1" i="0" u="none" strike="noStrike" baseline="0">
                <a:solidFill>
                  <a:schemeClr val="tx1"/>
                </a:solidFill>
                <a:latin typeface="Arial"/>
                <a:ea typeface="Arial"/>
                <a:cs typeface="Arial"/>
              </a:defRPr>
            </a:pPr>
            <a:endParaRPr lang="en-US"/>
          </a:p>
        </c:txPr>
        <c:crossAx val="1"/>
        <c:crosses val="autoZero"/>
        <c:auto val="0"/>
        <c:lblAlgn val="ctr"/>
        <c:lblOffset val="100"/>
        <c:tickLblSkip val="1"/>
        <c:tickMarkSkip val="1"/>
        <c:noMultiLvlLbl val="0"/>
      </c:catAx>
      <c:valAx>
        <c:axId val="1"/>
        <c:scaling>
          <c:orientation val="minMax"/>
        </c:scaling>
        <c:delete val="0"/>
        <c:axPos val="l"/>
        <c:numFmt formatCode="&quot;$&quot;#,##0" sourceLinked="0"/>
        <c:majorTickMark val="out"/>
        <c:minorTickMark val="none"/>
        <c:tickLblPos val="nextTo"/>
        <c:spPr>
          <a:ln w="3293">
            <a:solidFill>
              <a:schemeClr val="tx1"/>
            </a:solidFill>
            <a:prstDash val="solid"/>
          </a:ln>
        </c:spPr>
        <c:txPr>
          <a:bodyPr rot="0" vert="horz"/>
          <a:lstStyle/>
          <a:p>
            <a:pPr>
              <a:defRPr sz="1244" b="1" i="0" u="none" strike="noStrike" baseline="0">
                <a:solidFill>
                  <a:schemeClr val="tx1"/>
                </a:solidFill>
                <a:latin typeface="Arial"/>
                <a:ea typeface="Arial"/>
                <a:cs typeface="Arial"/>
              </a:defRPr>
            </a:pPr>
            <a:endParaRPr lang="en-US"/>
          </a:p>
        </c:txPr>
        <c:crossAx val="126007928"/>
        <c:crosses val="autoZero"/>
        <c:crossBetween val="between"/>
      </c:valAx>
      <c:spPr>
        <a:noFill/>
        <a:ln w="26341">
          <a:noFill/>
        </a:ln>
      </c:spPr>
    </c:plotArea>
    <c:legend>
      <c:legendPos val="b"/>
      <c:layout>
        <c:manualLayout>
          <c:xMode val="edge"/>
          <c:yMode val="edge"/>
          <c:x val="0.15606361829025847"/>
          <c:y val="0.88973384030418246"/>
          <c:w val="0.54174950298210744"/>
          <c:h val="8.5551330798479083E-2"/>
        </c:manualLayout>
      </c:layout>
      <c:overlay val="0"/>
      <c:spPr>
        <a:solidFill>
          <a:schemeClr val="bg1"/>
        </a:solidFill>
        <a:ln w="3293">
          <a:solidFill>
            <a:schemeClr val="tx1"/>
          </a:solidFill>
          <a:prstDash val="solid"/>
        </a:ln>
      </c:spPr>
      <c:txPr>
        <a:bodyPr/>
        <a:lstStyle/>
        <a:p>
          <a:pPr>
            <a:defRPr sz="1716"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867" b="1" i="0" u="none" strike="noStrike" baseline="0">
          <a:solidFill>
            <a:schemeClr val="tx1"/>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481271282633368E-2"/>
          <c:y val="3.0660377358490566E-2"/>
          <c:w val="0.61975028376844499"/>
          <c:h val="0.73113207547169812"/>
        </c:manualLayout>
      </c:layout>
      <c:barChart>
        <c:barDir val="col"/>
        <c:grouping val="clustered"/>
        <c:varyColors val="0"/>
        <c:ser>
          <c:idx val="1"/>
          <c:order val="0"/>
          <c:tx>
            <c:strRef>
              <c:f>Sheet1!$A$2</c:f>
              <c:strCache>
                <c:ptCount val="1"/>
                <c:pt idx="0">
                  <c:v>2018</c:v>
                </c:pt>
              </c:strCache>
            </c:strRef>
          </c:tx>
          <c:spPr>
            <a:solidFill>
              <a:schemeClr val="accent2"/>
            </a:solidFill>
            <a:ln w="13814">
              <a:solidFill>
                <a:srgbClr val="000000"/>
              </a:solidFill>
              <a:prstDash val="solid"/>
            </a:ln>
          </c:spPr>
          <c:invertIfNegative val="0"/>
          <c:dLbls>
            <c:delete val="1"/>
          </c:dLbls>
          <c:cat>
            <c:strRef>
              <c:f>Sheet1!$B$1:$D$1</c:f>
              <c:strCache>
                <c:ptCount val="3"/>
                <c:pt idx="0">
                  <c:v>Average</c:v>
                </c:pt>
                <c:pt idx="1">
                  <c:v>Low 20 %</c:v>
                </c:pt>
                <c:pt idx="2">
                  <c:v>High 20 %</c:v>
                </c:pt>
              </c:strCache>
            </c:strRef>
          </c:cat>
          <c:val>
            <c:numRef>
              <c:f>Sheet1!$B$2:$D$2</c:f>
              <c:numCache>
                <c:formatCode>#,##0</c:formatCode>
                <c:ptCount val="3"/>
                <c:pt idx="0">
                  <c:v>32866</c:v>
                </c:pt>
                <c:pt idx="1">
                  <c:v>-125961</c:v>
                </c:pt>
                <c:pt idx="2">
                  <c:v>217827</c:v>
                </c:pt>
              </c:numCache>
            </c:numRef>
          </c:val>
          <c:extLst>
            <c:ext xmlns:c16="http://schemas.microsoft.com/office/drawing/2014/chart" uri="{C3380CC4-5D6E-409C-BE32-E72D297353CC}">
              <c16:uniqueId val="{00000000-D5A2-4E70-81C3-816E48E787B2}"/>
            </c:ext>
          </c:extLst>
        </c:ser>
        <c:ser>
          <c:idx val="2"/>
          <c:order val="1"/>
          <c:tx>
            <c:strRef>
              <c:f>Sheet1!$A$3</c:f>
              <c:strCache>
                <c:ptCount val="1"/>
                <c:pt idx="0">
                  <c:v>2019</c:v>
                </c:pt>
              </c:strCache>
            </c:strRef>
          </c:tx>
          <c:spPr>
            <a:solidFill>
              <a:schemeClr val="hlink"/>
            </a:solidFill>
            <a:ln w="13814">
              <a:solidFill>
                <a:srgbClr val="000000"/>
              </a:solidFill>
              <a:prstDash val="solid"/>
            </a:ln>
          </c:spPr>
          <c:invertIfNegative val="0"/>
          <c:dLbls>
            <c:delete val="1"/>
          </c:dLbls>
          <c:cat>
            <c:strRef>
              <c:f>Sheet1!$B$1:$D$1</c:f>
              <c:strCache>
                <c:ptCount val="3"/>
                <c:pt idx="0">
                  <c:v>Average</c:v>
                </c:pt>
                <c:pt idx="1">
                  <c:v>Low 20 %</c:v>
                </c:pt>
                <c:pt idx="2">
                  <c:v>High 20 %</c:v>
                </c:pt>
              </c:strCache>
            </c:strRef>
          </c:cat>
          <c:val>
            <c:numRef>
              <c:f>Sheet1!$B$3:$D$3</c:f>
              <c:numCache>
                <c:formatCode>#,##0</c:formatCode>
                <c:ptCount val="3"/>
                <c:pt idx="0">
                  <c:v>36547</c:v>
                </c:pt>
                <c:pt idx="1">
                  <c:v>-43183</c:v>
                </c:pt>
                <c:pt idx="2">
                  <c:v>242696</c:v>
                </c:pt>
              </c:numCache>
            </c:numRef>
          </c:val>
          <c:extLst>
            <c:ext xmlns:c16="http://schemas.microsoft.com/office/drawing/2014/chart" uri="{C3380CC4-5D6E-409C-BE32-E72D297353CC}">
              <c16:uniqueId val="{00000001-D5A2-4E70-81C3-816E48E787B2}"/>
            </c:ext>
          </c:extLst>
        </c:ser>
        <c:ser>
          <c:idx val="3"/>
          <c:order val="2"/>
          <c:tx>
            <c:strRef>
              <c:f>Sheet1!$A$4</c:f>
              <c:strCache>
                <c:ptCount val="1"/>
                <c:pt idx="0">
                  <c:v>2020</c:v>
                </c:pt>
              </c:strCache>
            </c:strRef>
          </c:tx>
          <c:spPr>
            <a:solidFill>
              <a:schemeClr val="folHlink"/>
            </a:solidFill>
            <a:ln w="13814">
              <a:solidFill>
                <a:srgbClr val="000000"/>
              </a:solidFill>
              <a:prstDash val="solid"/>
            </a:ln>
          </c:spPr>
          <c:invertIfNegative val="0"/>
          <c:dLbls>
            <c:delete val="1"/>
          </c:dLbls>
          <c:cat>
            <c:strRef>
              <c:f>Sheet1!$B$1:$D$1</c:f>
              <c:strCache>
                <c:ptCount val="3"/>
                <c:pt idx="0">
                  <c:v>Average</c:v>
                </c:pt>
                <c:pt idx="1">
                  <c:v>Low 20 %</c:v>
                </c:pt>
                <c:pt idx="2">
                  <c:v>High 20 %</c:v>
                </c:pt>
              </c:strCache>
            </c:strRef>
          </c:cat>
          <c:val>
            <c:numRef>
              <c:f>Sheet1!$B$4:$D$4</c:f>
              <c:numCache>
                <c:formatCode>#,##0</c:formatCode>
                <c:ptCount val="3"/>
                <c:pt idx="0">
                  <c:v>102848</c:v>
                </c:pt>
                <c:pt idx="1">
                  <c:v>369</c:v>
                </c:pt>
                <c:pt idx="2">
                  <c:v>401000</c:v>
                </c:pt>
              </c:numCache>
            </c:numRef>
          </c:val>
          <c:extLst>
            <c:ext xmlns:c16="http://schemas.microsoft.com/office/drawing/2014/chart" uri="{C3380CC4-5D6E-409C-BE32-E72D297353CC}">
              <c16:uniqueId val="{00000002-D5A2-4E70-81C3-816E48E787B2}"/>
            </c:ext>
          </c:extLst>
        </c:ser>
        <c:ser>
          <c:idx val="4"/>
          <c:order val="3"/>
          <c:tx>
            <c:strRef>
              <c:f>Sheet1!$A$5</c:f>
              <c:strCache>
                <c:ptCount val="1"/>
                <c:pt idx="0">
                  <c:v>2021</c:v>
                </c:pt>
              </c:strCache>
            </c:strRef>
          </c:tx>
          <c:spPr>
            <a:solidFill>
              <a:schemeClr val="bg2"/>
            </a:solidFill>
            <a:ln w="13814">
              <a:solidFill>
                <a:srgbClr val="000000"/>
              </a:solidFill>
              <a:prstDash val="solid"/>
            </a:ln>
          </c:spPr>
          <c:invertIfNegative val="0"/>
          <c:dLbls>
            <c:delete val="1"/>
          </c:dLbls>
          <c:cat>
            <c:strRef>
              <c:f>Sheet1!$B$1:$D$1</c:f>
              <c:strCache>
                <c:ptCount val="3"/>
                <c:pt idx="0">
                  <c:v>Average</c:v>
                </c:pt>
                <c:pt idx="1">
                  <c:v>Low 20 %</c:v>
                </c:pt>
                <c:pt idx="2">
                  <c:v>High 20 %</c:v>
                </c:pt>
              </c:strCache>
            </c:strRef>
          </c:cat>
          <c:val>
            <c:numRef>
              <c:f>Sheet1!$B$5:$D$5</c:f>
              <c:numCache>
                <c:formatCode>#,##0</c:formatCode>
                <c:ptCount val="3"/>
                <c:pt idx="0">
                  <c:v>176426</c:v>
                </c:pt>
                <c:pt idx="1">
                  <c:v>12706</c:v>
                </c:pt>
                <c:pt idx="2">
                  <c:v>620578</c:v>
                </c:pt>
              </c:numCache>
            </c:numRef>
          </c:val>
          <c:extLst>
            <c:ext xmlns:c16="http://schemas.microsoft.com/office/drawing/2014/chart" uri="{C3380CC4-5D6E-409C-BE32-E72D297353CC}">
              <c16:uniqueId val="{00000003-D5A2-4E70-81C3-816E48E787B2}"/>
            </c:ext>
          </c:extLst>
        </c:ser>
        <c:ser>
          <c:idx val="0"/>
          <c:order val="4"/>
          <c:tx>
            <c:strRef>
              <c:f>Sheet1!$A$6</c:f>
              <c:strCache>
                <c:ptCount val="1"/>
                <c:pt idx="0">
                  <c:v>2022</c:v>
                </c:pt>
              </c:strCache>
            </c:strRef>
          </c:tx>
          <c:spPr>
            <a:solidFill>
              <a:schemeClr val="accent1"/>
            </a:solidFill>
            <a:ln w="13814">
              <a:solidFill>
                <a:srgbClr val="000000"/>
              </a:solidFill>
              <a:prstDash val="solid"/>
            </a:ln>
          </c:spPr>
          <c:invertIfNegative val="0"/>
          <c:dLbls>
            <c:delete val="1"/>
          </c:dLbls>
          <c:cat>
            <c:strRef>
              <c:f>Sheet1!$B$1:$D$1</c:f>
              <c:strCache>
                <c:ptCount val="3"/>
                <c:pt idx="0">
                  <c:v>Average</c:v>
                </c:pt>
                <c:pt idx="1">
                  <c:v>Low 20 %</c:v>
                </c:pt>
                <c:pt idx="2">
                  <c:v>High 20 %</c:v>
                </c:pt>
              </c:strCache>
            </c:strRef>
          </c:cat>
          <c:val>
            <c:numRef>
              <c:f>Sheet1!$B$6:$D$6</c:f>
              <c:numCache>
                <c:formatCode>#,##0</c:formatCode>
                <c:ptCount val="3"/>
                <c:pt idx="0">
                  <c:v>311240</c:v>
                </c:pt>
                <c:pt idx="1">
                  <c:v>-5822</c:v>
                </c:pt>
                <c:pt idx="2">
                  <c:v>945479</c:v>
                </c:pt>
              </c:numCache>
            </c:numRef>
          </c:val>
          <c:extLst>
            <c:ext xmlns:c16="http://schemas.microsoft.com/office/drawing/2014/chart" uri="{C3380CC4-5D6E-409C-BE32-E72D297353CC}">
              <c16:uniqueId val="{00000004-D5A2-4E70-81C3-816E48E787B2}"/>
            </c:ext>
          </c:extLst>
        </c:ser>
        <c:dLbls>
          <c:showLegendKey val="0"/>
          <c:showVal val="1"/>
          <c:showCatName val="0"/>
          <c:showSerName val="0"/>
          <c:showPercent val="0"/>
          <c:showBubbleSize val="0"/>
        </c:dLbls>
        <c:gapWidth val="250"/>
        <c:axId val="167076904"/>
        <c:axId val="1"/>
      </c:barChart>
      <c:catAx>
        <c:axId val="167076904"/>
        <c:scaling>
          <c:orientation val="minMax"/>
        </c:scaling>
        <c:delete val="0"/>
        <c:axPos val="b"/>
        <c:numFmt formatCode="General" sourceLinked="1"/>
        <c:majorTickMark val="out"/>
        <c:minorTickMark val="none"/>
        <c:tickLblPos val="low"/>
        <c:spPr>
          <a:ln w="3453">
            <a:solidFill>
              <a:schemeClr val="tx1"/>
            </a:solidFill>
            <a:prstDash val="solid"/>
          </a:ln>
        </c:spPr>
        <c:txPr>
          <a:bodyPr rot="0" vert="horz"/>
          <a:lstStyle/>
          <a:p>
            <a:pPr>
              <a:defRPr sz="1305" b="1" i="0" u="none" strike="noStrike" baseline="0">
                <a:solidFill>
                  <a:schemeClr val="tx1"/>
                </a:solidFill>
                <a:latin typeface="Arial"/>
                <a:ea typeface="Arial"/>
                <a:cs typeface="Arial"/>
              </a:defRPr>
            </a:pPr>
            <a:endParaRPr lang="en-US"/>
          </a:p>
        </c:txPr>
        <c:crossAx val="1"/>
        <c:crosses val="autoZero"/>
        <c:auto val="0"/>
        <c:lblAlgn val="ctr"/>
        <c:lblOffset val="100"/>
        <c:noMultiLvlLbl val="0"/>
      </c:catAx>
      <c:valAx>
        <c:axId val="1"/>
        <c:scaling>
          <c:orientation val="minMax"/>
          <c:max val="1200000"/>
        </c:scaling>
        <c:delete val="0"/>
        <c:axPos val="l"/>
        <c:majorGridlines>
          <c:spPr>
            <a:ln w="3453">
              <a:solidFill>
                <a:schemeClr val="tx1"/>
              </a:solidFill>
              <a:prstDash val="solid"/>
            </a:ln>
          </c:spPr>
        </c:majorGridlines>
        <c:numFmt formatCode="&quot;$&quot;#,##0" sourceLinked="0"/>
        <c:majorTickMark val="out"/>
        <c:minorTickMark val="none"/>
        <c:tickLblPos val="nextTo"/>
        <c:spPr>
          <a:ln w="3453">
            <a:solidFill>
              <a:schemeClr val="tx1"/>
            </a:solidFill>
            <a:prstDash val="solid"/>
          </a:ln>
        </c:spPr>
        <c:txPr>
          <a:bodyPr rot="0" vert="horz"/>
          <a:lstStyle/>
          <a:p>
            <a:pPr>
              <a:defRPr sz="1196" b="1" i="0" u="none" strike="noStrike" baseline="0">
                <a:solidFill>
                  <a:schemeClr val="tx1"/>
                </a:solidFill>
                <a:latin typeface="Arial"/>
                <a:ea typeface="Arial"/>
                <a:cs typeface="Arial"/>
              </a:defRPr>
            </a:pPr>
            <a:endParaRPr lang="en-US"/>
          </a:p>
        </c:txPr>
        <c:crossAx val="167076904"/>
        <c:crosses val="autoZero"/>
        <c:crossBetween val="between"/>
      </c:valAx>
      <c:spPr>
        <a:noFill/>
        <a:ln w="12700">
          <a:solidFill>
            <a:schemeClr val="tx1"/>
          </a:solidFill>
          <a:prstDash val="solid"/>
        </a:ln>
      </c:spPr>
    </c:plotArea>
    <c:legend>
      <c:legendPos val="b"/>
      <c:layout>
        <c:manualLayout>
          <c:xMode val="edge"/>
          <c:yMode val="edge"/>
          <c:x val="0.17355301714910121"/>
          <c:y val="0.86084906197259148"/>
          <c:w val="0.37399027094269743"/>
          <c:h val="7.4902650660992109E-2"/>
        </c:manualLayout>
      </c:layout>
      <c:overlay val="0"/>
      <c:spPr>
        <a:solidFill>
          <a:schemeClr val="bg1"/>
        </a:solidFill>
        <a:ln w="3453">
          <a:solidFill>
            <a:schemeClr val="tx1"/>
          </a:solidFill>
          <a:prstDash val="solid"/>
        </a:ln>
      </c:spPr>
      <c:txPr>
        <a:bodyPr/>
        <a:lstStyle/>
        <a:p>
          <a:pPr>
            <a:defRPr sz="1800"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958" b="1" i="0" u="none" strike="noStrike" baseline="0">
          <a:solidFill>
            <a:schemeClr val="tx1"/>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99014778325122"/>
          <c:y val="3.6900369003690037E-2"/>
          <c:w val="0.85517241379310338"/>
          <c:h val="0.75092250922509229"/>
        </c:manualLayout>
      </c:layout>
      <c:lineChart>
        <c:grouping val="standard"/>
        <c:varyColors val="0"/>
        <c:ser>
          <c:idx val="1"/>
          <c:order val="0"/>
          <c:tx>
            <c:strRef>
              <c:f>Sheet1!$A$2</c:f>
              <c:strCache>
                <c:ptCount val="1"/>
                <c:pt idx="0">
                  <c:v>Low 20%</c:v>
                </c:pt>
              </c:strCache>
            </c:strRef>
          </c:tx>
          <c:spPr>
            <a:ln w="31750">
              <a:solidFill>
                <a:schemeClr val="tx1"/>
              </a:solidFill>
              <a:prstDash val="solid"/>
            </a:ln>
          </c:spPr>
          <c:cat>
            <c:numRef>
              <c:f>Sheet1!$B$1:$F$1</c:f>
              <c:numCache>
                <c:formatCode>General</c:formatCode>
                <c:ptCount val="5"/>
                <c:pt idx="0">
                  <c:v>2018</c:v>
                </c:pt>
                <c:pt idx="1">
                  <c:v>2019</c:v>
                </c:pt>
                <c:pt idx="2">
                  <c:v>2020</c:v>
                </c:pt>
                <c:pt idx="3">
                  <c:v>2021</c:v>
                </c:pt>
                <c:pt idx="4">
                  <c:v>2022</c:v>
                </c:pt>
              </c:numCache>
            </c:numRef>
          </c:cat>
          <c:val>
            <c:numRef>
              <c:f>Sheet1!$B$2:$F$2</c:f>
              <c:numCache>
                <c:formatCode>#,##0</c:formatCode>
                <c:ptCount val="5"/>
                <c:pt idx="0">
                  <c:v>-126466</c:v>
                </c:pt>
                <c:pt idx="1">
                  <c:v>-47555</c:v>
                </c:pt>
                <c:pt idx="2">
                  <c:v>28598</c:v>
                </c:pt>
                <c:pt idx="3">
                  <c:v>26353</c:v>
                </c:pt>
                <c:pt idx="4">
                  <c:v>14135</c:v>
                </c:pt>
              </c:numCache>
            </c:numRef>
          </c:val>
          <c:smooth val="0"/>
          <c:extLst>
            <c:ext xmlns:c16="http://schemas.microsoft.com/office/drawing/2014/chart" uri="{C3380CC4-5D6E-409C-BE32-E72D297353CC}">
              <c16:uniqueId val="{00000000-D2E3-48A4-97D8-06E930C716F6}"/>
            </c:ext>
          </c:extLst>
        </c:ser>
        <c:ser>
          <c:idx val="5"/>
          <c:order val="1"/>
          <c:tx>
            <c:strRef>
              <c:f>Sheet1!$A$3</c:f>
              <c:strCache>
                <c:ptCount val="1"/>
                <c:pt idx="0">
                  <c:v>Ave</c:v>
                </c:pt>
              </c:strCache>
            </c:strRef>
          </c:tx>
          <c:spPr>
            <a:ln w="31750">
              <a:solidFill>
                <a:schemeClr val="tx1"/>
              </a:solidFill>
              <a:prstDash val="solid"/>
            </a:ln>
          </c:spPr>
          <c:cat>
            <c:numRef>
              <c:f>Sheet1!$B$1:$F$1</c:f>
              <c:numCache>
                <c:formatCode>General</c:formatCode>
                <c:ptCount val="5"/>
                <c:pt idx="0">
                  <c:v>2018</c:v>
                </c:pt>
                <c:pt idx="1">
                  <c:v>2019</c:v>
                </c:pt>
                <c:pt idx="2">
                  <c:v>2020</c:v>
                </c:pt>
                <c:pt idx="3">
                  <c:v>2021</c:v>
                </c:pt>
                <c:pt idx="4">
                  <c:v>2022</c:v>
                </c:pt>
              </c:numCache>
            </c:numRef>
          </c:cat>
          <c:val>
            <c:numRef>
              <c:f>Sheet1!$B$3:$F$3</c:f>
              <c:numCache>
                <c:formatCode>#,##0</c:formatCode>
                <c:ptCount val="5"/>
                <c:pt idx="0">
                  <c:v>16845</c:v>
                </c:pt>
                <c:pt idx="1">
                  <c:v>76106</c:v>
                </c:pt>
                <c:pt idx="2">
                  <c:v>174693</c:v>
                </c:pt>
                <c:pt idx="3">
                  <c:v>279684</c:v>
                </c:pt>
                <c:pt idx="4">
                  <c:v>297008</c:v>
                </c:pt>
              </c:numCache>
            </c:numRef>
          </c:val>
          <c:smooth val="0"/>
          <c:extLst>
            <c:ext xmlns:c16="http://schemas.microsoft.com/office/drawing/2014/chart" uri="{C3380CC4-5D6E-409C-BE32-E72D297353CC}">
              <c16:uniqueId val="{00000001-D2E3-48A4-97D8-06E930C716F6}"/>
            </c:ext>
          </c:extLst>
        </c:ser>
        <c:ser>
          <c:idx val="2"/>
          <c:order val="2"/>
          <c:tx>
            <c:strRef>
              <c:f>Sheet1!$A$4</c:f>
              <c:strCache>
                <c:ptCount val="1"/>
                <c:pt idx="0">
                  <c:v>High 20%</c:v>
                </c:pt>
              </c:strCache>
            </c:strRef>
          </c:tx>
          <c:spPr>
            <a:ln w="31750">
              <a:solidFill>
                <a:schemeClr val="tx1"/>
              </a:solidFill>
              <a:prstDash val="solid"/>
            </a:ln>
          </c:spPr>
          <c:cat>
            <c:numRef>
              <c:f>Sheet1!$B$1:$F$1</c:f>
              <c:numCache>
                <c:formatCode>General</c:formatCode>
                <c:ptCount val="5"/>
                <c:pt idx="0">
                  <c:v>2018</c:v>
                </c:pt>
                <c:pt idx="1">
                  <c:v>2019</c:v>
                </c:pt>
                <c:pt idx="2">
                  <c:v>2020</c:v>
                </c:pt>
                <c:pt idx="3">
                  <c:v>2021</c:v>
                </c:pt>
                <c:pt idx="4">
                  <c:v>2022</c:v>
                </c:pt>
              </c:numCache>
            </c:numRef>
          </c:cat>
          <c:val>
            <c:numRef>
              <c:f>Sheet1!$B$4:$F$4</c:f>
              <c:numCache>
                <c:formatCode>#,##0</c:formatCode>
                <c:ptCount val="5"/>
                <c:pt idx="0">
                  <c:v>152170</c:v>
                </c:pt>
                <c:pt idx="1">
                  <c:v>294082</c:v>
                </c:pt>
                <c:pt idx="2">
                  <c:v>486127</c:v>
                </c:pt>
                <c:pt idx="3">
                  <c:v>764813</c:v>
                </c:pt>
                <c:pt idx="4">
                  <c:v>842634</c:v>
                </c:pt>
              </c:numCache>
            </c:numRef>
          </c:val>
          <c:smooth val="0"/>
          <c:extLst>
            <c:ext xmlns:c16="http://schemas.microsoft.com/office/drawing/2014/chart" uri="{C3380CC4-5D6E-409C-BE32-E72D297353CC}">
              <c16:uniqueId val="{00000002-D2E3-48A4-97D8-06E930C716F6}"/>
            </c:ext>
          </c:extLst>
        </c:ser>
        <c:dLbls>
          <c:showLegendKey val="0"/>
          <c:showVal val="0"/>
          <c:showCatName val="0"/>
          <c:showSerName val="0"/>
          <c:showPercent val="0"/>
          <c:showBubbleSize val="0"/>
        </c:dLbls>
        <c:marker val="1"/>
        <c:smooth val="0"/>
        <c:axId val="127180400"/>
        <c:axId val="1"/>
      </c:lineChart>
      <c:catAx>
        <c:axId val="127180400"/>
        <c:scaling>
          <c:orientation val="minMax"/>
        </c:scaling>
        <c:delete val="0"/>
        <c:axPos val="b"/>
        <c:numFmt formatCode="General" sourceLinked="1"/>
        <c:majorTickMark val="out"/>
        <c:minorTickMark val="none"/>
        <c:tickLblPos val="low"/>
        <c:spPr>
          <a:ln w="3192">
            <a:solidFill>
              <a:schemeClr val="tx1"/>
            </a:solidFill>
            <a:prstDash val="solid"/>
          </a:ln>
        </c:spPr>
        <c:txPr>
          <a:bodyPr rot="0" vert="horz"/>
          <a:lstStyle/>
          <a:p>
            <a:pPr>
              <a:defRPr sz="1809" b="1" i="0" u="none" strike="noStrike" baseline="0">
                <a:solidFill>
                  <a:schemeClr val="tx1"/>
                </a:solidFill>
                <a:latin typeface="Verdana"/>
                <a:ea typeface="Verdana"/>
                <a:cs typeface="Verdana"/>
              </a:defRPr>
            </a:pPr>
            <a:endParaRPr lang="en-US"/>
          </a:p>
        </c:txPr>
        <c:crossAx val="1"/>
        <c:crosses val="autoZero"/>
        <c:auto val="1"/>
        <c:lblAlgn val="ctr"/>
        <c:lblOffset val="100"/>
        <c:noMultiLvlLbl val="0"/>
      </c:catAx>
      <c:valAx>
        <c:axId val="1"/>
        <c:scaling>
          <c:orientation val="minMax"/>
        </c:scaling>
        <c:delete val="0"/>
        <c:axPos val="l"/>
        <c:majorGridlines>
          <c:spPr>
            <a:ln w="3192">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ln>
          </c:spPr>
        </c:majorGridlines>
        <c:numFmt formatCode="&quot;$&quot;#,##0" sourceLinked="0"/>
        <c:majorTickMark val="out"/>
        <c:minorTickMark val="none"/>
        <c:tickLblPos val="nextTo"/>
        <c:spPr>
          <a:ln w="3192">
            <a:solidFill>
              <a:schemeClr val="tx1"/>
            </a:solidFill>
            <a:prstDash val="solid"/>
          </a:ln>
        </c:spPr>
        <c:txPr>
          <a:bodyPr rot="0" vert="horz"/>
          <a:lstStyle/>
          <a:p>
            <a:pPr>
              <a:defRPr sz="1206" b="1" i="0" u="none" strike="noStrike" baseline="0">
                <a:solidFill>
                  <a:schemeClr val="tx1"/>
                </a:solidFill>
                <a:latin typeface="Verdana"/>
                <a:ea typeface="Verdana"/>
                <a:cs typeface="Verdana"/>
              </a:defRPr>
            </a:pPr>
            <a:endParaRPr lang="en-US"/>
          </a:p>
        </c:txPr>
        <c:crossAx val="127180400"/>
        <c:crosses val="autoZero"/>
        <c:crossBetween val="between"/>
      </c:valAx>
      <c:spPr>
        <a:noFill/>
        <a:ln w="12700">
          <a:solidFill>
            <a:schemeClr val="tx1"/>
          </a:solidFill>
          <a:prstDash val="solid"/>
        </a:ln>
      </c:spPr>
    </c:plotArea>
    <c:legend>
      <c:legendPos val="b"/>
      <c:layout>
        <c:manualLayout>
          <c:xMode val="edge"/>
          <c:yMode val="edge"/>
          <c:x val="0.18719211822660098"/>
          <c:y val="0.91328413284132848"/>
          <c:w val="0.56659846482228216"/>
          <c:h val="7.9489126463592644E-2"/>
        </c:manualLayout>
      </c:layout>
      <c:overlay val="0"/>
      <c:spPr>
        <a:noFill/>
        <a:ln w="3192">
          <a:solidFill>
            <a:schemeClr val="tx1"/>
          </a:solidFill>
          <a:prstDash val="solid"/>
        </a:ln>
      </c:spPr>
      <c:txPr>
        <a:bodyPr/>
        <a:lstStyle/>
        <a:p>
          <a:pPr>
            <a:defRPr sz="1664" b="1" i="0" u="none" strike="noStrike" baseline="0">
              <a:solidFill>
                <a:schemeClr val="tx1"/>
              </a:solidFill>
              <a:latin typeface="Verdana"/>
              <a:ea typeface="Verdana"/>
              <a:cs typeface="Verdana"/>
            </a:defRPr>
          </a:pPr>
          <a:endParaRPr lang="en-US"/>
        </a:p>
      </c:txPr>
    </c:legend>
    <c:plotVisOnly val="1"/>
    <c:dispBlanksAs val="gap"/>
    <c:showDLblsOverMax val="0"/>
  </c:chart>
  <c:spPr>
    <a:noFill/>
    <a:ln>
      <a:noFill/>
    </a:ln>
  </c:spPr>
  <c:txPr>
    <a:bodyPr/>
    <a:lstStyle/>
    <a:p>
      <a:pPr>
        <a:defRPr sz="1809" b="1" i="0" u="none" strike="noStrike" baseline="0">
          <a:solidFill>
            <a:schemeClr val="tx1"/>
          </a:solidFill>
          <a:latin typeface="Verdana"/>
          <a:ea typeface="Verdana"/>
          <a:cs typeface="Verdana"/>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671415004748338E-2"/>
          <c:y val="5.5045871559633031E-2"/>
          <c:w val="0.90883190883190867"/>
          <c:h val="0.80366972477064225"/>
        </c:manualLayout>
      </c:layout>
      <c:lineChart>
        <c:grouping val="standard"/>
        <c:varyColors val="0"/>
        <c:ser>
          <c:idx val="0"/>
          <c:order val="0"/>
          <c:tx>
            <c:strRef>
              <c:f>Sheet1!$A$2</c:f>
              <c:strCache>
                <c:ptCount val="1"/>
                <c:pt idx="0">
                  <c:v>Low 20%</c:v>
                </c:pt>
              </c:strCache>
            </c:strRef>
          </c:tx>
          <c:spPr>
            <a:ln w="37899">
              <a:solidFill>
                <a:srgbClr val="000000"/>
              </a:solidFill>
              <a:prstDash val="solid"/>
            </a:ln>
          </c:spPr>
          <c:marker>
            <c:symbol val="diamond"/>
            <c:size val="8"/>
            <c:spPr>
              <a:solidFill>
                <a:srgbClr val="FF0000"/>
              </a:solidFill>
              <a:ln>
                <a:solidFill>
                  <a:srgbClr val="FF0000"/>
                </a:solidFill>
                <a:prstDash val="solid"/>
              </a:ln>
            </c:spPr>
          </c:marker>
          <c:cat>
            <c:numRef>
              <c:f>Sheet1!$B$1:$K$1</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Sheet1!$B$2:$K$2</c:f>
              <c:numCache>
                <c:formatCode>#,##0</c:formatCode>
                <c:ptCount val="10"/>
                <c:pt idx="0" formatCode="General">
                  <c:v>-17585</c:v>
                </c:pt>
                <c:pt idx="1">
                  <c:v>-48016</c:v>
                </c:pt>
                <c:pt idx="2">
                  <c:v>-107434</c:v>
                </c:pt>
                <c:pt idx="3">
                  <c:v>-55765</c:v>
                </c:pt>
                <c:pt idx="4">
                  <c:v>-12902</c:v>
                </c:pt>
                <c:pt idx="5">
                  <c:v>-83493</c:v>
                </c:pt>
                <c:pt idx="6">
                  <c:v>-8921</c:v>
                </c:pt>
                <c:pt idx="7">
                  <c:v>59493</c:v>
                </c:pt>
                <c:pt idx="8">
                  <c:v>71081</c:v>
                </c:pt>
                <c:pt idx="9">
                  <c:v>54854</c:v>
                </c:pt>
              </c:numCache>
            </c:numRef>
          </c:val>
          <c:smooth val="0"/>
          <c:extLst>
            <c:ext xmlns:c16="http://schemas.microsoft.com/office/drawing/2014/chart" uri="{C3380CC4-5D6E-409C-BE32-E72D297353CC}">
              <c16:uniqueId val="{00000000-0B4B-45B1-94C8-C65E0EBD57D9}"/>
            </c:ext>
          </c:extLst>
        </c:ser>
        <c:ser>
          <c:idx val="1"/>
          <c:order val="1"/>
          <c:tx>
            <c:strRef>
              <c:f>Sheet1!$A$3</c:f>
              <c:strCache>
                <c:ptCount val="1"/>
                <c:pt idx="0">
                  <c:v>Average</c:v>
                </c:pt>
              </c:strCache>
            </c:strRef>
          </c:tx>
          <c:spPr>
            <a:ln w="37899">
              <a:solidFill>
                <a:srgbClr val="000000"/>
              </a:solidFill>
              <a:prstDash val="solid"/>
            </a:ln>
          </c:spPr>
          <c:marker>
            <c:symbol val="square"/>
            <c:size val="8"/>
            <c:spPr>
              <a:solidFill>
                <a:srgbClr val="FFFF00"/>
              </a:solidFill>
              <a:ln>
                <a:solidFill>
                  <a:srgbClr val="FFFF00"/>
                </a:solidFill>
                <a:prstDash val="solid"/>
              </a:ln>
            </c:spPr>
          </c:marker>
          <c:cat>
            <c:numRef>
              <c:f>Sheet1!$B$1:$K$1</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Sheet1!$B$3:$K$3</c:f>
              <c:numCache>
                <c:formatCode>General</c:formatCode>
                <c:ptCount val="10"/>
                <c:pt idx="0">
                  <c:v>105709</c:v>
                </c:pt>
                <c:pt idx="1">
                  <c:v>86583</c:v>
                </c:pt>
                <c:pt idx="2" formatCode="#,##0">
                  <c:v>34810</c:v>
                </c:pt>
                <c:pt idx="3" formatCode="#,##0">
                  <c:v>51239</c:v>
                </c:pt>
                <c:pt idx="4" formatCode="#,##0">
                  <c:v>64497</c:v>
                </c:pt>
                <c:pt idx="5" formatCode="#,##0">
                  <c:v>30522</c:v>
                </c:pt>
                <c:pt idx="6" formatCode="#,##0">
                  <c:v>95201</c:v>
                </c:pt>
                <c:pt idx="7" formatCode="#,##0">
                  <c:v>192085</c:v>
                </c:pt>
                <c:pt idx="8" formatCode="#,##0">
                  <c:v>294905</c:v>
                </c:pt>
                <c:pt idx="9" formatCode="#,##0">
                  <c:v>298940</c:v>
                </c:pt>
              </c:numCache>
            </c:numRef>
          </c:val>
          <c:smooth val="0"/>
          <c:extLst>
            <c:ext xmlns:c16="http://schemas.microsoft.com/office/drawing/2014/chart" uri="{C3380CC4-5D6E-409C-BE32-E72D297353CC}">
              <c16:uniqueId val="{00000001-0B4B-45B1-94C8-C65E0EBD57D9}"/>
            </c:ext>
          </c:extLst>
        </c:ser>
        <c:ser>
          <c:idx val="2"/>
          <c:order val="2"/>
          <c:tx>
            <c:strRef>
              <c:f>Sheet1!$A$4</c:f>
              <c:strCache>
                <c:ptCount val="1"/>
                <c:pt idx="0">
                  <c:v>High 20%</c:v>
                </c:pt>
              </c:strCache>
            </c:strRef>
          </c:tx>
          <c:spPr>
            <a:ln w="37899">
              <a:solidFill>
                <a:srgbClr val="000000"/>
              </a:solidFill>
              <a:prstDash val="solid"/>
            </a:ln>
          </c:spPr>
          <c:marker>
            <c:symbol val="triangle"/>
            <c:size val="8"/>
            <c:spPr>
              <a:solidFill>
                <a:srgbClr val="00FF00"/>
              </a:solidFill>
              <a:ln>
                <a:solidFill>
                  <a:srgbClr val="00FF00"/>
                </a:solidFill>
                <a:prstDash val="solid"/>
              </a:ln>
            </c:spPr>
          </c:marker>
          <c:cat>
            <c:numRef>
              <c:f>Sheet1!$B$1:$K$1</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Sheet1!$B$4:$K$4</c:f>
              <c:numCache>
                <c:formatCode>#,##0</c:formatCode>
                <c:ptCount val="10"/>
                <c:pt idx="0" formatCode="General">
                  <c:v>271385</c:v>
                </c:pt>
                <c:pt idx="1">
                  <c:v>315490</c:v>
                </c:pt>
                <c:pt idx="2">
                  <c:v>156857</c:v>
                </c:pt>
                <c:pt idx="3">
                  <c:v>176560</c:v>
                </c:pt>
                <c:pt idx="4">
                  <c:v>205130</c:v>
                </c:pt>
                <c:pt idx="5">
                  <c:v>154025</c:v>
                </c:pt>
                <c:pt idx="6">
                  <c:v>284351</c:v>
                </c:pt>
                <c:pt idx="7">
                  <c:v>473616</c:v>
                </c:pt>
                <c:pt idx="8">
                  <c:v>733602</c:v>
                </c:pt>
                <c:pt idx="9">
                  <c:v>756236</c:v>
                </c:pt>
              </c:numCache>
            </c:numRef>
          </c:val>
          <c:smooth val="0"/>
          <c:extLst>
            <c:ext xmlns:c16="http://schemas.microsoft.com/office/drawing/2014/chart" uri="{C3380CC4-5D6E-409C-BE32-E72D297353CC}">
              <c16:uniqueId val="{00000002-0B4B-45B1-94C8-C65E0EBD57D9}"/>
            </c:ext>
          </c:extLst>
        </c:ser>
        <c:dLbls>
          <c:showLegendKey val="0"/>
          <c:showVal val="0"/>
          <c:showCatName val="0"/>
          <c:showSerName val="0"/>
          <c:showPercent val="0"/>
          <c:showBubbleSize val="0"/>
        </c:dLbls>
        <c:marker val="1"/>
        <c:smooth val="0"/>
        <c:axId val="124592224"/>
        <c:axId val="1"/>
      </c:lineChart>
      <c:catAx>
        <c:axId val="124592224"/>
        <c:scaling>
          <c:orientation val="minMax"/>
        </c:scaling>
        <c:delete val="0"/>
        <c:axPos val="b"/>
        <c:numFmt formatCode="General" sourceLinked="1"/>
        <c:majorTickMark val="out"/>
        <c:minorTickMark val="none"/>
        <c:tickLblPos val="nextTo"/>
        <c:spPr>
          <a:ln w="3158">
            <a:solidFill>
              <a:schemeClr val="tx1"/>
            </a:solidFill>
            <a:prstDash val="solid"/>
          </a:ln>
        </c:spPr>
        <c:txPr>
          <a:bodyPr rot="0" vert="horz"/>
          <a:lstStyle/>
          <a:p>
            <a:pPr>
              <a:defRPr sz="1393" b="1" i="0" u="none" strike="noStrike" baseline="0">
                <a:solidFill>
                  <a:schemeClr val="tx1"/>
                </a:solidFill>
                <a:latin typeface="Verdana"/>
                <a:ea typeface="Verdana"/>
                <a:cs typeface="Verdana"/>
              </a:defRPr>
            </a:pPr>
            <a:endParaRPr lang="en-US"/>
          </a:p>
        </c:txPr>
        <c:crossAx val="1"/>
        <c:crosses val="autoZero"/>
        <c:auto val="1"/>
        <c:lblAlgn val="ctr"/>
        <c:lblOffset val="800"/>
        <c:tickLblSkip val="1"/>
        <c:tickMarkSkip val="1"/>
        <c:noMultiLvlLbl val="0"/>
      </c:catAx>
      <c:valAx>
        <c:axId val="1"/>
        <c:scaling>
          <c:orientation val="minMax"/>
          <c:max val="750000"/>
          <c:min val="-130000"/>
        </c:scaling>
        <c:delete val="0"/>
        <c:axPos val="l"/>
        <c:majorGridlines>
          <c:spPr>
            <a:ln w="3158">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ln>
          </c:spPr>
        </c:majorGridlines>
        <c:numFmt formatCode="General" sourceLinked="1"/>
        <c:majorTickMark val="out"/>
        <c:minorTickMark val="none"/>
        <c:tickLblPos val="nextTo"/>
        <c:spPr>
          <a:ln w="3158">
            <a:solidFill>
              <a:schemeClr val="tx1"/>
            </a:solidFill>
            <a:prstDash val="solid"/>
          </a:ln>
        </c:spPr>
        <c:txPr>
          <a:bodyPr rot="0" vert="horz"/>
          <a:lstStyle/>
          <a:p>
            <a:pPr>
              <a:defRPr sz="1194" b="1" i="0" u="none" strike="noStrike" baseline="0">
                <a:solidFill>
                  <a:schemeClr val="tx1"/>
                </a:solidFill>
                <a:latin typeface="Verdana"/>
                <a:ea typeface="Verdana"/>
                <a:cs typeface="Verdana"/>
              </a:defRPr>
            </a:pPr>
            <a:endParaRPr lang="en-US"/>
          </a:p>
        </c:txPr>
        <c:crossAx val="124592224"/>
        <c:crosses val="autoZero"/>
        <c:crossBetween val="between"/>
        <c:majorUnit val="50000"/>
        <c:dispUnits>
          <c:builtInUnit val="thousands"/>
        </c:dispUnits>
      </c:valAx>
      <c:spPr>
        <a:noFill/>
        <a:ln w="12633">
          <a:solidFill>
            <a:schemeClr val="tx1"/>
          </a:solidFill>
          <a:prstDash val="solid"/>
        </a:ln>
      </c:spPr>
    </c:plotArea>
    <c:legend>
      <c:legendPos val="b"/>
      <c:layout>
        <c:manualLayout>
          <c:xMode val="edge"/>
          <c:yMode val="edge"/>
          <c:x val="0.24596391263057923"/>
          <c:y val="0.91559633027522924"/>
          <c:w val="0.62298195631528963"/>
          <c:h val="8.0733944954128431E-2"/>
        </c:manualLayout>
      </c:layout>
      <c:overlay val="0"/>
      <c:spPr>
        <a:noFill/>
        <a:ln w="3158">
          <a:solidFill>
            <a:schemeClr val="tx1"/>
          </a:solidFill>
          <a:prstDash val="solid"/>
        </a:ln>
      </c:spPr>
      <c:txPr>
        <a:bodyPr/>
        <a:lstStyle/>
        <a:p>
          <a:pPr>
            <a:defRPr sz="1621" b="1" i="0" u="none" strike="noStrike" baseline="0">
              <a:solidFill>
                <a:schemeClr val="tx1"/>
              </a:solidFill>
              <a:latin typeface="Verdana"/>
              <a:ea typeface="Verdana"/>
              <a:cs typeface="Verdana"/>
            </a:defRPr>
          </a:pPr>
          <a:endParaRPr lang="en-US"/>
        </a:p>
      </c:txPr>
    </c:legend>
    <c:plotVisOnly val="1"/>
    <c:dispBlanksAs val="gap"/>
    <c:showDLblsOverMax val="0"/>
  </c:chart>
  <c:spPr>
    <a:noFill/>
    <a:ln>
      <a:noFill/>
    </a:ln>
  </c:spPr>
  <c:txPr>
    <a:bodyPr/>
    <a:lstStyle/>
    <a:p>
      <a:pPr>
        <a:defRPr sz="1766" b="1" i="0" u="none" strike="noStrike" baseline="0">
          <a:solidFill>
            <a:schemeClr val="tx1"/>
          </a:solidFill>
          <a:latin typeface="Verdana"/>
          <a:ea typeface="Verdana"/>
          <a:cs typeface="Verdana"/>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264646568444842E-2"/>
          <c:y val="0.14681892332789559"/>
          <c:w val="0.93163658784087566"/>
          <c:h val="0.79794362828637611"/>
        </c:manualLayout>
      </c:layout>
      <c:areaChart>
        <c:grouping val="standard"/>
        <c:varyColors val="0"/>
        <c:ser>
          <c:idx val="1"/>
          <c:order val="0"/>
          <c:tx>
            <c:strRef>
              <c:f>Sheet1!$A$3</c:f>
              <c:strCache>
                <c:ptCount val="1"/>
                <c:pt idx="0">
                  <c:v>Farm Assets (Market)</c:v>
                </c:pt>
              </c:strCache>
            </c:strRef>
          </c:tx>
          <c:spPr>
            <a:solidFill>
              <a:schemeClr val="accent2"/>
            </a:solidFill>
            <a:ln w="1764">
              <a:solidFill>
                <a:schemeClr val="tx1"/>
              </a:solidFill>
              <a:prstDash val="solid"/>
            </a:ln>
          </c:spPr>
          <c:cat>
            <c:numRef>
              <c:f>Sheet1!$B$1:$K$1</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Sheet1!$B$3:$K$3</c:f>
              <c:numCache>
                <c:formatCode>General</c:formatCode>
                <c:ptCount val="10"/>
                <c:pt idx="0">
                  <c:v>3009668</c:v>
                </c:pt>
                <c:pt idx="1">
                  <c:v>2802902</c:v>
                </c:pt>
                <c:pt idx="2">
                  <c:v>2711212</c:v>
                </c:pt>
                <c:pt idx="3">
                  <c:v>3063428</c:v>
                </c:pt>
                <c:pt idx="4">
                  <c:v>3103692</c:v>
                </c:pt>
                <c:pt idx="5">
                  <c:v>2969437</c:v>
                </c:pt>
                <c:pt idx="6">
                  <c:v>2963769</c:v>
                </c:pt>
                <c:pt idx="7">
                  <c:v>3101940</c:v>
                </c:pt>
                <c:pt idx="8">
                  <c:v>3410335</c:v>
                </c:pt>
                <c:pt idx="9">
                  <c:v>3784820</c:v>
                </c:pt>
              </c:numCache>
            </c:numRef>
          </c:val>
          <c:extLst>
            <c:ext xmlns:c16="http://schemas.microsoft.com/office/drawing/2014/chart" uri="{C3380CC4-5D6E-409C-BE32-E72D297353CC}">
              <c16:uniqueId val="{00000000-8A6C-460C-B677-C3AEFD5DC911}"/>
            </c:ext>
          </c:extLst>
        </c:ser>
        <c:ser>
          <c:idx val="2"/>
          <c:order val="1"/>
          <c:tx>
            <c:strRef>
              <c:f>Sheet1!$A$4</c:f>
              <c:strCache>
                <c:ptCount val="1"/>
                <c:pt idx="0">
                  <c:v>Farm Assets (Cost)</c:v>
                </c:pt>
              </c:strCache>
            </c:strRef>
          </c:tx>
          <c:spPr>
            <a:solidFill>
              <a:schemeClr val="hlink"/>
            </a:solidFill>
            <a:ln w="1764">
              <a:solidFill>
                <a:schemeClr val="tx1"/>
              </a:solidFill>
              <a:prstDash val="solid"/>
            </a:ln>
          </c:spPr>
          <c:cat>
            <c:numRef>
              <c:f>Sheet1!$B$1:$K$1</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Sheet1!$B$4:$K$4</c:f>
              <c:numCache>
                <c:formatCode>General</c:formatCode>
                <c:ptCount val="10"/>
                <c:pt idx="0">
                  <c:v>2003619</c:v>
                </c:pt>
                <c:pt idx="1">
                  <c:v>2094144</c:v>
                </c:pt>
                <c:pt idx="2">
                  <c:v>2011427</c:v>
                </c:pt>
                <c:pt idx="3">
                  <c:v>2287867</c:v>
                </c:pt>
                <c:pt idx="4">
                  <c:v>2308329</c:v>
                </c:pt>
                <c:pt idx="5">
                  <c:v>2216859</c:v>
                </c:pt>
                <c:pt idx="6">
                  <c:v>2236493</c:v>
                </c:pt>
                <c:pt idx="7">
                  <c:v>2362103</c:v>
                </c:pt>
                <c:pt idx="8">
                  <c:v>2662224</c:v>
                </c:pt>
                <c:pt idx="9">
                  <c:v>2986440</c:v>
                </c:pt>
              </c:numCache>
            </c:numRef>
          </c:val>
          <c:extLst>
            <c:ext xmlns:c16="http://schemas.microsoft.com/office/drawing/2014/chart" uri="{C3380CC4-5D6E-409C-BE32-E72D297353CC}">
              <c16:uniqueId val="{00000001-8A6C-460C-B677-C3AEFD5DC911}"/>
            </c:ext>
          </c:extLst>
        </c:ser>
        <c:dLbls>
          <c:showLegendKey val="0"/>
          <c:showVal val="0"/>
          <c:showCatName val="0"/>
          <c:showSerName val="0"/>
          <c:showPercent val="0"/>
          <c:showBubbleSize val="0"/>
        </c:dLbls>
        <c:axId val="193521320"/>
        <c:axId val="1"/>
      </c:areaChart>
      <c:catAx>
        <c:axId val="193521320"/>
        <c:scaling>
          <c:orientation val="minMax"/>
        </c:scaling>
        <c:delete val="0"/>
        <c:axPos val="b"/>
        <c:title>
          <c:overlay val="0"/>
        </c:title>
        <c:numFmt formatCode="General" sourceLinked="1"/>
        <c:majorTickMark val="out"/>
        <c:minorTickMark val="none"/>
        <c:tickLblPos val="low"/>
        <c:spPr>
          <a:ln w="441">
            <a:solidFill>
              <a:schemeClr val="tx1"/>
            </a:solidFill>
            <a:prstDash val="solid"/>
          </a:ln>
        </c:spPr>
        <c:txPr>
          <a:bodyPr rot="0" vert="horz"/>
          <a:lstStyle/>
          <a:p>
            <a:pPr>
              <a:defRPr sz="1200" b="1" i="0" u="none" strike="noStrike" baseline="0">
                <a:solidFill>
                  <a:schemeClr val="tx1"/>
                </a:solidFill>
                <a:latin typeface="Verdana"/>
                <a:ea typeface="Verdana"/>
                <a:cs typeface="Verdana"/>
              </a:defRPr>
            </a:pPr>
            <a:endParaRPr lang="en-US"/>
          </a:p>
        </c:txPr>
        <c:crossAx val="1"/>
        <c:crosses val="autoZero"/>
        <c:auto val="1"/>
        <c:lblAlgn val="ctr"/>
        <c:lblOffset val="100"/>
        <c:noMultiLvlLbl val="0"/>
      </c:catAx>
      <c:valAx>
        <c:axId val="1"/>
        <c:scaling>
          <c:orientation val="minMax"/>
          <c:min val="400000"/>
        </c:scaling>
        <c:delete val="0"/>
        <c:axPos val="l"/>
        <c:majorGridlines>
          <c:spPr>
            <a:ln w="44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ln>
          </c:spPr>
        </c:majorGridlines>
        <c:numFmt formatCode="General" sourceLinked="1"/>
        <c:majorTickMark val="out"/>
        <c:minorTickMark val="none"/>
        <c:tickLblPos val="nextTo"/>
        <c:spPr>
          <a:ln w="441">
            <a:solidFill>
              <a:schemeClr val="tx1"/>
            </a:solidFill>
            <a:prstDash val="solid"/>
          </a:ln>
        </c:spPr>
        <c:txPr>
          <a:bodyPr rot="0" vert="horz"/>
          <a:lstStyle/>
          <a:p>
            <a:pPr>
              <a:defRPr sz="1000" b="1" i="0" u="none" strike="noStrike" baseline="0">
                <a:solidFill>
                  <a:schemeClr val="tx1"/>
                </a:solidFill>
                <a:latin typeface="Verdana"/>
                <a:ea typeface="Verdana"/>
                <a:cs typeface="Verdana"/>
              </a:defRPr>
            </a:pPr>
            <a:endParaRPr lang="en-US"/>
          </a:p>
        </c:txPr>
        <c:crossAx val="193521320"/>
        <c:crosses val="autoZero"/>
        <c:crossBetween val="midCat"/>
        <c:majorUnit val="200000"/>
        <c:dispUnits>
          <c:builtInUnit val="hundredThousands"/>
        </c:dispUnits>
      </c:valAx>
      <c:spPr>
        <a:noFill/>
        <a:ln w="12700">
          <a:solidFill>
            <a:schemeClr val="tx1"/>
          </a:solidFill>
          <a:prstDash val="solid"/>
        </a:ln>
      </c:spPr>
    </c:plotArea>
    <c:legend>
      <c:legendPos val="r"/>
      <c:layout>
        <c:manualLayout>
          <c:xMode val="edge"/>
          <c:yMode val="edge"/>
          <c:x val="0.48320239945536986"/>
          <c:y val="0.17002443660059738"/>
          <c:w val="0.27046807362782754"/>
          <c:h val="0.11996556923414654"/>
        </c:manualLayout>
      </c:layout>
      <c:overlay val="0"/>
      <c:txPr>
        <a:bodyPr/>
        <a:lstStyle/>
        <a:p>
          <a:pPr>
            <a:defRPr sz="1200" baseline="0"/>
          </a:pPr>
          <a:endParaRPr lang="en-US"/>
        </a:p>
      </c:txPr>
    </c:legend>
    <c:plotVisOnly val="1"/>
    <c:dispBlanksAs val="gap"/>
    <c:showDLblsOverMax val="0"/>
  </c:chart>
  <c:spPr>
    <a:noFill/>
    <a:ln>
      <a:noFill/>
    </a:ln>
  </c:spPr>
  <c:txPr>
    <a:bodyPr/>
    <a:lstStyle/>
    <a:p>
      <a:pPr>
        <a:defRPr sz="271" b="1" i="0" u="none" strike="noStrike" baseline="0">
          <a:solidFill>
            <a:schemeClr val="tx1"/>
          </a:solidFill>
          <a:latin typeface="Verdana"/>
          <a:ea typeface="Verdana"/>
          <a:cs typeface="Verdana"/>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3-03-23T20:44:28.082" idx="1">
    <p:pos x="10" y="10"/>
    <p:text>Check this</p:text>
    <p:extLst>
      <p:ext uri="{C676402C-5697-4E1C-873F-D02D1690AC5C}">
        <p15:threadingInfo xmlns:p15="http://schemas.microsoft.com/office/powerpoint/2012/main" timeZoneBias="30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147360D-5510-4BEE-A1FE-18B6E7E5711C}" type="datetimeFigureOut">
              <a:rPr lang="en-US" smtClean="0"/>
              <a:t>3/27/2023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12D1B01-05AA-4217-9AD1-E01D906AE143}" type="slidenum">
              <a:rPr lang="en-US" smtClean="0"/>
              <a:t>‹#›</a:t>
            </a:fld>
            <a:endParaRPr lang="en-US"/>
          </a:p>
        </p:txBody>
      </p:sp>
    </p:spTree>
    <p:extLst>
      <p:ext uri="{BB962C8B-B14F-4D97-AF65-F5344CB8AC3E}">
        <p14:creationId xmlns:p14="http://schemas.microsoft.com/office/powerpoint/2010/main" val="11210697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C50349-B53F-47B1-9B6A-F0823E3E8560}" type="datetimeFigureOut">
              <a:rPr lang="en-US" smtClean="0"/>
              <a:t>3/27/2023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45D29C-4D23-4033-AE1B-5E382EA6454F}" type="slidenum">
              <a:rPr lang="en-US" smtClean="0"/>
              <a:t>‹#›</a:t>
            </a:fld>
            <a:endParaRPr lang="en-US"/>
          </a:p>
        </p:txBody>
      </p:sp>
    </p:spTree>
    <p:extLst>
      <p:ext uri="{BB962C8B-B14F-4D97-AF65-F5344CB8AC3E}">
        <p14:creationId xmlns:p14="http://schemas.microsoft.com/office/powerpoint/2010/main" val="3263938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A56E5F68-D550-413D-ADAC-5FF36A1AF709}" type="slidenum">
              <a:rPr lang="en-US" smtClean="0"/>
              <a:pPr/>
              <a:t>13</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DB0A3EB4-FD5A-427F-A099-3323F3605B45}" type="slidenum">
              <a:rPr lang="en-US" smtClean="0"/>
              <a:pPr/>
              <a:t>43</a:t>
            </a:fld>
            <a:endParaRPr 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r>
              <a:rPr lang="en-US" u="sng"/>
              <a:t>Rate of Return on Farm Assets</a:t>
            </a:r>
            <a:r>
              <a:rPr lang="en-US"/>
              <a:t> [(net farm income from operations + farm interest expense minus value of operator and unpaid family labor &amp; management) divided by average total farm assets] measures the rate of return on farm assets -- an overall index of profitability.  The higher the value, the more profitable the farming operation.</a:t>
            </a:r>
          </a:p>
          <a:p>
            <a:pPr eaLnBrk="1" hangingPunct="1"/>
            <a:r>
              <a:rPr lang="en-US"/>
              <a:t>An overall index of profitability</a:t>
            </a:r>
          </a:p>
          <a:p>
            <a:pPr eaLnBrk="1" hangingPunct="1"/>
            <a:r>
              <a:rPr lang="en-US"/>
              <a:t>The higher the ratio, the more profitable the business</a:t>
            </a:r>
          </a:p>
          <a:p>
            <a:pPr eaLnBrk="1" hangingPunct="1"/>
            <a:r>
              <a:rPr lang="en-US"/>
              <a:t>May be compared to other long-term investments, but should consider risk and gain potential</a:t>
            </a:r>
          </a:p>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69762253-1D8C-48CA-B7A9-CEB89A14A13F}" type="slidenum">
              <a:rPr lang="en-US" smtClean="0"/>
              <a:pPr/>
              <a:t>44</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r>
              <a:rPr lang="en-US" u="sng"/>
              <a:t>Rate of Return on Farm Equity</a:t>
            </a:r>
            <a:r>
              <a:rPr lang="en-US"/>
              <a:t> [(net farm income from operations minus value of operator and unpaid family labor &amp; management) divided by average total farm equity] measures the rate of return on farm equity capital used in the farm business.  The higher the ratio, the more profitable the farming operation.</a:t>
            </a:r>
          </a:p>
          <a:p>
            <a:pPr eaLnBrk="1" hangingPunct="1"/>
            <a:r>
              <a:rPr lang="en-US"/>
              <a:t>Measures the rate of return on equity capital used in the business</a:t>
            </a:r>
          </a:p>
          <a:p>
            <a:pPr eaLnBrk="1" hangingPunct="1"/>
            <a:r>
              <a:rPr lang="en-US"/>
              <a:t>More indicative of progress than return on assets</a:t>
            </a:r>
          </a:p>
          <a:p>
            <a:pPr eaLnBrk="1" hangingPunct="1"/>
            <a:r>
              <a:rPr lang="en-US"/>
              <a:t>Return is based on net income remaining after interest is paid</a:t>
            </a:r>
          </a:p>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A5723506-41D6-4585-9BB1-784E9A65F4DB}" type="slidenum">
              <a:rPr lang="en-US" smtClean="0"/>
              <a:pPr/>
              <a:t>45</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r>
              <a:rPr lang="en-US" u="sng" dirty="0"/>
              <a:t>Operating Profit Margin</a:t>
            </a:r>
            <a:r>
              <a:rPr lang="en-US" dirty="0"/>
              <a:t> [(net farm income from operations + farm interest expense minus value of operator and unpaid family labor &amp; management) divided by gross revenue] measures financial efficiency in terms of return per dollar of gross revenue.  The higher the ratio, the more efficiency.</a:t>
            </a:r>
          </a:p>
          <a:p>
            <a:pPr eaLnBrk="1" hangingPunct="1"/>
            <a:r>
              <a:rPr lang="en-US" dirty="0"/>
              <a:t>Measures financial efficiency in terms of return per dollar of gross revenue</a:t>
            </a:r>
          </a:p>
          <a:p>
            <a:pPr eaLnBrk="1" hangingPunct="1"/>
            <a:r>
              <a:rPr lang="en-US" dirty="0"/>
              <a:t>The proportion of gross revenue left after paying expenses</a:t>
            </a:r>
          </a:p>
          <a:p>
            <a:pPr eaLnBrk="1" hangingPunct="1"/>
            <a:r>
              <a:rPr lang="en-US" dirty="0"/>
              <a:t>Mostly owned assets</a:t>
            </a:r>
            <a:r>
              <a:rPr lang="en-US" sz="1500" dirty="0"/>
              <a:t>:</a:t>
            </a:r>
          </a:p>
          <a:p>
            <a:pPr lvl="1" eaLnBrk="1" hangingPunct="1"/>
            <a:r>
              <a:rPr lang="en-US" sz="1500" dirty="0"/>
              <a:t>high </a:t>
            </a:r>
            <a:r>
              <a:rPr lang="en-US" sz="1500" dirty="0" err="1"/>
              <a:t>oper</a:t>
            </a:r>
            <a:r>
              <a:rPr lang="en-US" sz="1500" dirty="0"/>
              <a:t> profit margin</a:t>
            </a:r>
          </a:p>
          <a:p>
            <a:pPr eaLnBrk="1" hangingPunct="1"/>
            <a:r>
              <a:rPr lang="en-US" dirty="0"/>
              <a:t>Mostly rented assets:</a:t>
            </a:r>
          </a:p>
          <a:p>
            <a:pPr lvl="1" eaLnBrk="1" hangingPunct="1"/>
            <a:r>
              <a:rPr lang="en-US" sz="1500" dirty="0"/>
              <a:t>low </a:t>
            </a:r>
            <a:r>
              <a:rPr lang="en-US" sz="1500" dirty="0" err="1"/>
              <a:t>oper</a:t>
            </a:r>
            <a:r>
              <a:rPr lang="en-US" sz="1500" dirty="0"/>
              <a:t> profit margin</a:t>
            </a:r>
          </a:p>
          <a:p>
            <a:pPr lvl="1" eaLnBrk="1" hangingPunct="1"/>
            <a:r>
              <a:rPr lang="en-US" sz="1500" dirty="0"/>
              <a:t>high return on assets</a:t>
            </a:r>
          </a:p>
          <a:p>
            <a:pPr eaLnBrk="1" hangingPunct="1"/>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1E048115-81F0-4C3D-99A4-8574F1E1CB54}" type="slidenum">
              <a:rPr lang="en-US" smtClean="0"/>
              <a:pPr/>
              <a:t>46</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r>
              <a:rPr lang="en-US" u="sng" dirty="0"/>
              <a:t>Net Farm Income</a:t>
            </a:r>
            <a:r>
              <a:rPr lang="en-US" dirty="0"/>
              <a:t> [(farm revenues minus farm expenses) + the gain or loss on the sale of farm capital assets] represents the return to the farm operator for unpaid labor, management, and owner’s equity.</a:t>
            </a:r>
          </a:p>
          <a:p>
            <a:pPr eaLnBrk="1" hangingPunct="1"/>
            <a:endParaRPr lang="en-US" sz="1400" dirty="0"/>
          </a:p>
          <a:p>
            <a:pPr eaLnBrk="1" hangingPunct="1"/>
            <a:r>
              <a:rPr lang="en-US" sz="1400" dirty="0"/>
              <a:t>The return to the farm operator for unpaid labor, management and owner’s equity</a:t>
            </a:r>
          </a:p>
          <a:p>
            <a:pPr eaLnBrk="1" hangingPunct="1"/>
            <a:r>
              <a:rPr lang="en-US" sz="1400" dirty="0"/>
              <a:t>Influenced by profits, but also depends on the proportion of total resources contributed by the operator:</a:t>
            </a:r>
          </a:p>
          <a:p>
            <a:pPr lvl="1" eaLnBrk="1" hangingPunct="1"/>
            <a:r>
              <a:rPr lang="en-US" sz="1500" dirty="0"/>
              <a:t>own/borrowed capital</a:t>
            </a:r>
          </a:p>
          <a:p>
            <a:pPr lvl="1" eaLnBrk="1" hangingPunct="1"/>
            <a:r>
              <a:rPr lang="en-US" sz="1500" dirty="0"/>
              <a:t>own/rented land</a:t>
            </a:r>
          </a:p>
          <a:p>
            <a:pPr lvl="1" eaLnBrk="1" hangingPunct="1"/>
            <a:r>
              <a:rPr lang="en-US" sz="1500" dirty="0"/>
              <a:t>own/hired labor</a:t>
            </a:r>
          </a:p>
          <a:p>
            <a:pPr eaLnBrk="1" hangingPunct="1"/>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B36298BE-1B91-42A1-B576-2733B709B173}" type="slidenum">
              <a:rPr lang="en-US" smtClean="0"/>
              <a:pPr/>
              <a:t>47</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r>
              <a:rPr lang="en-US" u="sng"/>
              <a:t>Term Debt (and Capital Lease) Coverage Ratio</a:t>
            </a:r>
            <a:r>
              <a:rPr lang="en-US"/>
              <a:t> [(net farm income from operations + total non-farm income + depreciation expense + interest on term debt + interest on capital leases minus income tax expense minus withdrawals for family living) divided by (annual scheduled interest and principal payments on term debt + annual scheduled interest and principal payments on capital leases)] measures the ability of the borrower to cover all term debt and capital lease payments.  The greater the ratio, over 1:1, the greater the margin to service the payments.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1A259FF6-E05E-4F20-A10F-901043B97796}" type="slidenum">
              <a:rPr lang="en-US" smtClean="0"/>
              <a:pPr/>
              <a:t>48</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r>
              <a:rPr lang="en-US" u="sng"/>
              <a:t>Asset Turnover Rate</a:t>
            </a:r>
            <a:r>
              <a:rPr lang="en-US"/>
              <a:t> [gross revenues divided by average total farm assets] measures how efficiently farm assets are being used to generate revenue.  The higher the ratio, the greater the efficiency.Measures how efficiently farm assets are being used to generate revenue</a:t>
            </a:r>
          </a:p>
          <a:p>
            <a:pPr eaLnBrk="1" hangingPunct="1"/>
            <a:r>
              <a:rPr lang="en-US"/>
              <a:t>The higher the ratio the greater the efficiency</a:t>
            </a:r>
          </a:p>
          <a:p>
            <a:pPr eaLnBrk="1" hangingPunct="1"/>
            <a:r>
              <a:rPr lang="en-US"/>
              <a:t>Farms with more owned resources will generally have lower ratios than those that rent land &amp; lease other assets</a:t>
            </a:r>
          </a:p>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E397266B-E323-4F96-B0CA-F17478D81276}" type="slidenum">
              <a:rPr lang="en-US" smtClean="0"/>
              <a:pPr/>
              <a:t>50</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r>
              <a:rPr lang="en-US" u="sng"/>
              <a:t>Operating Expense Ratio</a:t>
            </a:r>
            <a:r>
              <a:rPr lang="en-US"/>
              <a:t> [(total operating expense minus interest expense) divided by gross farm income] is the proportion of gross revenue used to pay operating expenses.  The lower the ratio, the more efficient the business.</a:t>
            </a:r>
          </a:p>
          <a:p>
            <a:pPr eaLnBrk="1" hangingPunct="1"/>
            <a:endParaRPr lang="en-US"/>
          </a:p>
          <a:p>
            <a:pPr eaLnBrk="1" hangingPunct="1"/>
            <a:r>
              <a:rPr lang="en-US"/>
              <a:t>The percentage of gross revenue used to pay operating expense</a:t>
            </a:r>
          </a:p>
          <a:p>
            <a:pPr eaLnBrk="1" hangingPunct="1"/>
            <a:r>
              <a:rPr lang="en-US"/>
              <a:t>The lower the ratio, the more efficient the business</a:t>
            </a:r>
          </a:p>
          <a:p>
            <a:pPr eaLnBrk="1" hangingPunct="1"/>
            <a:r>
              <a:rPr lang="en-US"/>
              <a:t>Farms with more rented assets will tend to have higher ratios</a:t>
            </a:r>
          </a:p>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225E7D14-C839-4BA7-B144-29B2DAFBA959}" type="slidenum">
              <a:rPr lang="en-US" smtClean="0"/>
              <a:pPr/>
              <a:t>51</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r>
              <a:rPr lang="en-US" u="sng"/>
              <a:t>Depreciation Expense Ratio</a:t>
            </a:r>
            <a:r>
              <a:rPr lang="en-US"/>
              <a:t> [depreciation expense divided by gross farm income] is the proportion of gross 	revenues required to meet depreciation expense.  The lower the ratio, the more efficient the business.</a:t>
            </a:r>
          </a:p>
          <a:p>
            <a:pPr eaLnBrk="1" hangingPunct="1"/>
            <a:endParaRPr lang="en-US"/>
          </a:p>
          <a:p>
            <a:pPr eaLnBrk="1" hangingPunct="1"/>
            <a:r>
              <a:rPr lang="en-US"/>
              <a:t>The percentage of gross revenue used to pay depreciation</a:t>
            </a:r>
          </a:p>
          <a:p>
            <a:pPr eaLnBrk="1" hangingPunct="1"/>
            <a:r>
              <a:rPr lang="en-US"/>
              <a:t>A high ratio may indicate underutilized assets</a:t>
            </a:r>
          </a:p>
          <a:p>
            <a:pPr eaLnBrk="1" hangingPunct="1"/>
            <a:r>
              <a:rPr lang="en-US"/>
              <a:t>Large investment in newer machinery &amp; buildings will tend to have higher ratios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9B52F0C8-9CA8-4410-A55A-585A7F048E16}" type="slidenum">
              <a:rPr lang="en-US" smtClean="0"/>
              <a:pPr/>
              <a:t>52</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r>
              <a:rPr lang="en-US" u="sng"/>
              <a:t>Interest Expense Ratio</a:t>
            </a:r>
            <a:r>
              <a:rPr lang="en-US"/>
              <a:t> [total farm interest expense divided by gross farm income] is the proportion of gross 	revenues used to pay interest costs.  The lower the ratio, the more efficient the business.</a:t>
            </a:r>
          </a:p>
          <a:p>
            <a:pPr eaLnBrk="1" hangingPunct="1"/>
            <a:endParaRPr lang="en-US"/>
          </a:p>
          <a:p>
            <a:pPr eaLnBrk="1" hangingPunct="1"/>
            <a:r>
              <a:rPr lang="en-US"/>
              <a:t>The percentage of gross revenue used to pay interest expense</a:t>
            </a:r>
          </a:p>
          <a:p>
            <a:pPr eaLnBrk="1" hangingPunct="1"/>
            <a:r>
              <a:rPr lang="en-US"/>
              <a:t>The lower the ratio, the more efficient the business</a:t>
            </a:r>
          </a:p>
          <a:p>
            <a:pPr eaLnBrk="1" hangingPunct="1"/>
            <a:r>
              <a:rPr lang="en-US"/>
              <a:t>High ratios may indicate too much dependence on borrowed capital, or high interest rates on existing debt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9594FB32-3D6F-43D5-9F07-E92E37C3E85C}" type="slidenum">
              <a:rPr lang="en-US" smtClean="0"/>
              <a:pPr/>
              <a:t>54</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r>
              <a:rPr lang="en-US" u="sng" dirty="0"/>
              <a:t>Net Farm Income (from Operations) Ratio</a:t>
            </a:r>
            <a:r>
              <a:rPr lang="en-US" dirty="0"/>
              <a:t> [net farm income from operations divided by gross farm income] 	represents the residual after paying expenses.  The higher the ratio, the more efficient the business.</a:t>
            </a:r>
          </a:p>
          <a:p>
            <a:pPr eaLnBrk="1" hangingPunct="1"/>
            <a:endParaRPr lang="en-US" dirty="0"/>
          </a:p>
          <a:p>
            <a:pPr eaLnBrk="1" hangingPunct="1"/>
            <a:r>
              <a:rPr lang="en-US" dirty="0"/>
              <a:t>The percentage of gross revenue remaining after paying for operating expenses, depreciation and interest</a:t>
            </a:r>
          </a:p>
          <a:p>
            <a:pPr eaLnBrk="1" hangingPunct="1"/>
            <a:r>
              <a:rPr lang="en-US" dirty="0"/>
              <a:t>The higher the ratio, the more efficient the business</a:t>
            </a:r>
          </a:p>
          <a:p>
            <a:pPr eaLnBrk="1" hangingPunct="1"/>
            <a:r>
              <a:rPr lang="en-US" dirty="0"/>
              <a:t>A measure of ‘cash,’ no opportunity costs have been deducted</a:t>
            </a:r>
          </a:p>
          <a:p>
            <a:pPr eaLnBrk="1" hangingPunct="1"/>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9722B3BE-433D-4D69-BDDF-5488D346EEF5}" type="slidenum">
              <a:rPr lang="en-US" smtClean="0"/>
              <a:pPr/>
              <a:t>14</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781C1232-CAC9-45B7-AB47-D7A498551636}" type="slidenum">
              <a:rPr lang="en-US" smtClean="0"/>
              <a:pPr/>
              <a:t>15</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9ADE8CE-2775-42A3-9E1F-49AA84C4F402}" type="slidenum">
              <a:rPr lang="en-US" smtClean="0"/>
              <a:pPr/>
              <a:t>20</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en-US" dirty="0"/>
              <a:t>For an accurate picture, profit shouldn’t be measured in cash alone.</a:t>
            </a:r>
          </a:p>
          <a:p>
            <a:pPr eaLnBrk="1" hangingPunct="1">
              <a:buClr>
                <a:schemeClr val="tx1"/>
              </a:buClr>
            </a:pPr>
            <a:r>
              <a:rPr lang="en-US" dirty="0"/>
              <a:t>   Net Farm Income consists of:</a:t>
            </a:r>
          </a:p>
          <a:p>
            <a:pPr lvl="1" eaLnBrk="1" hangingPunct="1"/>
            <a:r>
              <a:rPr lang="en-US" sz="1400" dirty="0"/>
              <a:t>   Net Cash Income</a:t>
            </a:r>
            <a:r>
              <a:rPr lang="en-US" sz="1500" dirty="0"/>
              <a:t>  </a:t>
            </a:r>
          </a:p>
          <a:p>
            <a:pPr lvl="1" eaLnBrk="1" hangingPunct="1"/>
            <a:r>
              <a:rPr lang="en-US" sz="1500" dirty="0"/>
              <a:t>  </a:t>
            </a:r>
            <a:r>
              <a:rPr lang="en-US" dirty="0"/>
              <a:t>+/- change in current asset inventory</a:t>
            </a:r>
          </a:p>
          <a:p>
            <a:pPr lvl="1" eaLnBrk="1" hangingPunct="1"/>
            <a:r>
              <a:rPr lang="en-US" dirty="0"/>
              <a:t>  +/- depreciation &amp; capital adjustments</a:t>
            </a:r>
          </a:p>
          <a:p>
            <a:pPr lvl="1" eaLnBrk="1" hangingPunct="1"/>
            <a:r>
              <a:rPr lang="en-US" dirty="0"/>
              <a:t>  +/- other adjustments for accounts payable,       delinquent taxes and delinquent interest</a:t>
            </a:r>
          </a:p>
          <a:p>
            <a:pPr eaLnBrk="1" hangingPunct="1">
              <a:buClr>
                <a:schemeClr val="tx1"/>
              </a:buClr>
            </a:pPr>
            <a:r>
              <a:rPr lang="en-US" sz="1500" dirty="0">
                <a:solidFill>
                  <a:srgbClr val="0000CC"/>
                </a:solidFill>
              </a:rPr>
              <a:t>Net Cash Income measures what’s in the checkbook, while Net Farm Income measures the business.</a:t>
            </a:r>
          </a:p>
          <a:p>
            <a:pPr eaLnBrk="1" hangingPunct="1"/>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6D1FFFFE-F981-4BF1-B933-379E621C69C1}" type="slidenum">
              <a:rPr lang="en-US" smtClean="0"/>
              <a:pPr/>
              <a:t>26</a:t>
            </a:fld>
            <a:endParaRPr lang="en-US"/>
          </a:p>
        </p:txBody>
      </p:sp>
      <p:sp>
        <p:nvSpPr>
          <p:cNvPr id="71683" name="Rectangle 2"/>
          <p:cNvSpPr>
            <a:spLocks noGrp="1" noChangeArrowheads="1"/>
          </p:cNvSpPr>
          <p:nvPr>
            <p:ph type="body" idx="1"/>
          </p:nvPr>
        </p:nvSpPr>
        <p:spPr>
          <a:xfrm>
            <a:off x="942996" y="4447771"/>
            <a:ext cx="5191084" cy="4212454"/>
          </a:xfrm>
          <a:noFill/>
          <a:ln/>
        </p:spPr>
        <p:txBody>
          <a:bodyPr lIns="92958" tIns="45663" rIns="92958" bIns="45663"/>
          <a:lstStyle/>
          <a:p>
            <a:pPr eaLnBrk="1" hangingPunct="1"/>
            <a:endParaRPr lang="en-US"/>
          </a:p>
        </p:txBody>
      </p:sp>
      <p:sp>
        <p:nvSpPr>
          <p:cNvPr id="71684" name="Rectangle 3"/>
          <p:cNvSpPr>
            <a:spLocks noGrp="1" noRot="1" noChangeAspect="1" noChangeArrowheads="1" noTextEdit="1"/>
          </p:cNvSpPr>
          <p:nvPr>
            <p:ph type="sldImg"/>
          </p:nvPr>
        </p:nvSpPr>
        <p:spPr>
          <a:xfrm>
            <a:off x="420688" y="704850"/>
            <a:ext cx="6235700" cy="3508375"/>
          </a:xfrm>
          <a:ln w="12700" cap="flat">
            <a:solidFill>
              <a:schemeClr val="tx1"/>
            </a:solid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F0C54100-3678-4F72-838C-E8BACD7A198E}" type="slidenum">
              <a:rPr lang="en-US" smtClean="0"/>
              <a:pPr/>
              <a:t>35</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r>
              <a:rPr lang="en-US" u="sng"/>
              <a:t>Current Ratio</a:t>
            </a:r>
            <a:r>
              <a:rPr lang="en-US"/>
              <a:t> [current farm assets divided by current farm liabilities] indicates the extent to which current farm assets if liquidated would cover current farm liabilities.  The higher the ratio, the greater the liquidity.</a:t>
            </a:r>
          </a:p>
          <a:p>
            <a:pPr eaLnBrk="1" hangingPunct="1"/>
            <a:r>
              <a:rPr lang="en-US"/>
              <a:t>A quick indicator of liquidity</a:t>
            </a:r>
          </a:p>
          <a:p>
            <a:pPr eaLnBrk="1" hangingPunct="1"/>
            <a:r>
              <a:rPr lang="en-US"/>
              <a:t>1.00 means that current assets just covers current liabilities</a:t>
            </a:r>
          </a:p>
          <a:p>
            <a:pPr eaLnBrk="1" hangingPunct="1"/>
            <a:r>
              <a:rPr lang="en-US"/>
              <a:t>The larger the ratio, the more liquid the business</a:t>
            </a:r>
          </a:p>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9D6921B6-62FE-4B7F-AFF2-385D2EAC741B}" type="slidenum">
              <a:rPr lang="en-US" smtClean="0"/>
              <a:pPr/>
              <a:t>36</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en-US" u="sng"/>
              <a:t>Working Capital</a:t>
            </a:r>
            <a:r>
              <a:rPr lang="en-US"/>
              <a:t> [current farm assets minus current farm liabilities] is a theoretical measure of the amount of funds available to purchase operating inputs and inventory, after the sale of current farm assets and the payment of all current farm liabilities.  Adequacy must be related to business size. </a:t>
            </a:r>
          </a:p>
          <a:p>
            <a:pPr eaLnBrk="1" hangingPunct="1"/>
            <a:r>
              <a:rPr lang="en-US"/>
              <a:t>Funds available to buy inputs &amp; inventory after the sale of current assets and payment of current liabilities</a:t>
            </a:r>
          </a:p>
          <a:p>
            <a:pPr eaLnBrk="1" hangingPunct="1"/>
            <a:r>
              <a:rPr lang="en-US"/>
              <a:t>A dollar value, not a ratio</a:t>
            </a:r>
          </a:p>
          <a:p>
            <a:pPr eaLnBrk="1" hangingPunct="1"/>
            <a:r>
              <a:rPr lang="en-US"/>
              <a:t>Adequacy must be related to farm size</a:t>
            </a:r>
          </a:p>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EEFED9F1-FEBD-41DA-85B3-3674BAF6ABA6}" type="slidenum">
              <a:rPr lang="en-US" smtClean="0"/>
              <a:pPr/>
              <a:t>41</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r>
              <a:rPr lang="en-US" u="sng"/>
              <a:t>Farm Debt to Asset Ratio</a:t>
            </a:r>
            <a:r>
              <a:rPr lang="en-US"/>
              <a:t> [total farm liabilities divided by total farm assets] expresses what proportion of total farm assets is owed to creditors.  The higher the ratio, the greater the risk exposure of the business.</a:t>
            </a:r>
          </a:p>
          <a:p>
            <a:pPr eaLnBrk="1" hangingPunct="1"/>
            <a:r>
              <a:rPr lang="en-US"/>
              <a:t>The proportion of total farm assets owed to creditors</a:t>
            </a:r>
          </a:p>
          <a:p>
            <a:pPr eaLnBrk="1" hangingPunct="1"/>
            <a:r>
              <a:rPr lang="en-US"/>
              <a:t>The higher the ratio, the more risk exposure</a:t>
            </a:r>
          </a:p>
          <a:p>
            <a:pPr eaLnBrk="1" hangingPunct="1"/>
            <a:r>
              <a:rPr lang="en-US"/>
              <a:t>Smaller ratios are preferred, but low ratios may also show reluctance to use debt capital for profitable investments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58C6CD8A-C710-475B-8D45-8D63820BC809}" type="slidenum">
              <a:rPr lang="en-US" smtClean="0"/>
              <a:pPr/>
              <a:t>42</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r>
              <a:rPr lang="en-US" u="sng"/>
              <a:t>Farm Debt to Equity Ratio</a:t>
            </a:r>
            <a:r>
              <a:rPr lang="en-US"/>
              <a:t> [total farm liabilities divided by total farm equity] reflects the extent to which farm debt capital is being combined with farm equity capital, or the amount of borrowed capital being employed for each dollar of equity capital.  The higher the ratio, the more capital supplied by creditors and less by the owner.</a:t>
            </a:r>
          </a:p>
          <a:p>
            <a:pPr eaLnBrk="1" hangingPunct="1"/>
            <a:r>
              <a:rPr lang="en-US"/>
              <a:t>Also called the ‘leverage ratio’</a:t>
            </a:r>
          </a:p>
          <a:p>
            <a:pPr eaLnBrk="1" hangingPunct="1"/>
            <a:r>
              <a:rPr lang="en-US"/>
              <a:t>The higher the ratio the more capital supplied by creditors</a:t>
            </a:r>
          </a:p>
          <a:p>
            <a:pPr lvl="1" eaLnBrk="1" hangingPunct="1"/>
            <a:r>
              <a:rPr lang="en-US"/>
              <a:t>higher risk of insolvency</a:t>
            </a:r>
          </a:p>
          <a:p>
            <a:pPr eaLnBrk="1" hangingPunct="1"/>
            <a:r>
              <a:rPr lang="en-US"/>
              <a:t>1.00 = owner &amp; lender are equal contributors</a:t>
            </a:r>
          </a:p>
          <a:p>
            <a:pPr eaLnBrk="1" hangingPunct="1"/>
            <a:r>
              <a:rPr lang="en-US"/>
              <a:t>0.00 = no debt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grpSp>
        <p:nvGrpSpPr>
          <p:cNvPr id="7" name="Group 6" title="Blue and green decorative border"/>
          <p:cNvGrpSpPr/>
          <p:nvPr userDrawn="1"/>
        </p:nvGrpSpPr>
        <p:grpSpPr>
          <a:xfrm>
            <a:off x="0" y="-76200"/>
            <a:ext cx="304800" cy="6934200"/>
            <a:chOff x="0" y="-76200"/>
            <a:chExt cx="304800" cy="6934200"/>
          </a:xfrm>
        </p:grpSpPr>
        <p:sp>
          <p:nvSpPr>
            <p:cNvPr id="8" name="Rectangle 7"/>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39828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3" name="Picture 2" title="Minnesota State logo"/>
          <p:cNvPicPr>
            <a:picLocks noChangeAspect="1"/>
          </p:cNvPicPr>
          <p:nvPr userDrawn="1"/>
        </p:nvPicPr>
        <p:blipFill rotWithShape="1">
          <a:blip r:embed="rId2">
            <a:extLst>
              <a:ext uri="{28A0092B-C50C-407E-A947-70E740481C1C}">
                <a14:useLocalDpi xmlns:a14="http://schemas.microsoft.com/office/drawing/2010/main" val="0"/>
              </a:ext>
            </a:extLst>
          </a:blip>
          <a:srcRect l="5000" t="36298" r="5000"/>
          <a:stretch/>
        </p:blipFill>
        <p:spPr>
          <a:xfrm>
            <a:off x="457199" y="539279"/>
            <a:ext cx="11284831" cy="2934056"/>
          </a:xfrm>
          <a:prstGeom prst="rect">
            <a:avLst/>
          </a:prstGeom>
        </p:spPr>
      </p:pic>
      <p:pic>
        <p:nvPicPr>
          <p:cNvPr id="4" name="Picture 3" title="Blue lin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5817" y="3749171"/>
            <a:ext cx="12673413" cy="160530"/>
          </a:xfrm>
          <a:prstGeom prst="rect">
            <a:avLst/>
          </a:prstGeom>
        </p:spPr>
      </p:pic>
      <p:sp>
        <p:nvSpPr>
          <p:cNvPr id="5" name="Text Placeholder 7"/>
          <p:cNvSpPr>
            <a:spLocks noGrp="1"/>
          </p:cNvSpPr>
          <p:nvPr>
            <p:ph type="body" sz="quarter" idx="10" hasCustomPrompt="1"/>
          </p:nvPr>
        </p:nvSpPr>
        <p:spPr>
          <a:xfrm>
            <a:off x="8290133" y="3124200"/>
            <a:ext cx="2667000" cy="457200"/>
          </a:xfrm>
          <a:prstGeom prst="rect">
            <a:avLst/>
          </a:prstGeom>
        </p:spPr>
        <p:txBody>
          <a:bodyPr>
            <a:normAutofit/>
          </a:bodyPr>
          <a:lstStyle>
            <a:lvl1pPr marL="0" indent="0" algn="r">
              <a:buNone/>
              <a:defRPr sz="1800" b="0">
                <a:solidFill>
                  <a:srgbClr val="003C66"/>
                </a:solidFill>
              </a:defRPr>
            </a:lvl1pPr>
          </a:lstStyle>
          <a:p>
            <a:pPr lvl="0"/>
            <a:r>
              <a:rPr lang="en-US" dirty="0"/>
              <a:t>Click to edit Date</a:t>
            </a:r>
          </a:p>
        </p:txBody>
      </p:sp>
      <p:sp>
        <p:nvSpPr>
          <p:cNvPr id="6" name="Text Placeholder 9"/>
          <p:cNvSpPr>
            <a:spLocks noGrp="1"/>
          </p:cNvSpPr>
          <p:nvPr>
            <p:ph type="body" sz="quarter" idx="11" hasCustomPrompt="1"/>
          </p:nvPr>
        </p:nvSpPr>
        <p:spPr>
          <a:xfrm>
            <a:off x="7604333" y="3468688"/>
            <a:ext cx="3352800" cy="417512"/>
          </a:xfrm>
          <a:prstGeom prst="rect">
            <a:avLst/>
          </a:prstGeom>
        </p:spPr>
        <p:txBody>
          <a:bodyPr>
            <a:noAutofit/>
          </a:bodyPr>
          <a:lstStyle>
            <a:lvl1pPr marL="0" indent="0" algn="r">
              <a:buNone/>
              <a:defRPr sz="1600" b="0">
                <a:solidFill>
                  <a:srgbClr val="003C66"/>
                </a:solidFill>
              </a:defRPr>
            </a:lvl1pPr>
          </a:lstStyle>
          <a:p>
            <a:pPr lvl="0"/>
            <a:r>
              <a:rPr lang="en-US" dirty="0"/>
              <a:t>Click to edit DEPARMENT NAME</a:t>
            </a:r>
          </a:p>
        </p:txBody>
      </p:sp>
      <p:sp>
        <p:nvSpPr>
          <p:cNvPr id="7" name="Text Placeholder 13"/>
          <p:cNvSpPr>
            <a:spLocks noGrp="1"/>
          </p:cNvSpPr>
          <p:nvPr>
            <p:ph type="body" sz="quarter" idx="13" hasCustomPrompt="1"/>
          </p:nvPr>
        </p:nvSpPr>
        <p:spPr>
          <a:xfrm>
            <a:off x="1255519" y="5105400"/>
            <a:ext cx="2667000" cy="533400"/>
          </a:xfrm>
          <a:prstGeom prst="rect">
            <a:avLst/>
          </a:prstGeom>
        </p:spPr>
        <p:txBody>
          <a:bodyPr>
            <a:normAutofit/>
          </a:bodyPr>
          <a:lstStyle>
            <a:lvl1pPr marL="0" indent="0">
              <a:buNone/>
              <a:defRPr sz="2000" b="1">
                <a:solidFill>
                  <a:srgbClr val="009F4D"/>
                </a:solidFill>
              </a:defRPr>
            </a:lvl1pPr>
          </a:lstStyle>
          <a:p>
            <a:pPr lvl="0"/>
            <a:r>
              <a:rPr lang="en-US" dirty="0"/>
              <a:t>Click to edit Subhead</a:t>
            </a:r>
          </a:p>
        </p:txBody>
      </p:sp>
      <p:sp>
        <p:nvSpPr>
          <p:cNvPr id="8" name="Text Placeholder 4" title="Text Box with MINNESOTA STATE typed in gray"/>
          <p:cNvSpPr>
            <a:spLocks noGrp="1"/>
          </p:cNvSpPr>
          <p:nvPr>
            <p:ph type="body" sz="quarter" idx="14"/>
          </p:nvPr>
        </p:nvSpPr>
        <p:spPr>
          <a:xfrm>
            <a:off x="1255519" y="5715000"/>
            <a:ext cx="2819400" cy="381000"/>
          </a:xfrm>
          <a:prstGeom prst="rect">
            <a:avLst/>
          </a:prstGeom>
        </p:spPr>
        <p:txBody>
          <a:bodyPr>
            <a:normAutofit/>
          </a:bodyPr>
          <a:lstStyle>
            <a:lvl1pPr marL="0" indent="0">
              <a:buNone/>
              <a:defRPr sz="1400" b="1">
                <a:solidFill>
                  <a:schemeClr val="bg1">
                    <a:lumMod val="50000"/>
                  </a:schemeClr>
                </a:solidFill>
                <a:latin typeface="+mn-lt"/>
              </a:defRPr>
            </a:lvl1pPr>
          </a:lstStyle>
          <a:p>
            <a:pPr lvl="0"/>
            <a:r>
              <a:rPr lang="en-US"/>
              <a:t>Edit Master text styles</a:t>
            </a:r>
          </a:p>
        </p:txBody>
      </p:sp>
      <p:sp>
        <p:nvSpPr>
          <p:cNvPr id="9" name="Title 1"/>
          <p:cNvSpPr>
            <a:spLocks noGrp="1"/>
          </p:cNvSpPr>
          <p:nvPr>
            <p:ph type="title"/>
          </p:nvPr>
        </p:nvSpPr>
        <p:spPr>
          <a:xfrm>
            <a:off x="1255519" y="3779839"/>
            <a:ext cx="9701614" cy="1325563"/>
          </a:xfrm>
        </p:spPr>
        <p:txBody>
          <a:bodyPr>
            <a:normAutofit/>
          </a:bodyPr>
          <a:lstStyle>
            <a:lvl1pPr>
              <a:defRPr sz="4000" b="1"/>
            </a:lvl1pPr>
          </a:lstStyle>
          <a:p>
            <a:r>
              <a:rPr lang="en-US"/>
              <a:t>Click to edit Master title style</a:t>
            </a:r>
            <a:endParaRPr lang="en-US" dirty="0"/>
          </a:p>
        </p:txBody>
      </p:sp>
    </p:spTree>
    <p:extLst>
      <p:ext uri="{BB962C8B-B14F-4D97-AF65-F5344CB8AC3E}">
        <p14:creationId xmlns:p14="http://schemas.microsoft.com/office/powerpoint/2010/main" val="3646525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28506" y="518339"/>
            <a:ext cx="4434840" cy="1361647"/>
          </a:xfrm>
          <a:prstGeom prst="rect">
            <a:avLst/>
          </a:prstGeom>
        </p:spPr>
      </p:pic>
      <p:sp>
        <p:nvSpPr>
          <p:cNvPr id="5" name="TextBox 4" descr="MINNESOTA STATE IS AN AFFIRMATIVE ACTION, EQUAL OPPORTUNITY EMPLOYER AND EDUCATOR.&#10;" title="EEOE Statement"/>
          <p:cNvSpPr txBox="1"/>
          <p:nvPr userDrawn="1"/>
        </p:nvSpPr>
        <p:spPr>
          <a:xfrm>
            <a:off x="0" y="5849597"/>
            <a:ext cx="12192000" cy="707886"/>
          </a:xfrm>
          <a:prstGeom prst="rect">
            <a:avLst/>
          </a:prstGeom>
          <a:noFill/>
        </p:spPr>
        <p:txBody>
          <a:bodyPr wrap="square" rtlCol="0">
            <a:spAutoFit/>
          </a:bodyPr>
          <a:lstStyle/>
          <a:p>
            <a:pPr algn="ctr" rtl="0"/>
            <a:r>
              <a:rPr lang="en-US" sz="1000" b="0" i="0" kern="1200" dirty="0">
                <a:solidFill>
                  <a:schemeClr val="tx1"/>
                </a:solidFill>
                <a:effectLst/>
                <a:latin typeface="+mn-lt"/>
                <a:ea typeface="+mn-ea"/>
                <a:cs typeface="+mn-cs"/>
              </a:rPr>
              <a:t>This document is available in alternative formats to individuals with disabilities. </a:t>
            </a:r>
            <a:br>
              <a:rPr lang="en-US" sz="1000" b="0" i="0" kern="1200" dirty="0">
                <a:solidFill>
                  <a:schemeClr val="tx1"/>
                </a:solidFill>
                <a:effectLst/>
                <a:latin typeface="+mn-lt"/>
                <a:ea typeface="+mn-ea"/>
                <a:cs typeface="+mn-cs"/>
              </a:rPr>
            </a:br>
            <a:r>
              <a:rPr lang="en-US" sz="1000" b="0" i="0" kern="1200" dirty="0">
                <a:solidFill>
                  <a:schemeClr val="tx1"/>
                </a:solidFill>
                <a:effectLst/>
                <a:latin typeface="+mn-lt"/>
                <a:ea typeface="+mn-ea"/>
                <a:cs typeface="+mn-cs"/>
              </a:rPr>
              <a:t>To request an alternate format, contact Human Resources at 651-201-1664.</a:t>
            </a:r>
          </a:p>
          <a:p>
            <a:pPr algn="ctr" rtl="0"/>
            <a:r>
              <a:rPr lang="en-US" sz="1000" b="0" i="0" kern="1200" dirty="0">
                <a:solidFill>
                  <a:schemeClr val="tx1"/>
                </a:solidFill>
                <a:effectLst/>
                <a:latin typeface="+mn-lt"/>
                <a:ea typeface="+mn-ea"/>
                <a:cs typeface="+mn-cs"/>
              </a:rPr>
              <a:t>Individuals with hearing or speech disabilities may contact us via their preferred Telecommunications Relay Service.</a:t>
            </a:r>
          </a:p>
          <a:p>
            <a:pPr algn="ctr" rtl="0"/>
            <a:r>
              <a:rPr lang="en-US" sz="1000" b="0" i="0" kern="1200" dirty="0">
                <a:solidFill>
                  <a:schemeClr val="tx1"/>
                </a:solidFill>
                <a:effectLst/>
                <a:latin typeface="+mn-lt"/>
                <a:ea typeface="+mn-ea"/>
                <a:cs typeface="+mn-cs"/>
              </a:rPr>
              <a:t>Minnesota State is an affirmative action, equal opportunity employer and educator.</a:t>
            </a:r>
          </a:p>
        </p:txBody>
      </p:sp>
      <p:pic>
        <p:nvPicPr>
          <p:cNvPr id="2" name="Picture 1">
            <a:extLst>
              <a:ext uri="{FF2B5EF4-FFF2-40B4-BE49-F238E27FC236}">
                <a16:creationId xmlns:a16="http://schemas.microsoft.com/office/drawing/2014/main" id="{666393E8-65D8-4D75-8CC6-3889652A2EF8}"/>
              </a:ext>
            </a:extLst>
          </p:cNvPr>
          <p:cNvPicPr>
            <a:picLocks noChangeAspect="1"/>
          </p:cNvPicPr>
          <p:nvPr userDrawn="1"/>
        </p:nvPicPr>
        <p:blipFill>
          <a:blip r:embed="rId3"/>
          <a:stretch>
            <a:fillRect/>
          </a:stretch>
        </p:blipFill>
        <p:spPr>
          <a:xfrm>
            <a:off x="1635624" y="4124205"/>
            <a:ext cx="8920752" cy="1491028"/>
          </a:xfrm>
          <a:prstGeom prst="rect">
            <a:avLst/>
          </a:prstGeom>
        </p:spPr>
      </p:pic>
      <p:pic>
        <p:nvPicPr>
          <p:cNvPr id="7" name="Picture 6">
            <a:extLst>
              <a:ext uri="{FF2B5EF4-FFF2-40B4-BE49-F238E27FC236}">
                <a16:creationId xmlns:a16="http://schemas.microsoft.com/office/drawing/2014/main" id="{E3E210C0-5BDF-4F57-979C-F49338D7D81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75548" y="1573642"/>
            <a:ext cx="1840903" cy="2320305"/>
          </a:xfrm>
          <a:prstGeom prst="rect">
            <a:avLst/>
          </a:prstGeom>
        </p:spPr>
      </p:pic>
    </p:spTree>
    <p:extLst>
      <p:ext uri="{BB962C8B-B14F-4D97-AF65-F5344CB8AC3E}">
        <p14:creationId xmlns:p14="http://schemas.microsoft.com/office/powerpoint/2010/main" val="2359980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766233" y="304801"/>
            <a:ext cx="10668000" cy="1216025"/>
          </a:xfrm>
        </p:spPr>
        <p:txBody>
          <a:bodyPr/>
          <a:lstStyle/>
          <a:p>
            <a:r>
              <a:rPr lang="en-US"/>
              <a:t>Click to edit Master title style</a:t>
            </a:r>
          </a:p>
        </p:txBody>
      </p:sp>
      <p:sp>
        <p:nvSpPr>
          <p:cNvPr id="3" name="Text Placeholder 2"/>
          <p:cNvSpPr>
            <a:spLocks noGrp="1"/>
          </p:cNvSpPr>
          <p:nvPr>
            <p:ph type="body" sz="half" idx="1"/>
          </p:nvPr>
        </p:nvSpPr>
        <p:spPr>
          <a:xfrm>
            <a:off x="755651" y="1752600"/>
            <a:ext cx="52324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6191251" y="1752600"/>
            <a:ext cx="5232400" cy="4267200"/>
          </a:xfrm>
        </p:spPr>
        <p:txBody>
          <a:bodyPr/>
          <a:lstStyle/>
          <a:p>
            <a:pPr lvl="0"/>
            <a:endParaRPr lang="en-US" noProof="0"/>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AE32FDD2-55FA-44A0-83D9-CA64D6F8AF13}" type="slidenum">
              <a:rPr lang="en-US"/>
              <a:pPr>
                <a:defRPr/>
              </a:pPr>
              <a:t>‹#›</a:t>
            </a:fld>
            <a:endParaRPr lang="en-US"/>
          </a:p>
        </p:txBody>
      </p:sp>
    </p:spTree>
    <p:extLst>
      <p:ext uri="{BB962C8B-B14F-4D97-AF65-F5344CB8AC3E}">
        <p14:creationId xmlns:p14="http://schemas.microsoft.com/office/powerpoint/2010/main" val="14315019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66233" y="304801"/>
            <a:ext cx="10668000" cy="1216025"/>
          </a:xfrm>
        </p:spPr>
        <p:txBody>
          <a:bodyPr/>
          <a:lstStyle/>
          <a:p>
            <a:r>
              <a:rPr lang="en-US"/>
              <a:t>Click to edit Master title style</a:t>
            </a:r>
          </a:p>
        </p:txBody>
      </p:sp>
      <p:sp>
        <p:nvSpPr>
          <p:cNvPr id="3" name="Chart Placeholder 2"/>
          <p:cNvSpPr>
            <a:spLocks noGrp="1"/>
          </p:cNvSpPr>
          <p:nvPr>
            <p:ph type="chart" idx="1"/>
          </p:nvPr>
        </p:nvSpPr>
        <p:spPr>
          <a:xfrm>
            <a:off x="755651" y="1752600"/>
            <a:ext cx="10668000" cy="4267200"/>
          </a:xfrm>
        </p:spPr>
        <p:txBody>
          <a:bodyPr/>
          <a:lstStyle/>
          <a:p>
            <a:pPr lvl="0"/>
            <a:endParaRPr lang="en-US" noProof="0"/>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58CA2519-DB25-45EB-83FE-F896B91780F5}" type="slidenum">
              <a:rPr lang="en-US"/>
              <a:pPr>
                <a:defRPr/>
              </a:pPr>
              <a:t>‹#›</a:t>
            </a:fld>
            <a:endParaRPr lang="en-US"/>
          </a:p>
        </p:txBody>
      </p:sp>
    </p:spTree>
    <p:extLst>
      <p:ext uri="{BB962C8B-B14F-4D97-AF65-F5344CB8AC3E}">
        <p14:creationId xmlns:p14="http://schemas.microsoft.com/office/powerpoint/2010/main" val="31034853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66233" y="304801"/>
            <a:ext cx="10668000" cy="1216025"/>
          </a:xfrm>
        </p:spPr>
        <p:txBody>
          <a:bodyPr/>
          <a:lstStyle/>
          <a:p>
            <a:r>
              <a:rPr lang="en-US"/>
              <a:t>Click to edit Master title style</a:t>
            </a:r>
          </a:p>
        </p:txBody>
      </p:sp>
      <p:sp>
        <p:nvSpPr>
          <p:cNvPr id="3" name="Text Placeholder 2"/>
          <p:cNvSpPr>
            <a:spLocks noGrp="1"/>
          </p:cNvSpPr>
          <p:nvPr>
            <p:ph type="body" sz="half" idx="1"/>
          </p:nvPr>
        </p:nvSpPr>
        <p:spPr>
          <a:xfrm>
            <a:off x="755651" y="1752600"/>
            <a:ext cx="52324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1251" y="1752600"/>
            <a:ext cx="5232400" cy="4267200"/>
          </a:xfrm>
        </p:spPr>
        <p:txBody>
          <a:bodyPr/>
          <a:lstStyle/>
          <a:p>
            <a:pPr lvl="0"/>
            <a:endParaRPr lang="en-US" noProof="0"/>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329A6861-18ED-4283-9001-31B46BE76413}" type="slidenum">
              <a:rPr lang="en-US"/>
              <a:pPr>
                <a:defRPr/>
              </a:pPr>
              <a:t>‹#›</a:t>
            </a:fld>
            <a:endParaRPr lang="en-US"/>
          </a:p>
        </p:txBody>
      </p:sp>
    </p:spTree>
    <p:extLst>
      <p:ext uri="{BB962C8B-B14F-4D97-AF65-F5344CB8AC3E}">
        <p14:creationId xmlns:p14="http://schemas.microsoft.com/office/powerpoint/2010/main" val="2534161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None/>
              <a:defRPr b="1">
                <a:solidFill>
                  <a:schemeClr val="tx1"/>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7" name="Group 6" title="Blue and green decorative border"/>
          <p:cNvGrpSpPr/>
          <p:nvPr userDrawn="1"/>
        </p:nvGrpSpPr>
        <p:grpSpPr>
          <a:xfrm>
            <a:off x="0" y="-76200"/>
            <a:ext cx="304800" cy="6934200"/>
            <a:chOff x="0" y="-76200"/>
            <a:chExt cx="304800" cy="6934200"/>
          </a:xfrm>
        </p:grpSpPr>
        <p:sp>
          <p:nvSpPr>
            <p:cNvPr id="8" name="Rectangle 7"/>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31398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3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grpSp>
        <p:nvGrpSpPr>
          <p:cNvPr id="7" name="Group 6" title="Blue and green decorative border"/>
          <p:cNvGrpSpPr/>
          <p:nvPr userDrawn="1"/>
        </p:nvGrpSpPr>
        <p:grpSpPr>
          <a:xfrm>
            <a:off x="0" y="-76200"/>
            <a:ext cx="304800" cy="6934200"/>
            <a:chOff x="0" y="-76200"/>
            <a:chExt cx="304800" cy="6934200"/>
          </a:xfrm>
        </p:grpSpPr>
        <p:sp>
          <p:nvSpPr>
            <p:cNvPr id="8" name="Rectangle 7"/>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33527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8" name="Group 7" title="Blue and green decorative border"/>
          <p:cNvGrpSpPr/>
          <p:nvPr userDrawn="1"/>
        </p:nvGrpSpPr>
        <p:grpSpPr>
          <a:xfrm>
            <a:off x="0" y="-76200"/>
            <a:ext cx="304800" cy="6934200"/>
            <a:chOff x="0" y="-76200"/>
            <a:chExt cx="304800" cy="6934200"/>
          </a:xfrm>
        </p:grpSpPr>
        <p:sp>
          <p:nvSpPr>
            <p:cNvPr id="9" name="Rectangle 8"/>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7061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title="Blue and green decorative border"/>
          <p:cNvGrpSpPr/>
          <p:nvPr userDrawn="1"/>
        </p:nvGrpSpPr>
        <p:grpSpPr>
          <a:xfrm>
            <a:off x="0" y="-76200"/>
            <a:ext cx="304800" cy="6934200"/>
            <a:chOff x="0" y="-76200"/>
            <a:chExt cx="304800" cy="6934200"/>
          </a:xfrm>
        </p:grpSpPr>
        <p:sp>
          <p:nvSpPr>
            <p:cNvPr id="11" name="Rectangle 10"/>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33959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6" name="Group 5" title="Blue and green decorative border"/>
          <p:cNvGrpSpPr/>
          <p:nvPr userDrawn="1"/>
        </p:nvGrpSpPr>
        <p:grpSpPr>
          <a:xfrm>
            <a:off x="0" y="-76200"/>
            <a:ext cx="304800" cy="6934200"/>
            <a:chOff x="0" y="-76200"/>
            <a:chExt cx="304800" cy="6934200"/>
          </a:xfrm>
        </p:grpSpPr>
        <p:sp>
          <p:nvSpPr>
            <p:cNvPr id="7" name="Rectangle 6"/>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4810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title="Blue and green decorative border"/>
          <p:cNvGrpSpPr/>
          <p:nvPr userDrawn="1"/>
        </p:nvGrpSpPr>
        <p:grpSpPr>
          <a:xfrm>
            <a:off x="0" y="-76200"/>
            <a:ext cx="304800" cy="6934200"/>
            <a:chOff x="0" y="-76200"/>
            <a:chExt cx="304800" cy="6934200"/>
          </a:xfrm>
        </p:grpSpPr>
        <p:sp>
          <p:nvSpPr>
            <p:cNvPr id="6" name="Rectangle 5"/>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27778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8" name="Group 7" title="Blue and green decorative border"/>
          <p:cNvGrpSpPr/>
          <p:nvPr userDrawn="1"/>
        </p:nvGrpSpPr>
        <p:grpSpPr>
          <a:xfrm>
            <a:off x="0" y="-76200"/>
            <a:ext cx="304800" cy="6934200"/>
            <a:chOff x="0" y="-76200"/>
            <a:chExt cx="304800" cy="6934200"/>
          </a:xfrm>
        </p:grpSpPr>
        <p:sp>
          <p:nvSpPr>
            <p:cNvPr id="9" name="Rectangle 8"/>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44479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8" name="Group 7" title="Blue and green decorative border"/>
          <p:cNvGrpSpPr/>
          <p:nvPr userDrawn="1"/>
        </p:nvGrpSpPr>
        <p:grpSpPr>
          <a:xfrm>
            <a:off x="0" y="-76200"/>
            <a:ext cx="304800" cy="6934200"/>
            <a:chOff x="0" y="-76200"/>
            <a:chExt cx="304800" cy="6934200"/>
          </a:xfrm>
        </p:grpSpPr>
        <p:sp>
          <p:nvSpPr>
            <p:cNvPr id="9" name="Rectangle 8"/>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27244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F14AAC72-AE5F-4950-AF10-0950EE0D4BCF}"/>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9686571" y="5879508"/>
            <a:ext cx="2505430" cy="769252"/>
          </a:xfrm>
          <a:prstGeom prst="rect">
            <a:avLst/>
          </a:prstGeom>
        </p:spPr>
      </p:pic>
      <p:sp>
        <p:nvSpPr>
          <p:cNvPr id="6" name="Rectangle 5">
            <a:extLst>
              <a:ext uri="{FF2B5EF4-FFF2-40B4-BE49-F238E27FC236}">
                <a16:creationId xmlns:a16="http://schemas.microsoft.com/office/drawing/2014/main" id="{91DF4F6F-9C1B-448F-955A-BB7C55844718}"/>
              </a:ext>
            </a:extLst>
          </p:cNvPr>
          <p:cNvSpPr/>
          <p:nvPr userDrawn="1"/>
        </p:nvSpPr>
        <p:spPr>
          <a:xfrm>
            <a:off x="11378739" y="6518419"/>
            <a:ext cx="306494" cy="215444"/>
          </a:xfrm>
          <a:prstGeom prst="rect">
            <a:avLst/>
          </a:prstGeom>
        </p:spPr>
        <p:txBody>
          <a:bodyPr wrap="none">
            <a:spAutoFit/>
          </a:bodyPr>
          <a:lstStyle/>
          <a:p>
            <a:fld id="{D83FE643-7C41-44D2-A7F3-B4EB1EC4DD70}" type="slidenum">
              <a:rPr lang="en-US" sz="800" b="0" smtClean="0">
                <a:solidFill>
                  <a:srgbClr val="003C66"/>
                </a:solidFill>
              </a:rPr>
              <a:pPr/>
              <a:t>‹#›</a:t>
            </a:fld>
            <a:endParaRPr lang="en-US" dirty="0"/>
          </a:p>
        </p:txBody>
      </p:sp>
      <p:grpSp>
        <p:nvGrpSpPr>
          <p:cNvPr id="7" name="Group 6" title="Blue and green decorative border">
            <a:extLst>
              <a:ext uri="{FF2B5EF4-FFF2-40B4-BE49-F238E27FC236}">
                <a16:creationId xmlns:a16="http://schemas.microsoft.com/office/drawing/2014/main" id="{B24AA9BE-38BB-4B83-BDC7-602F9E07AE7D}"/>
              </a:ext>
            </a:extLst>
          </p:cNvPr>
          <p:cNvGrpSpPr/>
          <p:nvPr userDrawn="1"/>
        </p:nvGrpSpPr>
        <p:grpSpPr>
          <a:xfrm>
            <a:off x="0" y="-76200"/>
            <a:ext cx="304800" cy="6934200"/>
            <a:chOff x="0" y="-76200"/>
            <a:chExt cx="304800" cy="6934200"/>
          </a:xfrm>
        </p:grpSpPr>
        <p:sp>
          <p:nvSpPr>
            <p:cNvPr id="8" name="Rectangle 7">
              <a:extLst>
                <a:ext uri="{FF2B5EF4-FFF2-40B4-BE49-F238E27FC236}">
                  <a16:creationId xmlns:a16="http://schemas.microsoft.com/office/drawing/2014/main" id="{BA247FF1-D755-47D3-BDEC-43980DBBDF89}"/>
                </a:ext>
              </a:extLst>
            </p:cNvPr>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5C635141-8CE3-405E-A827-41C814CBFC44}"/>
                </a:ext>
              </a:extLst>
            </p:cNvPr>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6078440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2" r:id="rId10"/>
    <p:sldLayoutId id="2147483683" r:id="rId11"/>
    <p:sldLayoutId id="2147483684" r:id="rId12"/>
    <p:sldLayoutId id="2147483685" r:id="rId13"/>
    <p:sldLayoutId id="2147483686" r:id="rId14"/>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6.emf"/></Relationships>
</file>

<file path=ppt/slides/_rels/slide1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7.emf"/></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19.wmf"/><Relationship Id="rId4" Type="http://schemas.openxmlformats.org/officeDocument/2006/relationships/oleObject" Target="../embeddings/oleObject3.bin"/></Relationships>
</file>

<file path=ppt/slides/_rels/slide2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minnesotafarmstress.com/" TargetMode="Externa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comments" Target="../comments/comment1.xml"/></Relationships>
</file>

<file path=ppt/slides/_rels/slide47.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8379585" y="2939013"/>
            <a:ext cx="2667000" cy="457200"/>
          </a:xfrm>
        </p:spPr>
        <p:txBody>
          <a:bodyPr>
            <a:normAutofit/>
          </a:bodyPr>
          <a:lstStyle/>
          <a:p>
            <a:r>
              <a:rPr lang="en-US" sz="2400" dirty="0"/>
              <a:t>April 2023</a:t>
            </a:r>
          </a:p>
        </p:txBody>
      </p:sp>
      <p:sp>
        <p:nvSpPr>
          <p:cNvPr id="11" name="Text Placeholder 10"/>
          <p:cNvSpPr>
            <a:spLocks noGrp="1"/>
          </p:cNvSpPr>
          <p:nvPr>
            <p:ph type="body" sz="quarter" idx="11"/>
          </p:nvPr>
        </p:nvSpPr>
        <p:spPr>
          <a:xfrm>
            <a:off x="6264192" y="3379270"/>
            <a:ext cx="4861133" cy="417512"/>
          </a:xfrm>
        </p:spPr>
        <p:txBody>
          <a:bodyPr/>
          <a:lstStyle/>
          <a:p>
            <a:r>
              <a:rPr lang="en-US" sz="1800" dirty="0"/>
              <a:t>Minnesota State Farm Business Management</a:t>
            </a:r>
          </a:p>
        </p:txBody>
      </p:sp>
      <p:sp>
        <p:nvSpPr>
          <p:cNvPr id="13" name="Text Placeholder 12"/>
          <p:cNvSpPr>
            <a:spLocks noGrp="1"/>
          </p:cNvSpPr>
          <p:nvPr>
            <p:ph type="body" sz="quarter" idx="14"/>
          </p:nvPr>
        </p:nvSpPr>
        <p:spPr>
          <a:xfrm>
            <a:off x="1234867" y="4775323"/>
            <a:ext cx="6387486" cy="641230"/>
          </a:xfrm>
        </p:spPr>
        <p:txBody>
          <a:bodyPr>
            <a:normAutofit/>
          </a:bodyPr>
          <a:lstStyle/>
          <a:p>
            <a:r>
              <a:rPr lang="en-US" sz="1600" dirty="0"/>
              <a:t>Compiled by Aaron Brudelie, Minnesota West Community and Technical College Farm Business Management Instructor</a:t>
            </a:r>
          </a:p>
        </p:txBody>
      </p:sp>
      <p:sp>
        <p:nvSpPr>
          <p:cNvPr id="4" name="Title 3"/>
          <p:cNvSpPr>
            <a:spLocks noGrp="1"/>
          </p:cNvSpPr>
          <p:nvPr>
            <p:ph type="title"/>
          </p:nvPr>
        </p:nvSpPr>
        <p:spPr/>
        <p:txBody>
          <a:bodyPr/>
          <a:lstStyle/>
          <a:p>
            <a:r>
              <a:rPr lang="en-US" dirty="0"/>
              <a:t>2022 Financial Year in Review</a:t>
            </a:r>
          </a:p>
        </p:txBody>
      </p:sp>
    </p:spTree>
    <p:extLst>
      <p:ext uri="{BB962C8B-B14F-4D97-AF65-F5344CB8AC3E}">
        <p14:creationId xmlns:p14="http://schemas.microsoft.com/office/powerpoint/2010/main" val="535276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E0B01-BDA2-4EA5-8C58-B076BB6F4E5F}"/>
              </a:ext>
            </a:extLst>
          </p:cNvPr>
          <p:cNvSpPr>
            <a:spLocks noGrp="1"/>
          </p:cNvSpPr>
          <p:nvPr>
            <p:ph type="title"/>
          </p:nvPr>
        </p:nvSpPr>
        <p:spPr>
          <a:xfrm>
            <a:off x="838200" y="2766218"/>
            <a:ext cx="10515600" cy="1325563"/>
          </a:xfrm>
        </p:spPr>
        <p:txBody>
          <a:bodyPr>
            <a:normAutofit fontScale="90000"/>
          </a:bodyPr>
          <a:lstStyle/>
          <a:p>
            <a:r>
              <a:rPr lang="en-US" dirty="0"/>
              <a:t>Data from 1476 farms included in the South East, South Central, South West &amp; West Central regions compiled in the Southern Minnesota report</a:t>
            </a:r>
            <a:br>
              <a:rPr lang="en-US" dirty="0"/>
            </a:br>
            <a:br>
              <a:rPr lang="en-US" dirty="0"/>
            </a:br>
            <a:r>
              <a:rPr lang="en-US" sz="4800" dirty="0"/>
              <a:t>18 Minnesota West Instructors </a:t>
            </a:r>
            <a:br>
              <a:rPr lang="en-US" sz="4800" dirty="0"/>
            </a:br>
            <a:r>
              <a:rPr lang="en-US" sz="4800" dirty="0"/>
              <a:t>19 Riverland Instructors</a:t>
            </a:r>
            <a:br>
              <a:rPr lang="en-US" sz="4800" dirty="0"/>
            </a:br>
            <a:r>
              <a:rPr lang="en-US" sz="4800" dirty="0"/>
              <a:t>13 South Central Instructors</a:t>
            </a:r>
            <a:br>
              <a:rPr lang="en-US" sz="4800" dirty="0"/>
            </a:br>
            <a:endParaRPr lang="en-US" dirty="0"/>
          </a:p>
        </p:txBody>
      </p:sp>
    </p:spTree>
    <p:extLst>
      <p:ext uri="{BB962C8B-B14F-4D97-AF65-F5344CB8AC3E}">
        <p14:creationId xmlns:p14="http://schemas.microsoft.com/office/powerpoint/2010/main" val="152665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1144437" y="1752600"/>
            <a:ext cx="8991600" cy="3352800"/>
          </a:xfrm>
        </p:spPr>
        <p:txBody>
          <a:bodyPr>
            <a:normAutofit lnSpcReduction="10000"/>
          </a:bodyPr>
          <a:lstStyle/>
          <a:p>
            <a:pPr marL="457200" indent="-457200">
              <a:buFont typeface="Arial" panose="020B0604020202020204" pitchFamily="34" charset="0"/>
              <a:buChar char="•"/>
            </a:pPr>
            <a:r>
              <a:rPr lang="en-US" sz="2600" dirty="0"/>
              <a:t>Gross farm income was, $1,077,094 in 2022, up from $967,436 in 2021 - up </a:t>
            </a:r>
            <a:r>
              <a:rPr lang="en-US" sz="2600" dirty="0">
                <a:solidFill>
                  <a:srgbClr val="00FF00"/>
                </a:solidFill>
              </a:rPr>
              <a:t>11.3% </a:t>
            </a:r>
          </a:p>
          <a:p>
            <a:pPr marL="457200" indent="-457200">
              <a:buFont typeface="Arial" panose="020B0604020202020204" pitchFamily="34" charset="0"/>
              <a:buChar char="•"/>
            </a:pPr>
            <a:r>
              <a:rPr lang="en-US" sz="2600" dirty="0"/>
              <a:t>Cash operating expenses was, $884,679 in 2022, up from $ 790,104 in 2021 - up </a:t>
            </a:r>
            <a:r>
              <a:rPr lang="en-US" sz="2600" dirty="0">
                <a:solidFill>
                  <a:srgbClr val="FF0000"/>
                </a:solidFill>
              </a:rPr>
              <a:t>11.9%</a:t>
            </a:r>
          </a:p>
          <a:p>
            <a:pPr marL="457200" indent="-457200">
              <a:buFont typeface="Arial" panose="020B0604020202020204" pitchFamily="34" charset="0"/>
              <a:buChar char="•"/>
            </a:pPr>
            <a:r>
              <a:rPr lang="en-US" sz="2600" dirty="0"/>
              <a:t>Net cash income was, $192,415 in 2022, up from $177,333 in 2021 - up </a:t>
            </a:r>
            <a:r>
              <a:rPr lang="en-US" sz="2600" dirty="0">
                <a:solidFill>
                  <a:srgbClr val="00FF00"/>
                </a:solidFill>
              </a:rPr>
              <a:t>8.5%</a:t>
            </a:r>
          </a:p>
          <a:p>
            <a:pPr marL="457200" indent="-457200">
              <a:buFont typeface="Arial" panose="020B0604020202020204" pitchFamily="34" charset="0"/>
              <a:buChar char="•"/>
            </a:pPr>
            <a:r>
              <a:rPr lang="en-US" sz="2600" dirty="0"/>
              <a:t>Median net farm income was, $177,614 in 2021, up from $176,426 in 2021 - up </a:t>
            </a:r>
            <a:r>
              <a:rPr lang="en-US" sz="2600" dirty="0">
                <a:solidFill>
                  <a:srgbClr val="00FF00"/>
                </a:solidFill>
              </a:rPr>
              <a:t>.67%</a:t>
            </a:r>
          </a:p>
          <a:p>
            <a:pPr eaLnBrk="1" hangingPunct="1">
              <a:lnSpc>
                <a:spcPct val="90000"/>
              </a:lnSpc>
            </a:pPr>
            <a:endParaRPr lang="en-US" sz="2600" dirty="0"/>
          </a:p>
        </p:txBody>
      </p:sp>
      <p:sp>
        <p:nvSpPr>
          <p:cNvPr id="6" name="Rectangle 2">
            <a:extLst>
              <a:ext uri="{FF2B5EF4-FFF2-40B4-BE49-F238E27FC236}">
                <a16:creationId xmlns:a16="http://schemas.microsoft.com/office/drawing/2014/main" id="{2D0216F1-F7FB-4133-B52A-EA184B14CEB1}"/>
              </a:ext>
            </a:extLst>
          </p:cNvPr>
          <p:cNvSpPr txBox="1">
            <a:spLocks noChangeArrowheads="1"/>
          </p:cNvSpPr>
          <p:nvPr/>
        </p:nvSpPr>
        <p:spPr>
          <a:xfrm>
            <a:off x="990600" y="517525"/>
            <a:ext cx="10515600" cy="1325563"/>
          </a:xfrm>
          <a:prstGeom prst="rect">
            <a:avLst/>
          </a:prstGeom>
          <a:noFill/>
        </p:spPr>
        <p:txBody>
          <a:bodyPr vert="horz" lIns="90488" tIns="44450" rIns="90488" bIns="4445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2022 in Review</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to="" calcmode="lin" valueType="num">
                                      <p:cBhvr>
                                        <p:cTn id="7" dur="1" fill="hold"/>
                                        <p:tgtEl>
                                          <p:spTgt spid="18435">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 to="" calcmode="lin" valueType="num">
                                      <p:cBhvr>
                                        <p:cTn id="12" dur="1" fill="hold"/>
                                        <p:tgtEl>
                                          <p:spTgt spid="18435">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 to="" calcmode="lin" valueType="num">
                                      <p:cBhvr>
                                        <p:cTn id="17" dur="1" fill="hold"/>
                                        <p:tgtEl>
                                          <p:spTgt spid="18435">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8435">
                                            <p:txEl>
                                              <p:pRg st="3" end="3"/>
                                            </p:txEl>
                                          </p:spTgt>
                                        </p:tgtEl>
                                        <p:attrNameLst>
                                          <p:attrName>style.visibility</p:attrName>
                                        </p:attrNameLst>
                                      </p:cBhvr>
                                      <p:to>
                                        <p:strVal val="visible"/>
                                      </p:to>
                                    </p:set>
                                    <p:anim to="" calcmode="lin" valueType="num">
                                      <p:cBhvr>
                                        <p:cTn id="22" dur="1" fill="hold"/>
                                        <p:tgtEl>
                                          <p:spTgt spid="18435">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noFill/>
        </p:spPr>
        <p:txBody>
          <a:bodyPr vert="horz" lIns="90488" tIns="44450" rIns="90488" bIns="44450" rtlCol="0" anchor="ctr">
            <a:normAutofit/>
          </a:bodyPr>
          <a:lstStyle/>
          <a:p>
            <a:pPr eaLnBrk="1" hangingPunct="1"/>
            <a:r>
              <a:rPr lang="en-US" b="1" dirty="0"/>
              <a:t>2022 in Review</a:t>
            </a:r>
          </a:p>
        </p:txBody>
      </p:sp>
      <p:sp>
        <p:nvSpPr>
          <p:cNvPr id="19459" name="Rectangle 3"/>
          <p:cNvSpPr>
            <a:spLocks noGrp="1" noChangeArrowheads="1"/>
          </p:cNvSpPr>
          <p:nvPr>
            <p:ph idx="1"/>
          </p:nvPr>
        </p:nvSpPr>
        <p:spPr>
          <a:noFill/>
        </p:spPr>
        <p:txBody>
          <a:bodyPr vert="horz" lIns="90488" tIns="44450" rIns="90488" bIns="44450" rtlCol="0">
            <a:normAutofit/>
          </a:bodyPr>
          <a:lstStyle/>
          <a:p>
            <a:pPr marL="342900" indent="-342900">
              <a:buFont typeface="Arial" panose="020B0604020202020204" pitchFamily="34" charset="0"/>
              <a:buChar char="•"/>
            </a:pPr>
            <a:r>
              <a:rPr lang="en-US" sz="2400" dirty="0"/>
              <a:t>Corn production was up </a:t>
            </a:r>
            <a:r>
              <a:rPr lang="en-US" sz="2400" dirty="0">
                <a:solidFill>
                  <a:srgbClr val="00FF00"/>
                </a:solidFill>
              </a:rPr>
              <a:t>4.6% </a:t>
            </a:r>
            <a:r>
              <a:rPr lang="en-US" sz="2400" dirty="0"/>
              <a:t>to a yield of 212.7 bu., down from 203.3 bu. in 2021.</a:t>
            </a:r>
          </a:p>
          <a:p>
            <a:pPr marL="342900" indent="-342900">
              <a:buFont typeface="Arial" panose="020B0604020202020204" pitchFamily="34" charset="0"/>
              <a:buChar char="•"/>
            </a:pPr>
            <a:r>
              <a:rPr lang="en-US" sz="2400" dirty="0"/>
              <a:t>This is the highest yield was 215.3 in 2017.  The lowest was 54</a:t>
            </a:r>
            <a:r>
              <a:rPr lang="en-US" sz="2400" dirty="0">
                <a:solidFill>
                  <a:schemeClr val="accent2"/>
                </a:solidFill>
              </a:rPr>
              <a:t> </a:t>
            </a:r>
            <a:r>
              <a:rPr lang="en-US" sz="2400" dirty="0"/>
              <a:t>bu. in 1965.</a:t>
            </a:r>
          </a:p>
          <a:p>
            <a:pPr marL="342900" indent="-342900">
              <a:buFont typeface="Arial" panose="020B0604020202020204" pitchFamily="34" charset="0"/>
              <a:buChar char="•"/>
            </a:pPr>
            <a:r>
              <a:rPr lang="en-US" sz="2400" dirty="0"/>
              <a:t>Soybean production was down</a:t>
            </a:r>
            <a:r>
              <a:rPr lang="en-US" sz="2400" dirty="0">
                <a:solidFill>
                  <a:srgbClr val="FF0000"/>
                </a:solidFill>
              </a:rPr>
              <a:t> 1.6% </a:t>
            </a:r>
            <a:r>
              <a:rPr lang="en-US" sz="2400" dirty="0"/>
              <a:t>to a yield of 59.7 bu., up from 60.7 bu. in 2020.</a:t>
            </a:r>
          </a:p>
          <a:p>
            <a:pPr marL="342900" indent="-342900">
              <a:buFont typeface="Arial" panose="020B0604020202020204" pitchFamily="34" charset="0"/>
              <a:buChar char="•"/>
            </a:pPr>
            <a:r>
              <a:rPr lang="en-US" sz="2400" dirty="0"/>
              <a:t>The lowest yield was 18 bu. in 1996. The highest yield was 61.3 bu. in 2016.</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2209800" y="0"/>
            <a:ext cx="7772400" cy="1524000"/>
          </a:xfrm>
          <a:noFill/>
        </p:spPr>
        <p:txBody>
          <a:bodyPr vert="horz" lIns="90488" tIns="44450" rIns="90488" bIns="44450" rtlCol="0" anchor="ctr">
            <a:normAutofit/>
          </a:bodyPr>
          <a:lstStyle/>
          <a:p>
            <a:pPr eaLnBrk="1" hangingPunct="1"/>
            <a:r>
              <a:rPr lang="en-US" dirty="0"/>
              <a:t>Farm Size</a:t>
            </a:r>
            <a:br>
              <a:rPr lang="en-US" sz="2500" dirty="0"/>
            </a:br>
            <a:r>
              <a:rPr lang="en-US" sz="2500" dirty="0"/>
              <a:t>Actual Number of Farms by Size</a:t>
            </a:r>
          </a:p>
        </p:txBody>
      </p:sp>
      <p:graphicFrame>
        <p:nvGraphicFramePr>
          <p:cNvPr id="2" name="Object 3">
            <a:hlinkClick r:id="" action="ppaction://ole?verb=0"/>
          </p:cNvPr>
          <p:cNvGraphicFramePr>
            <a:graphicFrameLocks noGrp="1"/>
          </p:cNvGraphicFramePr>
          <p:nvPr>
            <p:ph type="chart" sz="half" idx="2"/>
            <p:extLst/>
          </p:nvPr>
        </p:nvGraphicFramePr>
        <p:xfrm>
          <a:off x="1601587" y="942975"/>
          <a:ext cx="13270701" cy="5588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2209800" y="228600"/>
            <a:ext cx="7772400" cy="1371600"/>
          </a:xfrm>
          <a:noFill/>
        </p:spPr>
        <p:txBody>
          <a:bodyPr vert="horz" lIns="90488" tIns="44450" rIns="90488" bIns="44450" rtlCol="0" anchor="ctr">
            <a:normAutofit/>
          </a:bodyPr>
          <a:lstStyle/>
          <a:p>
            <a:pPr eaLnBrk="1" hangingPunct="1"/>
            <a:r>
              <a:rPr lang="en-US" dirty="0"/>
              <a:t>Age of Operator</a:t>
            </a:r>
            <a:br>
              <a:rPr lang="en-US" sz="2500" dirty="0"/>
            </a:br>
            <a:r>
              <a:rPr lang="en-US" sz="1900" dirty="0"/>
              <a:t>Actual Number of Farms by Operator Age Category</a:t>
            </a:r>
          </a:p>
        </p:txBody>
      </p:sp>
      <p:graphicFrame>
        <p:nvGraphicFramePr>
          <p:cNvPr id="2" name="Object 3">
            <a:hlinkClick r:id="" action="ppaction://ole?verb=0"/>
          </p:cNvPr>
          <p:cNvGraphicFramePr>
            <a:graphicFrameLocks noGrp="1"/>
          </p:cNvGraphicFramePr>
          <p:nvPr>
            <p:ph type="chart" sz="half" idx="2"/>
            <p:extLst>
              <p:ext uri="{D42A27DB-BD31-4B8C-83A1-F6EECF244321}">
                <p14:modId xmlns:p14="http://schemas.microsoft.com/office/powerpoint/2010/main" val="3523185321"/>
              </p:ext>
            </p:extLst>
          </p:nvPr>
        </p:nvGraphicFramePr>
        <p:xfrm>
          <a:off x="2870201" y="1422400"/>
          <a:ext cx="6024563" cy="4622800"/>
        </p:xfrm>
        <a:graphic>
          <a:graphicData uri="http://schemas.openxmlformats.org/drawingml/2006/chart">
            <c:chart xmlns:c="http://schemas.openxmlformats.org/drawingml/2006/chart" xmlns:r="http://schemas.openxmlformats.org/officeDocument/2006/relationships" r:id="rId3"/>
          </a:graphicData>
        </a:graphic>
      </p:graphicFrame>
      <p:sp>
        <p:nvSpPr>
          <p:cNvPr id="4100" name="Text Box 4"/>
          <p:cNvSpPr txBox="1">
            <a:spLocks noChangeArrowheads="1"/>
          </p:cNvSpPr>
          <p:nvPr/>
        </p:nvSpPr>
        <p:spPr bwMode="auto">
          <a:xfrm>
            <a:off x="6781801" y="1608841"/>
            <a:ext cx="1842427" cy="338554"/>
          </a:xfrm>
          <a:prstGeom prst="rect">
            <a:avLst/>
          </a:prstGeom>
          <a:noFill/>
          <a:ln w="9525" algn="ctr">
            <a:noFill/>
            <a:miter lim="800000"/>
            <a:headEnd/>
            <a:tailEnd/>
          </a:ln>
        </p:spPr>
        <p:txBody>
          <a:bodyPr wrap="none" anchor="b">
            <a:spAutoFit/>
          </a:bodyPr>
          <a:lstStyle/>
          <a:p>
            <a:pPr eaLnBrk="1" hangingPunct="1"/>
            <a:r>
              <a:rPr lang="en-US" sz="1600" b="1" dirty="0"/>
              <a:t>Total of 1476 Farms</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2209800" y="152400"/>
            <a:ext cx="7772400" cy="1524000"/>
          </a:xfrm>
          <a:noFill/>
        </p:spPr>
        <p:txBody>
          <a:bodyPr vert="horz" lIns="90488" tIns="44450" rIns="90488" bIns="44450" rtlCol="0" anchor="ctr">
            <a:normAutofit/>
          </a:bodyPr>
          <a:lstStyle/>
          <a:p>
            <a:pPr eaLnBrk="1" hangingPunct="1"/>
            <a:r>
              <a:rPr lang="en-US" dirty="0"/>
              <a:t>Type of Farm</a:t>
            </a:r>
            <a:br>
              <a:rPr lang="en-US" sz="3000" dirty="0"/>
            </a:br>
            <a:r>
              <a:rPr lang="en-US" sz="3000" dirty="0"/>
              <a:t>Actual Number of Farms by Farm Type</a:t>
            </a:r>
          </a:p>
        </p:txBody>
      </p:sp>
      <p:graphicFrame>
        <p:nvGraphicFramePr>
          <p:cNvPr id="2" name="Object 3">
            <a:hlinkClick r:id="" action="ppaction://ole?verb=0"/>
          </p:cNvPr>
          <p:cNvGraphicFramePr>
            <a:graphicFrameLocks noGrp="1"/>
          </p:cNvGraphicFramePr>
          <p:nvPr>
            <p:ph type="chart" sz="half" idx="2"/>
            <p:extLst>
              <p:ext uri="{D42A27DB-BD31-4B8C-83A1-F6EECF244321}">
                <p14:modId xmlns:p14="http://schemas.microsoft.com/office/powerpoint/2010/main" val="2735013381"/>
              </p:ext>
            </p:extLst>
          </p:nvPr>
        </p:nvGraphicFramePr>
        <p:xfrm>
          <a:off x="2034549" y="1923333"/>
          <a:ext cx="8755213" cy="4437780"/>
        </p:xfrm>
        <a:graphic>
          <a:graphicData uri="http://schemas.openxmlformats.org/drawingml/2006/chart">
            <c:chart xmlns:c="http://schemas.openxmlformats.org/drawingml/2006/chart" xmlns:r="http://schemas.openxmlformats.org/officeDocument/2006/relationships" r:id="rId3"/>
          </a:graphicData>
        </a:graphic>
      </p:graphicFrame>
      <p:sp>
        <p:nvSpPr>
          <p:cNvPr id="5124" name="Text Box 4"/>
          <p:cNvSpPr txBox="1">
            <a:spLocks noChangeArrowheads="1"/>
          </p:cNvSpPr>
          <p:nvPr/>
        </p:nvSpPr>
        <p:spPr bwMode="auto">
          <a:xfrm>
            <a:off x="8077201" y="1598196"/>
            <a:ext cx="1842427" cy="338554"/>
          </a:xfrm>
          <a:prstGeom prst="rect">
            <a:avLst/>
          </a:prstGeom>
          <a:noFill/>
          <a:ln w="9525" algn="ctr">
            <a:noFill/>
            <a:miter lim="800000"/>
            <a:headEnd/>
            <a:tailEnd/>
          </a:ln>
        </p:spPr>
        <p:txBody>
          <a:bodyPr wrap="none" anchor="b">
            <a:spAutoFit/>
          </a:bodyPr>
          <a:lstStyle/>
          <a:p>
            <a:pPr eaLnBrk="1" hangingPunct="1"/>
            <a:r>
              <a:rPr lang="en-US" sz="1600" b="1" dirty="0"/>
              <a:t>Total of 1476 Farms</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p:txBody>
          <a:bodyPr/>
          <a:lstStyle/>
          <a:p>
            <a:pPr eaLnBrk="1" hangingPunct="1"/>
            <a:r>
              <a:rPr lang="en-US" sz="3400"/>
              <a:t>Gross Cash Farm Income &amp; </a:t>
            </a:r>
            <a:br>
              <a:rPr lang="en-US" sz="3400"/>
            </a:br>
            <a:r>
              <a:rPr lang="en-US" sz="3400"/>
              <a:t>Total Cash Expenses </a:t>
            </a:r>
          </a:p>
        </p:txBody>
      </p:sp>
      <p:graphicFrame>
        <p:nvGraphicFramePr>
          <p:cNvPr id="2" name="Object 2"/>
          <p:cNvGraphicFramePr>
            <a:graphicFrameLocks noGrp="1" noChangeAspect="1"/>
          </p:cNvGraphicFramePr>
          <p:nvPr>
            <p:ph idx="1"/>
            <p:extLst/>
          </p:nvPr>
        </p:nvGraphicFramePr>
        <p:xfrm>
          <a:off x="1905001" y="1393619"/>
          <a:ext cx="7264399" cy="518632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eaLnBrk="1" hangingPunct="1"/>
            <a:r>
              <a:rPr lang="en-US"/>
              <a:t>Net Cash Income</a:t>
            </a:r>
          </a:p>
        </p:txBody>
      </p:sp>
      <p:graphicFrame>
        <p:nvGraphicFramePr>
          <p:cNvPr id="7170" name="Object 3"/>
          <p:cNvGraphicFramePr>
            <a:graphicFrameLocks noGrp="1" noChangeAspect="1"/>
          </p:cNvGraphicFramePr>
          <p:nvPr>
            <p:ph idx="1"/>
            <p:extLst/>
          </p:nvPr>
        </p:nvGraphicFramePr>
        <p:xfrm>
          <a:off x="2152650" y="1219201"/>
          <a:ext cx="7886700" cy="4963857"/>
        </p:xfrm>
        <a:graphic>
          <a:graphicData uri="http://schemas.openxmlformats.org/presentationml/2006/ole">
            <mc:AlternateContent xmlns:mc="http://schemas.openxmlformats.org/markup-compatibility/2006">
              <mc:Choice xmlns:v="urn:schemas-microsoft-com:vml" Requires="v">
                <p:oleObj spid="_x0000_s1027" name="Chart" r:id="rId3" imgW="9258492" imgH="9258300" progId="MSGraph.Chart.8">
                  <p:embed followColorScheme="full"/>
                </p:oleObj>
              </mc:Choice>
              <mc:Fallback>
                <p:oleObj name="Chart" r:id="rId3" imgW="9258492" imgH="9258300" progId="MSGraph.Chart.8">
                  <p:embed followColorScheme="full"/>
                  <p:pic>
                    <p:nvPicPr>
                      <p:cNvPr id="7170" name="Object 3"/>
                      <p:cNvPicPr>
                        <a:picLocks noChangeAspect="1" noChangeArrowheads="1"/>
                      </p:cNvPicPr>
                      <p:nvPr/>
                    </p:nvPicPr>
                    <p:blipFill>
                      <a:blip r:embed="rId4"/>
                      <a:srcRect/>
                      <a:stretch>
                        <a:fillRect/>
                      </a:stretch>
                    </p:blipFill>
                    <p:spPr bwMode="auto">
                      <a:xfrm>
                        <a:off x="2152650" y="1219201"/>
                        <a:ext cx="7886700" cy="4963857"/>
                      </a:xfrm>
                      <a:prstGeom prst="rect">
                        <a:avLst/>
                      </a:prstGeom>
                      <a:noFill/>
                      <a:extLst/>
                    </p:spPr>
                  </p:pic>
                </p:oleObj>
              </mc:Fallback>
            </mc:AlternateContent>
          </a:graphicData>
        </a:graphic>
      </p:graphicFrame>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noFill/>
        </p:spPr>
        <p:txBody>
          <a:bodyPr vert="horz" lIns="90488" tIns="44450" rIns="90488" bIns="44450" rtlCol="0" anchor="ctr">
            <a:normAutofit/>
          </a:bodyPr>
          <a:lstStyle/>
          <a:p>
            <a:pPr eaLnBrk="1" hangingPunct="1"/>
            <a:r>
              <a:rPr lang="en-US" dirty="0"/>
              <a:t>Net Cash Farm Income</a:t>
            </a:r>
          </a:p>
        </p:txBody>
      </p:sp>
      <p:graphicFrame>
        <p:nvGraphicFramePr>
          <p:cNvPr id="2" name="Object 3"/>
          <p:cNvGraphicFramePr>
            <a:graphicFrameLocks noGrp="1"/>
          </p:cNvGraphicFramePr>
          <p:nvPr>
            <p:ph type="chart" idx="1"/>
            <p:extLst/>
          </p:nvPr>
        </p:nvGraphicFramePr>
        <p:xfrm>
          <a:off x="2141538" y="1803400"/>
          <a:ext cx="8247062" cy="4165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pPr eaLnBrk="1" hangingPunct="1"/>
            <a:r>
              <a:rPr lang="en-US" dirty="0"/>
              <a:t>  Net Farm Income (Median) </a:t>
            </a:r>
          </a:p>
        </p:txBody>
      </p:sp>
      <p:graphicFrame>
        <p:nvGraphicFramePr>
          <p:cNvPr id="9218" name="Object 3"/>
          <p:cNvGraphicFramePr>
            <a:graphicFrameLocks noGrp="1" noChangeAspect="1"/>
          </p:cNvGraphicFramePr>
          <p:nvPr>
            <p:ph idx="1"/>
            <p:extLst/>
          </p:nvPr>
        </p:nvGraphicFramePr>
        <p:xfrm>
          <a:off x="1545771" y="1274988"/>
          <a:ext cx="8134350" cy="5181600"/>
        </p:xfrm>
        <a:graphic>
          <a:graphicData uri="http://schemas.openxmlformats.org/presentationml/2006/ole">
            <mc:AlternateContent xmlns:mc="http://schemas.openxmlformats.org/markup-compatibility/2006">
              <mc:Choice xmlns:v="urn:schemas-microsoft-com:vml" Requires="v">
                <p:oleObj spid="_x0000_s2051" name="Chart" r:id="rId3" imgW="9382205" imgH="9382281" progId="MSGraph.Chart.8">
                  <p:embed followColorScheme="full"/>
                </p:oleObj>
              </mc:Choice>
              <mc:Fallback>
                <p:oleObj name="Chart" r:id="rId3" imgW="9382205" imgH="9382281" progId="MSGraph.Chart.8">
                  <p:embed followColorScheme="full"/>
                  <p:pic>
                    <p:nvPicPr>
                      <p:cNvPr id="9218" name="Object 3"/>
                      <p:cNvPicPr>
                        <a:picLocks noChangeAspect="1" noChangeArrowheads="1"/>
                      </p:cNvPicPr>
                      <p:nvPr/>
                    </p:nvPicPr>
                    <p:blipFill>
                      <a:blip r:embed="rId4"/>
                      <a:srcRect/>
                      <a:stretch>
                        <a:fillRect/>
                      </a:stretch>
                    </p:blipFill>
                    <p:spPr bwMode="auto">
                      <a:xfrm>
                        <a:off x="1545771" y="1274988"/>
                        <a:ext cx="8134350" cy="5181600"/>
                      </a:xfrm>
                      <a:prstGeom prst="rect">
                        <a:avLst/>
                      </a:prstGeom>
                      <a:noFill/>
                      <a:extLst/>
                    </p:spPr>
                  </p:pic>
                </p:oleObj>
              </mc:Fallback>
            </mc:AlternateContent>
          </a:graphicData>
        </a:graphic>
      </p:graphicFrame>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5"/>
            <a:ext cx="5778260" cy="1325563"/>
          </a:xfrm>
        </p:spPr>
        <p:txBody>
          <a:bodyPr>
            <a:normAutofit fontScale="90000"/>
          </a:bodyPr>
          <a:lstStyle/>
          <a:p>
            <a:r>
              <a:rPr lang="en-US" dirty="0"/>
              <a:t>2022 Farm Business Management Financial Analysis by County</a:t>
            </a:r>
          </a:p>
        </p:txBody>
      </p:sp>
      <p:sp>
        <p:nvSpPr>
          <p:cNvPr id="3" name="Content Placeholder 2">
            <a:extLst>
              <a:ext uri="{FF2B5EF4-FFF2-40B4-BE49-F238E27FC236}">
                <a16:creationId xmlns:a16="http://schemas.microsoft.com/office/drawing/2014/main" id="{3D2A6036-E9B2-4005-9A1A-0274B8335820}"/>
              </a:ext>
            </a:extLst>
          </p:cNvPr>
          <p:cNvSpPr>
            <a:spLocks noGrp="1"/>
          </p:cNvSpPr>
          <p:nvPr>
            <p:ph sz="half" idx="1"/>
          </p:nvPr>
        </p:nvSpPr>
        <p:spPr/>
        <p:txBody>
          <a:bodyPr>
            <a:normAutofit lnSpcReduction="10000"/>
          </a:bodyPr>
          <a:lstStyle/>
          <a:p>
            <a:endParaRPr lang="en-US" dirty="0"/>
          </a:p>
          <a:p>
            <a:r>
              <a:rPr lang="en-US" dirty="0"/>
              <a:t> </a:t>
            </a:r>
            <a:r>
              <a:rPr lang="en-US" b="1" dirty="0"/>
              <a:t>The 2,154 producers who provided data for three MN regional reports are located in 79 of Minnesota’s 87 counties. Those counties are highlighted on the map to the left, color coded based on the number of farms included from each county.</a:t>
            </a:r>
            <a:endParaRPr lang="en-US" dirty="0"/>
          </a:p>
        </p:txBody>
      </p:sp>
      <p:pic>
        <p:nvPicPr>
          <p:cNvPr id="6" name="Picture 5">
            <a:extLst>
              <a:ext uri="{FF2B5EF4-FFF2-40B4-BE49-F238E27FC236}">
                <a16:creationId xmlns:a16="http://schemas.microsoft.com/office/drawing/2014/main" id="{32879350-3534-4F96-A425-AD35659A6248}"/>
              </a:ext>
            </a:extLst>
          </p:cNvPr>
          <p:cNvPicPr>
            <a:picLocks noChangeAspect="1"/>
          </p:cNvPicPr>
          <p:nvPr/>
        </p:nvPicPr>
        <p:blipFill>
          <a:blip r:embed="rId2"/>
          <a:stretch>
            <a:fillRect/>
          </a:stretch>
        </p:blipFill>
        <p:spPr>
          <a:xfrm>
            <a:off x="6418053" y="365125"/>
            <a:ext cx="5254385" cy="5600828"/>
          </a:xfrm>
          <a:prstGeom prst="rect">
            <a:avLst/>
          </a:prstGeom>
        </p:spPr>
      </p:pic>
    </p:spTree>
    <p:extLst>
      <p:ext uri="{BB962C8B-B14F-4D97-AF65-F5344CB8AC3E}">
        <p14:creationId xmlns:p14="http://schemas.microsoft.com/office/powerpoint/2010/main" val="1284426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3352801" y="152401"/>
            <a:ext cx="5216525" cy="1216025"/>
          </a:xfrm>
          <a:noFill/>
        </p:spPr>
        <p:txBody>
          <a:bodyPr vert="horz" lIns="90488" tIns="44450" rIns="90488" bIns="44450" rtlCol="0" anchor="ctr">
            <a:normAutofit/>
          </a:bodyPr>
          <a:lstStyle/>
          <a:p>
            <a:pPr eaLnBrk="1" hangingPunct="1"/>
            <a:r>
              <a:rPr lang="en-US" dirty="0"/>
              <a:t> Net Farm Income</a:t>
            </a:r>
          </a:p>
        </p:txBody>
      </p:sp>
      <p:graphicFrame>
        <p:nvGraphicFramePr>
          <p:cNvPr id="2" name="Object 3"/>
          <p:cNvGraphicFramePr>
            <a:graphicFrameLocks noGrp="1"/>
          </p:cNvGraphicFramePr>
          <p:nvPr>
            <p:ph type="chart" idx="1"/>
            <p:extLst/>
          </p:nvPr>
        </p:nvGraphicFramePr>
        <p:xfrm>
          <a:off x="1584325" y="1247446"/>
          <a:ext cx="11845752" cy="439294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noFill/>
        </p:spPr>
        <p:txBody>
          <a:bodyPr vert="horz" lIns="90488" tIns="44450" rIns="90488" bIns="44450" rtlCol="0" anchor="ctr">
            <a:normAutofit/>
          </a:bodyPr>
          <a:lstStyle/>
          <a:p>
            <a:pPr eaLnBrk="1" hangingPunct="1"/>
            <a:r>
              <a:rPr lang="en-US" dirty="0"/>
              <a:t>Net Worth Change (Cost)</a:t>
            </a:r>
          </a:p>
        </p:txBody>
      </p:sp>
      <p:graphicFrame>
        <p:nvGraphicFramePr>
          <p:cNvPr id="2" name="Object 3"/>
          <p:cNvGraphicFramePr>
            <a:graphicFrameLocks noGrp="1" noChangeAspect="1"/>
          </p:cNvGraphicFramePr>
          <p:nvPr>
            <p:ph type="chart" idx="1"/>
            <p:extLst/>
          </p:nvPr>
        </p:nvGraphicFramePr>
        <p:xfrm>
          <a:off x="2098676" y="1520826"/>
          <a:ext cx="7780337" cy="41576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pPr eaLnBrk="1" hangingPunct="1"/>
            <a:r>
              <a:rPr lang="en-US" dirty="0"/>
              <a:t>Net Worth Change(Market)</a:t>
            </a:r>
          </a:p>
        </p:txBody>
      </p:sp>
      <p:graphicFrame>
        <p:nvGraphicFramePr>
          <p:cNvPr id="2" name="Object 3"/>
          <p:cNvGraphicFramePr>
            <a:graphicFrameLocks noGrp="1" noChangeAspect="1"/>
          </p:cNvGraphicFramePr>
          <p:nvPr>
            <p:ph idx="1"/>
            <p:extLst/>
          </p:nvPr>
        </p:nvGraphicFramePr>
        <p:xfrm>
          <a:off x="2159721" y="1295400"/>
          <a:ext cx="7986713" cy="4135438"/>
        </p:xfrm>
        <a:graphic>
          <a:graphicData uri="http://schemas.openxmlformats.org/drawingml/2006/chart">
            <c:chart xmlns:c="http://schemas.openxmlformats.org/drawingml/2006/chart" xmlns:r="http://schemas.openxmlformats.org/officeDocument/2006/relationships" r:id="rId2"/>
          </a:graphicData>
        </a:graphic>
      </p:graphicFrame>
      <p:sp>
        <p:nvSpPr>
          <p:cNvPr id="12292" name="TextBox 3"/>
          <p:cNvSpPr txBox="1">
            <a:spLocks noChangeArrowheads="1"/>
          </p:cNvSpPr>
          <p:nvPr/>
        </p:nvSpPr>
        <p:spPr bwMode="auto">
          <a:xfrm rot="-5400000">
            <a:off x="1339464" y="3805516"/>
            <a:ext cx="1196161" cy="369332"/>
          </a:xfrm>
          <a:prstGeom prst="rect">
            <a:avLst/>
          </a:prstGeom>
          <a:noFill/>
          <a:ln w="9525">
            <a:noFill/>
            <a:miter lim="800000"/>
            <a:headEnd/>
            <a:tailEnd/>
          </a:ln>
        </p:spPr>
        <p:txBody>
          <a:bodyPr wrap="none">
            <a:spAutoFit/>
          </a:bodyPr>
          <a:lstStyle/>
          <a:p>
            <a:r>
              <a:rPr lang="en-US"/>
              <a:t>Thousands</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pPr eaLnBrk="1" hangingPunct="1"/>
            <a:r>
              <a:rPr lang="en-US"/>
              <a:t>Year End Farm Assets</a:t>
            </a:r>
          </a:p>
        </p:txBody>
      </p:sp>
      <p:graphicFrame>
        <p:nvGraphicFramePr>
          <p:cNvPr id="2" name="Object 3"/>
          <p:cNvGraphicFramePr>
            <a:graphicFrameLocks noGrp="1" noChangeAspect="1"/>
          </p:cNvGraphicFramePr>
          <p:nvPr>
            <p:ph sz="half" idx="1"/>
            <p:extLst/>
          </p:nvPr>
        </p:nvGraphicFramePr>
        <p:xfrm>
          <a:off x="1727200" y="1638301"/>
          <a:ext cx="7785100" cy="4327525"/>
        </p:xfrm>
        <a:graphic>
          <a:graphicData uri="http://schemas.openxmlformats.org/drawingml/2006/chart">
            <c:chart xmlns:c="http://schemas.openxmlformats.org/drawingml/2006/chart" xmlns:r="http://schemas.openxmlformats.org/officeDocument/2006/relationships" r:id="rId2"/>
          </a:graphicData>
        </a:graphic>
      </p:graphicFrame>
      <p:pic>
        <p:nvPicPr>
          <p:cNvPr id="13316" name="Picture 4"/>
          <p:cNvPicPr>
            <a:picLocks noGrp="1" noChangeAspect="1" noChangeArrowheads="1"/>
          </p:cNvPicPr>
          <p:nvPr>
            <p:ph sz="half" idx="2"/>
          </p:nvPr>
        </p:nvPicPr>
        <p:blipFill>
          <a:blip r:embed="rId3" cstate="print"/>
          <a:srcRect/>
          <a:stretch>
            <a:fillRect/>
          </a:stretch>
        </p:blipFill>
        <p:spPr>
          <a:xfrm>
            <a:off x="8839201" y="304801"/>
            <a:ext cx="1190625" cy="962025"/>
          </a:xfrm>
          <a:noFill/>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noFill/>
        </p:spPr>
        <p:txBody>
          <a:bodyPr vert="horz" lIns="90488" tIns="44450" rIns="90488" bIns="44450" rtlCol="0" anchor="ctr">
            <a:normAutofit/>
          </a:bodyPr>
          <a:lstStyle/>
          <a:p>
            <a:pPr eaLnBrk="1" hangingPunct="1"/>
            <a:r>
              <a:rPr lang="en-US" dirty="0"/>
              <a:t>BALANCE SHEET ANALYSIS</a:t>
            </a:r>
            <a:br>
              <a:rPr lang="en-US" dirty="0"/>
            </a:br>
            <a:r>
              <a:rPr lang="en-US" sz="2500" dirty="0"/>
              <a:t>Total Assets:  Equity -Vs- Debt (Cost Value)</a:t>
            </a:r>
          </a:p>
        </p:txBody>
      </p:sp>
      <p:graphicFrame>
        <p:nvGraphicFramePr>
          <p:cNvPr id="2" name="Object 3">
            <a:hlinkClick r:id="" action="ppaction://ole?verb=0"/>
          </p:cNvPr>
          <p:cNvGraphicFramePr>
            <a:graphicFrameLocks noGrp="1"/>
          </p:cNvGraphicFramePr>
          <p:nvPr>
            <p:ph type="chart" idx="1"/>
            <p:extLst/>
          </p:nvPr>
        </p:nvGraphicFramePr>
        <p:xfrm>
          <a:off x="2141538" y="1803400"/>
          <a:ext cx="7897812" cy="4165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2209800" y="0"/>
            <a:ext cx="7772400" cy="1752600"/>
          </a:xfrm>
          <a:noFill/>
        </p:spPr>
        <p:txBody>
          <a:bodyPr vert="horz" lIns="90488" tIns="44450" rIns="90488" bIns="44450" rtlCol="0" anchor="ctr">
            <a:normAutofit/>
          </a:bodyPr>
          <a:lstStyle/>
          <a:p>
            <a:pPr eaLnBrk="1" hangingPunct="1"/>
            <a:r>
              <a:rPr lang="en-US" dirty="0"/>
              <a:t>Cash Flow Analysis</a:t>
            </a:r>
            <a:br>
              <a:rPr lang="en-US" dirty="0"/>
            </a:br>
            <a:r>
              <a:rPr lang="en-US" sz="3400" dirty="0"/>
              <a:t>Money Borrowed -vs- Debt Repaid</a:t>
            </a:r>
            <a:br>
              <a:rPr lang="en-US" sz="1900" dirty="0"/>
            </a:br>
            <a:r>
              <a:rPr lang="en-US" sz="1900" dirty="0"/>
              <a:t>(SCF)</a:t>
            </a:r>
            <a:endParaRPr lang="en-US" sz="3400" dirty="0"/>
          </a:p>
        </p:txBody>
      </p:sp>
      <p:graphicFrame>
        <p:nvGraphicFramePr>
          <p:cNvPr id="2" name="Object 3">
            <a:hlinkClick r:id="" action="ppaction://ole?verb=0"/>
          </p:cNvPr>
          <p:cNvGraphicFramePr>
            <a:graphicFrameLocks noGrp="1"/>
          </p:cNvGraphicFramePr>
          <p:nvPr>
            <p:ph type="chart" idx="1"/>
            <p:extLst/>
          </p:nvPr>
        </p:nvGraphicFramePr>
        <p:xfrm>
          <a:off x="1955801" y="2032000"/>
          <a:ext cx="8395007" cy="401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387" name="Object 4">
            <a:hlinkClick r:id="" action="ppaction://ole?verb=0"/>
          </p:cNvPr>
          <p:cNvGraphicFramePr>
            <a:graphicFrameLocks/>
          </p:cNvGraphicFramePr>
          <p:nvPr/>
        </p:nvGraphicFramePr>
        <p:xfrm>
          <a:off x="8686800" y="4343400"/>
          <a:ext cx="1981200" cy="1752600"/>
        </p:xfrm>
        <a:graphic>
          <a:graphicData uri="http://schemas.openxmlformats.org/presentationml/2006/ole">
            <mc:AlternateContent xmlns:mc="http://schemas.openxmlformats.org/markup-compatibility/2006">
              <mc:Choice xmlns:v="urn:schemas-microsoft-com:vml" Requires="v">
                <p:oleObj spid="_x0000_s3075" name="Clip" r:id="rId4" imgW="3625560" imgH="3465360" progId="">
                  <p:embed/>
                </p:oleObj>
              </mc:Choice>
              <mc:Fallback>
                <p:oleObj name="Clip" r:id="rId4" imgW="3625560" imgH="3465360" progId="">
                  <p:embed/>
                  <p:pic>
                    <p:nvPicPr>
                      <p:cNvPr id="16387" name="Object 4">
                        <a:hlinkClick r:id="" action="ppaction://ole?verb=0"/>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86800" y="4343400"/>
                        <a:ext cx="19812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1600200" y="609600"/>
            <a:ext cx="8991600" cy="1143000"/>
          </a:xfrm>
          <a:noFill/>
        </p:spPr>
        <p:txBody>
          <a:bodyPr vert="horz" lIns="90488" tIns="44450" rIns="90488" bIns="44450" rtlCol="0" anchor="ctr">
            <a:normAutofit/>
          </a:bodyPr>
          <a:lstStyle/>
          <a:p>
            <a:pPr eaLnBrk="1" hangingPunct="1"/>
            <a:r>
              <a:rPr lang="en-US" dirty="0"/>
              <a:t>Money Borrowed vs Principal Paid</a:t>
            </a:r>
          </a:p>
        </p:txBody>
      </p:sp>
      <p:graphicFrame>
        <p:nvGraphicFramePr>
          <p:cNvPr id="2" name="Object 3"/>
          <p:cNvGraphicFramePr>
            <a:graphicFrameLocks noGrp="1"/>
          </p:cNvGraphicFramePr>
          <p:nvPr>
            <p:ph type="chart" idx="1"/>
            <p:extLst/>
          </p:nvPr>
        </p:nvGraphicFramePr>
        <p:xfrm>
          <a:off x="2146300" y="1447800"/>
          <a:ext cx="7899400" cy="4165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noFill/>
        </p:spPr>
        <p:txBody>
          <a:bodyPr vert="horz" lIns="90488" tIns="44450" rIns="90488" bIns="44450" rtlCol="0" anchor="ctr">
            <a:normAutofit/>
          </a:bodyPr>
          <a:lstStyle/>
          <a:p>
            <a:pPr eaLnBrk="1" hangingPunct="1"/>
            <a:r>
              <a:rPr lang="en-US" sz="3400" dirty="0"/>
              <a:t>Rate of Return on Farm Assets (ROA) Cost</a:t>
            </a:r>
          </a:p>
        </p:txBody>
      </p:sp>
      <p:graphicFrame>
        <p:nvGraphicFramePr>
          <p:cNvPr id="2" name="Object 3"/>
          <p:cNvGraphicFramePr>
            <a:graphicFrameLocks noGrp="1"/>
          </p:cNvGraphicFramePr>
          <p:nvPr>
            <p:ph type="chart" idx="1"/>
            <p:extLst/>
          </p:nvPr>
        </p:nvGraphicFramePr>
        <p:xfrm>
          <a:off x="2098675" y="1676400"/>
          <a:ext cx="10103608" cy="4394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2209800" y="304800"/>
            <a:ext cx="7772400" cy="1295400"/>
          </a:xfrm>
          <a:noFill/>
        </p:spPr>
        <p:txBody>
          <a:bodyPr vert="horz" lIns="90488" tIns="44450" rIns="90488" bIns="44450" rtlCol="0" anchor="ctr">
            <a:normAutofit/>
          </a:bodyPr>
          <a:lstStyle/>
          <a:p>
            <a:pPr eaLnBrk="1" hangingPunct="1"/>
            <a:r>
              <a:rPr lang="en-US" dirty="0"/>
              <a:t>Profitability Analysis</a:t>
            </a:r>
            <a:br>
              <a:rPr lang="en-US" dirty="0"/>
            </a:br>
            <a:r>
              <a:rPr lang="en-US" sz="3400" dirty="0"/>
              <a:t>Rate of Return on Assets at cost</a:t>
            </a:r>
          </a:p>
        </p:txBody>
      </p:sp>
      <p:graphicFrame>
        <p:nvGraphicFramePr>
          <p:cNvPr id="2" name="Object 3">
            <a:hlinkClick r:id="" action="ppaction://ole?verb=0"/>
          </p:cNvPr>
          <p:cNvGraphicFramePr>
            <a:graphicFrameLocks noGrp="1"/>
          </p:cNvGraphicFramePr>
          <p:nvPr>
            <p:ph type="chart" idx="1"/>
            <p:extLst/>
          </p:nvPr>
        </p:nvGraphicFramePr>
        <p:xfrm>
          <a:off x="2108201" y="1803400"/>
          <a:ext cx="7897813" cy="4165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vert="horz" lIns="90488" tIns="44450" rIns="90488" bIns="44450" rtlCol="0" anchor="ctr">
            <a:normAutofit/>
          </a:bodyPr>
          <a:lstStyle/>
          <a:p>
            <a:pPr eaLnBrk="1" hangingPunct="1"/>
            <a:r>
              <a:rPr lang="en-US" dirty="0"/>
              <a:t>Non-farm Income</a:t>
            </a:r>
          </a:p>
        </p:txBody>
      </p:sp>
      <p:graphicFrame>
        <p:nvGraphicFramePr>
          <p:cNvPr id="2" name="Object 3">
            <a:hlinkClick r:id="" action="ppaction://ole?verb=0"/>
          </p:cNvPr>
          <p:cNvGraphicFramePr>
            <a:graphicFrameLocks noGrp="1"/>
          </p:cNvGraphicFramePr>
          <p:nvPr>
            <p:ph type="chart" idx="1"/>
            <p:extLst/>
          </p:nvPr>
        </p:nvGraphicFramePr>
        <p:xfrm>
          <a:off x="2158403" y="1420019"/>
          <a:ext cx="7897812" cy="4165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A7D7E-9ADD-4ECF-958B-D2F09EBDEBA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4FA038A-0619-4AC8-87D8-5C52524874E6}"/>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7D6B6283-D28E-4D95-ADBF-A4F171531E93}"/>
              </a:ext>
            </a:extLst>
          </p:cNvPr>
          <p:cNvSpPr>
            <a:spLocks noGrp="1"/>
          </p:cNvSpPr>
          <p:nvPr>
            <p:ph sz="half" idx="2"/>
          </p:nvPr>
        </p:nvSpPr>
        <p:spPr/>
        <p:txBody>
          <a:bodyPr/>
          <a:lstStyle/>
          <a:p>
            <a:endParaRPr lang="en-US"/>
          </a:p>
        </p:txBody>
      </p:sp>
      <p:pic>
        <p:nvPicPr>
          <p:cNvPr id="5" name="Picture 4">
            <a:extLst>
              <a:ext uri="{FF2B5EF4-FFF2-40B4-BE49-F238E27FC236}">
                <a16:creationId xmlns:a16="http://schemas.microsoft.com/office/drawing/2014/main" id="{A64382F5-EA83-4C8B-B12C-CF091F7B8C73}"/>
              </a:ext>
            </a:extLst>
          </p:cNvPr>
          <p:cNvPicPr>
            <a:picLocks noChangeAspect="1"/>
          </p:cNvPicPr>
          <p:nvPr/>
        </p:nvPicPr>
        <p:blipFill>
          <a:blip r:embed="rId2"/>
          <a:stretch>
            <a:fillRect/>
          </a:stretch>
        </p:blipFill>
        <p:spPr>
          <a:xfrm>
            <a:off x="758046" y="365125"/>
            <a:ext cx="7100618" cy="5903885"/>
          </a:xfrm>
          <a:prstGeom prst="rect">
            <a:avLst/>
          </a:prstGeom>
        </p:spPr>
      </p:pic>
      <p:pic>
        <p:nvPicPr>
          <p:cNvPr id="6" name="Picture 5">
            <a:extLst>
              <a:ext uri="{FF2B5EF4-FFF2-40B4-BE49-F238E27FC236}">
                <a16:creationId xmlns:a16="http://schemas.microsoft.com/office/drawing/2014/main" id="{65B1619A-93A9-4C05-893F-BFFBC3FCF679}"/>
              </a:ext>
            </a:extLst>
          </p:cNvPr>
          <p:cNvPicPr>
            <a:picLocks noChangeAspect="1"/>
          </p:cNvPicPr>
          <p:nvPr/>
        </p:nvPicPr>
        <p:blipFill>
          <a:blip r:embed="rId3"/>
          <a:stretch>
            <a:fillRect/>
          </a:stretch>
        </p:blipFill>
        <p:spPr>
          <a:xfrm>
            <a:off x="8227164" y="321116"/>
            <a:ext cx="3042708" cy="5553473"/>
          </a:xfrm>
          <a:prstGeom prst="rect">
            <a:avLst/>
          </a:prstGeom>
        </p:spPr>
      </p:pic>
    </p:spTree>
    <p:extLst>
      <p:ext uri="{BB962C8B-B14F-4D97-AF65-F5344CB8AC3E}">
        <p14:creationId xmlns:p14="http://schemas.microsoft.com/office/powerpoint/2010/main" val="13424512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pPr eaLnBrk="1" hangingPunct="1"/>
            <a:r>
              <a:rPr lang="en-US" dirty="0"/>
              <a:t>Family Living Costs</a:t>
            </a:r>
          </a:p>
        </p:txBody>
      </p:sp>
      <p:graphicFrame>
        <p:nvGraphicFramePr>
          <p:cNvPr id="2" name="Object 3"/>
          <p:cNvGraphicFramePr>
            <a:graphicFrameLocks noGrp="1" noChangeAspect="1"/>
          </p:cNvGraphicFramePr>
          <p:nvPr>
            <p:ph type="chart" idx="1"/>
            <p:extLst/>
          </p:nvPr>
        </p:nvGraphicFramePr>
        <p:xfrm>
          <a:off x="2141538" y="1803400"/>
          <a:ext cx="7899400" cy="4165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pPr eaLnBrk="1" hangingPunct="1"/>
            <a:r>
              <a:rPr lang="en-US" sz="3400" dirty="0"/>
              <a:t>Non-Farm Income &amp; Family Living</a:t>
            </a:r>
          </a:p>
        </p:txBody>
      </p:sp>
      <p:sp>
        <p:nvSpPr>
          <p:cNvPr id="22532" name="Rectangle 3"/>
          <p:cNvSpPr>
            <a:spLocks noGrp="1" noChangeArrowheads="1"/>
          </p:cNvSpPr>
          <p:nvPr>
            <p:ph type="body" sz="half" idx="1"/>
          </p:nvPr>
        </p:nvSpPr>
        <p:spPr>
          <a:xfrm>
            <a:off x="1524000" y="1752600"/>
            <a:ext cx="3505200" cy="4267200"/>
          </a:xfrm>
        </p:spPr>
        <p:txBody>
          <a:bodyPr/>
          <a:lstStyle/>
          <a:p>
            <a:pPr marL="342900" indent="-342900"/>
            <a:r>
              <a:rPr lang="en-US" sz="2000" dirty="0"/>
              <a:t>Family living has stabilized over the past few years</a:t>
            </a:r>
          </a:p>
          <a:p>
            <a:pPr marL="342900" indent="-342900"/>
            <a:r>
              <a:rPr lang="en-US" sz="2000" dirty="0"/>
              <a:t>In many cases, the employee benefits of off-farm employment adds significant value </a:t>
            </a:r>
          </a:p>
          <a:p>
            <a:pPr marL="342900" indent="-342900"/>
            <a:r>
              <a:rPr lang="en-US" sz="2200" dirty="0"/>
              <a:t>Non-farm income pays for more than half of household and personal spending</a:t>
            </a:r>
          </a:p>
          <a:p>
            <a:pPr marL="342900" indent="-342900"/>
            <a:endParaRPr lang="en-US" sz="2000" dirty="0"/>
          </a:p>
          <a:p>
            <a:pPr marL="342900" indent="-342900"/>
            <a:endParaRPr lang="en-US" sz="2000" dirty="0"/>
          </a:p>
        </p:txBody>
      </p:sp>
      <p:graphicFrame>
        <p:nvGraphicFramePr>
          <p:cNvPr id="2" name="Object 4"/>
          <p:cNvGraphicFramePr>
            <a:graphicFrameLocks noGrp="1" noChangeAspect="1"/>
          </p:cNvGraphicFramePr>
          <p:nvPr>
            <p:ph type="chart" sz="half" idx="2"/>
            <p:extLst/>
          </p:nvPr>
        </p:nvGraphicFramePr>
        <p:xfrm>
          <a:off x="5122864" y="1803400"/>
          <a:ext cx="5265737" cy="4165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1828800" y="304801"/>
            <a:ext cx="8534400" cy="1216025"/>
          </a:xfrm>
        </p:spPr>
        <p:txBody>
          <a:bodyPr/>
          <a:lstStyle/>
          <a:p>
            <a:pPr eaLnBrk="1" hangingPunct="1"/>
            <a:r>
              <a:rPr lang="en-US" sz="3400" dirty="0"/>
              <a:t>Money Spent by the Average Farmer South of </a:t>
            </a:r>
            <a:br>
              <a:rPr lang="en-US" sz="3400" dirty="0"/>
            </a:br>
            <a:r>
              <a:rPr lang="en-US" sz="3400" dirty="0"/>
              <a:t>I-94 in Minnesota</a:t>
            </a:r>
          </a:p>
        </p:txBody>
      </p:sp>
      <p:graphicFrame>
        <p:nvGraphicFramePr>
          <p:cNvPr id="2" name="Object 3"/>
          <p:cNvGraphicFramePr>
            <a:graphicFrameLocks noGrp="1" noChangeAspect="1"/>
          </p:cNvGraphicFramePr>
          <p:nvPr>
            <p:ph type="chart" sz="half" idx="2"/>
            <p:extLst/>
          </p:nvPr>
        </p:nvGraphicFramePr>
        <p:xfrm>
          <a:off x="3327401" y="1274763"/>
          <a:ext cx="5851525" cy="5181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2098675" y="304800"/>
            <a:ext cx="8001000" cy="1054100"/>
          </a:xfrm>
          <a:noFill/>
        </p:spPr>
        <p:txBody>
          <a:bodyPr vert="horz" lIns="90488" tIns="44450" rIns="90488" bIns="44450" rtlCol="0" anchor="ctr">
            <a:normAutofit/>
          </a:bodyPr>
          <a:lstStyle/>
          <a:p>
            <a:pPr eaLnBrk="1" hangingPunct="1"/>
            <a:r>
              <a:rPr lang="en-US" dirty="0"/>
              <a:t>Farm &amp; Family Spending</a:t>
            </a:r>
          </a:p>
        </p:txBody>
      </p:sp>
      <p:sp>
        <p:nvSpPr>
          <p:cNvPr id="24580" name="Rectangle 3"/>
          <p:cNvSpPr>
            <a:spLocks noGrp="1" noChangeArrowheads="1"/>
          </p:cNvSpPr>
          <p:nvPr>
            <p:ph idx="1"/>
          </p:nvPr>
        </p:nvSpPr>
        <p:spPr>
          <a:xfrm>
            <a:off x="2209800" y="1358900"/>
            <a:ext cx="7772400" cy="4648200"/>
          </a:xfrm>
          <a:noFill/>
        </p:spPr>
        <p:txBody>
          <a:bodyPr vert="horz" lIns="90488" tIns="44450" rIns="90488" bIns="44450" rtlCol="0">
            <a:normAutofit/>
          </a:bodyPr>
          <a:lstStyle/>
          <a:p>
            <a:pPr marL="342900" indent="-342900">
              <a:lnSpc>
                <a:spcPct val="90000"/>
              </a:lnSpc>
            </a:pPr>
            <a:r>
              <a:rPr lang="en-US" sz="2400" dirty="0"/>
              <a:t>In 2022, the average farm business spent a total of $1,281,210 for farm business operating, capital purchases and family living.  Much of this was spent in the local community for supplies and inputs, labor, real estate taxes, interest, real estate purchase, and rent.  Some of it left the community for the purchase of machinery and equipment, utilities, income taxes, etc.</a:t>
            </a:r>
          </a:p>
          <a:p>
            <a:pPr marL="342900" indent="-342900">
              <a:lnSpc>
                <a:spcPct val="90000"/>
              </a:lnSpc>
              <a:buClr>
                <a:schemeClr val="tx1"/>
              </a:buClr>
            </a:pPr>
            <a:r>
              <a:rPr lang="en-US" sz="2400" dirty="0">
                <a:solidFill>
                  <a:schemeClr val="accent2"/>
                </a:solidFill>
              </a:rPr>
              <a:t>Repeat – Most remained in the local community.</a:t>
            </a:r>
          </a:p>
          <a:p>
            <a:pPr marL="342900" indent="-342900">
              <a:lnSpc>
                <a:spcPct val="90000"/>
              </a:lnSpc>
              <a:buClr>
                <a:schemeClr val="tx1"/>
              </a:buClr>
            </a:pPr>
            <a:r>
              <a:rPr lang="en-US" sz="2400" dirty="0">
                <a:solidFill>
                  <a:schemeClr val="accent2"/>
                </a:solidFill>
              </a:rPr>
              <a:t>        Thank you local farmers!</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noFill/>
        </p:spPr>
        <p:txBody>
          <a:bodyPr vert="horz" lIns="90488" tIns="44450" rIns="90488" bIns="44450" rtlCol="0" anchor="ctr">
            <a:normAutofit/>
          </a:bodyPr>
          <a:lstStyle/>
          <a:p>
            <a:pPr eaLnBrk="1" hangingPunct="1"/>
            <a:r>
              <a:rPr lang="en-US"/>
              <a:t>Farm Financial Standards</a:t>
            </a:r>
          </a:p>
        </p:txBody>
      </p:sp>
      <p:sp>
        <p:nvSpPr>
          <p:cNvPr id="25604" name="Rectangle 3"/>
          <p:cNvSpPr>
            <a:spLocks noGrp="1" noChangeArrowheads="1"/>
          </p:cNvSpPr>
          <p:nvPr>
            <p:ph type="body" sz="half" idx="1"/>
          </p:nvPr>
        </p:nvSpPr>
        <p:spPr>
          <a:xfrm>
            <a:off x="2090738" y="1752600"/>
            <a:ext cx="6519862" cy="4267200"/>
          </a:xfrm>
          <a:noFill/>
        </p:spPr>
        <p:txBody>
          <a:bodyPr vert="horz" lIns="90488" tIns="44450" rIns="90488" bIns="44450" rtlCol="0">
            <a:normAutofit/>
          </a:bodyPr>
          <a:lstStyle/>
          <a:p>
            <a:pPr marL="342900" indent="-342900"/>
            <a:r>
              <a:rPr lang="en-US" sz="2600" dirty="0"/>
              <a:t>The American Bankers Association has endorsed the use of sixteen “standards” to rate business performance (see page 20).</a:t>
            </a:r>
          </a:p>
          <a:p>
            <a:pPr marL="342900" indent="-342900"/>
            <a:r>
              <a:rPr lang="en-US" sz="2600" dirty="0"/>
              <a:t>These standards are measures of:</a:t>
            </a:r>
          </a:p>
          <a:p>
            <a:pPr marL="742950" lvl="1" indent="-285750"/>
            <a:r>
              <a:rPr lang="en-US" sz="2000" dirty="0"/>
              <a:t>Liquidity</a:t>
            </a:r>
          </a:p>
          <a:p>
            <a:pPr marL="742950" lvl="1" indent="-285750"/>
            <a:r>
              <a:rPr lang="en-US" sz="2000" dirty="0"/>
              <a:t>Solvency</a:t>
            </a:r>
          </a:p>
          <a:p>
            <a:pPr marL="742950" lvl="1" indent="-285750"/>
            <a:r>
              <a:rPr lang="en-US" sz="2000" dirty="0"/>
              <a:t>Profitability</a:t>
            </a:r>
          </a:p>
          <a:p>
            <a:pPr marL="742950" lvl="1" indent="-285750"/>
            <a:r>
              <a:rPr lang="en-US" sz="2000" dirty="0"/>
              <a:t>Repayment Capacity</a:t>
            </a:r>
          </a:p>
          <a:p>
            <a:pPr marL="742950" lvl="1" indent="-285750"/>
            <a:r>
              <a:rPr lang="en-US" sz="2000" dirty="0"/>
              <a:t>Financial Efficiency</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noFill/>
        </p:spPr>
        <p:txBody>
          <a:bodyPr vert="horz" lIns="90488" tIns="44450" rIns="90488" bIns="44450" rtlCol="0" anchor="ctr">
            <a:normAutofit/>
          </a:bodyPr>
          <a:lstStyle/>
          <a:p>
            <a:pPr eaLnBrk="1" hangingPunct="1"/>
            <a:r>
              <a:rPr lang="en-US" sz="3000" dirty="0"/>
              <a:t>Current Ratio (Liquidity)</a:t>
            </a:r>
            <a:br>
              <a:rPr lang="en-US" sz="2100" dirty="0"/>
            </a:br>
            <a:r>
              <a:rPr lang="en-US" sz="2100" dirty="0"/>
              <a:t>Current farm assets / current farm liabilities</a:t>
            </a:r>
          </a:p>
        </p:txBody>
      </p:sp>
      <p:graphicFrame>
        <p:nvGraphicFramePr>
          <p:cNvPr id="2" name="Object 3">
            <a:hlinkClick r:id="" action="ppaction://ole?verb=0"/>
          </p:cNvPr>
          <p:cNvGraphicFramePr>
            <a:graphicFrameLocks noGrp="1"/>
          </p:cNvGraphicFramePr>
          <p:nvPr>
            <p:ph type="chart" sz="half" idx="2"/>
            <p:extLst/>
          </p:nvPr>
        </p:nvGraphicFramePr>
        <p:xfrm>
          <a:off x="2590801" y="1506539"/>
          <a:ext cx="7809053" cy="4530725"/>
        </p:xfrm>
        <a:graphic>
          <a:graphicData uri="http://schemas.openxmlformats.org/drawingml/2006/chart">
            <c:chart xmlns:c="http://schemas.openxmlformats.org/drawingml/2006/chart" xmlns:r="http://schemas.openxmlformats.org/officeDocument/2006/relationships" r:id="rId3"/>
          </a:graphicData>
        </a:graphic>
      </p:graphicFrame>
      <p:sp>
        <p:nvSpPr>
          <p:cNvPr id="26628" name="Line 4"/>
          <p:cNvSpPr>
            <a:spLocks noChangeShapeType="1"/>
          </p:cNvSpPr>
          <p:nvPr/>
        </p:nvSpPr>
        <p:spPr bwMode="auto">
          <a:xfrm>
            <a:off x="2286000" y="1752600"/>
            <a:ext cx="0" cy="1676400"/>
          </a:xfrm>
          <a:prstGeom prst="line">
            <a:avLst/>
          </a:prstGeom>
          <a:noFill/>
          <a:ln w="76200">
            <a:solidFill>
              <a:srgbClr val="33CC33"/>
            </a:solidFill>
            <a:round/>
            <a:headEnd/>
            <a:tailEnd/>
          </a:ln>
        </p:spPr>
        <p:txBody>
          <a:bodyPr anchor="b"/>
          <a:lstStyle/>
          <a:p>
            <a:endParaRPr lang="en-US"/>
          </a:p>
        </p:txBody>
      </p:sp>
      <p:sp>
        <p:nvSpPr>
          <p:cNvPr id="26629" name="Line 5"/>
          <p:cNvSpPr>
            <a:spLocks noChangeShapeType="1"/>
          </p:cNvSpPr>
          <p:nvPr/>
        </p:nvSpPr>
        <p:spPr bwMode="auto">
          <a:xfrm>
            <a:off x="2286000" y="3429000"/>
            <a:ext cx="0" cy="457200"/>
          </a:xfrm>
          <a:prstGeom prst="line">
            <a:avLst/>
          </a:prstGeom>
          <a:noFill/>
          <a:ln w="76200">
            <a:solidFill>
              <a:srgbClr val="FFFF00"/>
            </a:solidFill>
            <a:round/>
            <a:headEnd/>
            <a:tailEnd/>
          </a:ln>
        </p:spPr>
        <p:txBody>
          <a:bodyPr anchor="b"/>
          <a:lstStyle/>
          <a:p>
            <a:endParaRPr lang="en-US"/>
          </a:p>
        </p:txBody>
      </p:sp>
      <p:sp>
        <p:nvSpPr>
          <p:cNvPr id="26630" name="Line 6"/>
          <p:cNvSpPr>
            <a:spLocks noChangeShapeType="1"/>
          </p:cNvSpPr>
          <p:nvPr/>
        </p:nvSpPr>
        <p:spPr bwMode="auto">
          <a:xfrm>
            <a:off x="2286000" y="3886200"/>
            <a:ext cx="0" cy="1219200"/>
          </a:xfrm>
          <a:prstGeom prst="line">
            <a:avLst/>
          </a:prstGeom>
          <a:noFill/>
          <a:ln w="76200">
            <a:solidFill>
              <a:srgbClr val="FF3300"/>
            </a:solidFill>
            <a:round/>
            <a:headEnd/>
            <a:tailEnd/>
          </a:ln>
        </p:spPr>
        <p:txBody>
          <a:bodyPr anchor="b"/>
          <a:lstStyle/>
          <a:p>
            <a:endParaRPr lang="en-US"/>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noFill/>
        </p:spPr>
        <p:txBody>
          <a:bodyPr vert="horz" lIns="90488" tIns="44450" rIns="90488" bIns="44450" rtlCol="0" anchor="ctr">
            <a:normAutofit/>
          </a:bodyPr>
          <a:lstStyle/>
          <a:p>
            <a:pPr eaLnBrk="1" hangingPunct="1"/>
            <a:r>
              <a:rPr lang="en-US" sz="3000" dirty="0"/>
              <a:t>Working Capital (Liquidity)</a:t>
            </a:r>
            <a:br>
              <a:rPr lang="en-US" sz="2100" dirty="0"/>
            </a:br>
            <a:r>
              <a:rPr lang="en-US" sz="2100" dirty="0"/>
              <a:t>Current farm assets minus current farm liabilities</a:t>
            </a:r>
          </a:p>
        </p:txBody>
      </p:sp>
      <p:graphicFrame>
        <p:nvGraphicFramePr>
          <p:cNvPr id="2" name="Object 3">
            <a:hlinkClick r:id="" action="ppaction://ole?verb=0"/>
          </p:cNvPr>
          <p:cNvGraphicFramePr>
            <a:graphicFrameLocks noGrp="1"/>
          </p:cNvGraphicFramePr>
          <p:nvPr>
            <p:ph type="chart" sz="half" idx="2"/>
            <p:extLst/>
          </p:nvPr>
        </p:nvGraphicFramePr>
        <p:xfrm>
          <a:off x="3286714" y="754857"/>
          <a:ext cx="6832600" cy="5197475"/>
        </p:xfrm>
        <a:graphic>
          <a:graphicData uri="http://schemas.openxmlformats.org/drawingml/2006/chart">
            <c:chart xmlns:c="http://schemas.openxmlformats.org/drawingml/2006/chart" xmlns:r="http://schemas.openxmlformats.org/officeDocument/2006/relationships" r:id="rId3"/>
          </a:graphicData>
        </a:graphic>
      </p:graphicFrame>
      <p:sp>
        <p:nvSpPr>
          <p:cNvPr id="27652" name="Text Box 4"/>
          <p:cNvSpPr txBox="1">
            <a:spLocks noChangeArrowheads="1"/>
          </p:cNvSpPr>
          <p:nvPr/>
        </p:nvSpPr>
        <p:spPr bwMode="auto">
          <a:xfrm>
            <a:off x="1524000" y="1821458"/>
            <a:ext cx="1590948" cy="923330"/>
          </a:xfrm>
          <a:prstGeom prst="rect">
            <a:avLst/>
          </a:prstGeom>
          <a:noFill/>
          <a:ln w="9525" algn="ctr">
            <a:noFill/>
            <a:miter lim="800000"/>
            <a:headEnd/>
            <a:tailEnd/>
          </a:ln>
        </p:spPr>
        <p:txBody>
          <a:bodyPr wrap="none" anchor="b">
            <a:spAutoFit/>
          </a:bodyPr>
          <a:lstStyle/>
          <a:p>
            <a:pPr eaLnBrk="1" hangingPunct="1">
              <a:buFontTx/>
              <a:buChar char="•"/>
            </a:pPr>
            <a:r>
              <a:rPr lang="en-US" b="1">
                <a:solidFill>
                  <a:srgbClr val="33CC33"/>
                </a:solidFill>
              </a:rPr>
              <a:t>Green </a:t>
            </a:r>
          </a:p>
          <a:p>
            <a:pPr eaLnBrk="1" hangingPunct="1">
              <a:buFont typeface="Wingdings" pitchFamily="2" charset="2"/>
              <a:buNone/>
            </a:pPr>
            <a:r>
              <a:rPr lang="en-US" b="1">
                <a:solidFill>
                  <a:srgbClr val="33CC33"/>
                </a:solidFill>
              </a:rPr>
              <a:t>50% of Cash</a:t>
            </a:r>
          </a:p>
          <a:p>
            <a:pPr eaLnBrk="1" hangingPunct="1">
              <a:buFont typeface="Wingdings" pitchFamily="2" charset="2"/>
              <a:buNone/>
            </a:pPr>
            <a:r>
              <a:rPr lang="en-US" b="1">
                <a:solidFill>
                  <a:srgbClr val="33CC33"/>
                </a:solidFill>
              </a:rPr>
              <a:t>Operating exp.</a:t>
            </a:r>
          </a:p>
        </p:txBody>
      </p:sp>
      <p:sp>
        <p:nvSpPr>
          <p:cNvPr id="60421" name="Text Box 5"/>
          <p:cNvSpPr txBox="1">
            <a:spLocks noChangeArrowheads="1"/>
          </p:cNvSpPr>
          <p:nvPr/>
        </p:nvSpPr>
        <p:spPr bwMode="auto">
          <a:xfrm>
            <a:off x="1524001" y="2888258"/>
            <a:ext cx="1881605" cy="923330"/>
          </a:xfrm>
          <a:prstGeom prst="rect">
            <a:avLst/>
          </a:prstGeom>
          <a:noFill/>
          <a:ln w="9525" algn="ctr">
            <a:noFill/>
            <a:miter lim="800000"/>
            <a:headEnd/>
            <a:tailEnd/>
          </a:ln>
          <a:effectLst/>
        </p:spPr>
        <p:txBody>
          <a:bodyPr wrap="none" anchor="b">
            <a:spAutoFit/>
          </a:bodyPr>
          <a:lstStyle/>
          <a:p>
            <a:pPr eaLnBrk="1" hangingPunct="1">
              <a:buFontTx/>
              <a:buChar char="•"/>
              <a:defRPr/>
            </a:pPr>
            <a:r>
              <a:rPr lang="en-US" b="1">
                <a:solidFill>
                  <a:srgbClr val="FFCC00"/>
                </a:solidFill>
                <a:effectLst>
                  <a:outerShdw blurRad="38100" dist="38100" dir="2700000" algn="tl">
                    <a:srgbClr val="C0C0C0"/>
                  </a:outerShdw>
                </a:effectLst>
              </a:rPr>
              <a:t>Yellow </a:t>
            </a:r>
          </a:p>
          <a:p>
            <a:pPr eaLnBrk="1" hangingPunct="1">
              <a:buFont typeface="Wingdings" pitchFamily="2" charset="2"/>
              <a:buNone/>
              <a:defRPr/>
            </a:pPr>
            <a:r>
              <a:rPr lang="en-US" b="1">
                <a:solidFill>
                  <a:srgbClr val="FFCC00"/>
                </a:solidFill>
                <a:effectLst>
                  <a:outerShdw blurRad="38100" dist="38100" dir="2700000" algn="tl">
                    <a:srgbClr val="C0C0C0"/>
                  </a:outerShdw>
                </a:effectLst>
              </a:rPr>
              <a:t>20 to50 % of Cash</a:t>
            </a:r>
          </a:p>
          <a:p>
            <a:pPr eaLnBrk="1" hangingPunct="1">
              <a:buFont typeface="Wingdings" pitchFamily="2" charset="2"/>
              <a:buNone/>
              <a:defRPr/>
            </a:pPr>
            <a:r>
              <a:rPr lang="en-US" b="1">
                <a:solidFill>
                  <a:srgbClr val="FFCC00"/>
                </a:solidFill>
                <a:effectLst>
                  <a:outerShdw blurRad="38100" dist="38100" dir="2700000" algn="tl">
                    <a:srgbClr val="C0C0C0"/>
                  </a:outerShdw>
                </a:effectLst>
              </a:rPr>
              <a:t>Operating exp.</a:t>
            </a:r>
          </a:p>
        </p:txBody>
      </p:sp>
      <p:sp>
        <p:nvSpPr>
          <p:cNvPr id="27654" name="Text Box 6"/>
          <p:cNvSpPr txBox="1">
            <a:spLocks noChangeArrowheads="1"/>
          </p:cNvSpPr>
          <p:nvPr/>
        </p:nvSpPr>
        <p:spPr bwMode="auto">
          <a:xfrm>
            <a:off x="1524000" y="4031258"/>
            <a:ext cx="1590948" cy="923330"/>
          </a:xfrm>
          <a:prstGeom prst="rect">
            <a:avLst/>
          </a:prstGeom>
          <a:noFill/>
          <a:ln w="9525" algn="ctr">
            <a:noFill/>
            <a:miter lim="800000"/>
            <a:headEnd/>
            <a:tailEnd/>
          </a:ln>
        </p:spPr>
        <p:txBody>
          <a:bodyPr wrap="none" anchor="b">
            <a:spAutoFit/>
          </a:bodyPr>
          <a:lstStyle/>
          <a:p>
            <a:pPr eaLnBrk="1" hangingPunct="1">
              <a:buFontTx/>
              <a:buChar char="•"/>
            </a:pPr>
            <a:r>
              <a:rPr lang="en-US" b="1">
                <a:solidFill>
                  <a:srgbClr val="FF3300"/>
                </a:solidFill>
              </a:rPr>
              <a:t>Red </a:t>
            </a:r>
          </a:p>
          <a:p>
            <a:pPr eaLnBrk="1" hangingPunct="1">
              <a:buFont typeface="Wingdings" pitchFamily="2" charset="2"/>
              <a:buNone/>
            </a:pPr>
            <a:r>
              <a:rPr lang="en-US" b="1">
                <a:solidFill>
                  <a:srgbClr val="FF3300"/>
                </a:solidFill>
              </a:rPr>
              <a:t>&lt;20 % of Cash</a:t>
            </a:r>
          </a:p>
          <a:p>
            <a:pPr eaLnBrk="1" hangingPunct="1">
              <a:buFont typeface="Wingdings" pitchFamily="2" charset="2"/>
              <a:buNone/>
            </a:pPr>
            <a:r>
              <a:rPr lang="en-US" b="1">
                <a:solidFill>
                  <a:srgbClr val="FF3300"/>
                </a:solidFill>
              </a:rPr>
              <a:t>Operating exp.</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4"/>
          <p:cNvSpPr>
            <a:spLocks noGrp="1" noChangeArrowheads="1"/>
          </p:cNvSpPr>
          <p:nvPr>
            <p:ph type="title"/>
          </p:nvPr>
        </p:nvSpPr>
        <p:spPr/>
        <p:txBody>
          <a:bodyPr/>
          <a:lstStyle/>
          <a:p>
            <a:pPr eaLnBrk="1" hangingPunct="1"/>
            <a:r>
              <a:rPr lang="en-US" sz="3400"/>
              <a:t>Working Capital to Gross Income </a:t>
            </a:r>
            <a:br>
              <a:rPr lang="en-US" sz="3400"/>
            </a:br>
            <a:r>
              <a:rPr lang="en-US" sz="3400"/>
              <a:t>All Farms</a:t>
            </a:r>
          </a:p>
        </p:txBody>
      </p:sp>
      <p:graphicFrame>
        <p:nvGraphicFramePr>
          <p:cNvPr id="2" name="Object 5"/>
          <p:cNvGraphicFramePr>
            <a:graphicFrameLocks noGrp="1" noChangeAspect="1"/>
          </p:cNvGraphicFramePr>
          <p:nvPr>
            <p:ph idx="1"/>
            <p:extLst/>
          </p:nvPr>
        </p:nvGraphicFramePr>
        <p:xfrm>
          <a:off x="2184401" y="1371601"/>
          <a:ext cx="7813675" cy="4594225"/>
        </p:xfrm>
        <a:graphic>
          <a:graphicData uri="http://schemas.openxmlformats.org/drawingml/2006/chart">
            <c:chart xmlns:c="http://schemas.openxmlformats.org/drawingml/2006/chart" xmlns:r="http://schemas.openxmlformats.org/officeDocument/2006/relationships" r:id="rId2"/>
          </a:graphicData>
        </a:graphic>
      </p:graphicFrame>
      <p:sp>
        <p:nvSpPr>
          <p:cNvPr id="28676" name="Line 6"/>
          <p:cNvSpPr>
            <a:spLocks noChangeShapeType="1"/>
          </p:cNvSpPr>
          <p:nvPr/>
        </p:nvSpPr>
        <p:spPr bwMode="auto">
          <a:xfrm flipV="1">
            <a:off x="2743200" y="1600200"/>
            <a:ext cx="0" cy="1676400"/>
          </a:xfrm>
          <a:prstGeom prst="line">
            <a:avLst/>
          </a:prstGeom>
          <a:noFill/>
          <a:ln w="76200">
            <a:solidFill>
              <a:srgbClr val="00FF00"/>
            </a:solidFill>
            <a:round/>
            <a:headEnd/>
            <a:tailEnd/>
          </a:ln>
        </p:spPr>
        <p:txBody>
          <a:bodyPr/>
          <a:lstStyle/>
          <a:p>
            <a:endParaRPr lang="en-US"/>
          </a:p>
        </p:txBody>
      </p:sp>
      <p:sp>
        <p:nvSpPr>
          <p:cNvPr id="28677" name="Line 7"/>
          <p:cNvSpPr>
            <a:spLocks noChangeShapeType="1"/>
          </p:cNvSpPr>
          <p:nvPr/>
        </p:nvSpPr>
        <p:spPr bwMode="auto">
          <a:xfrm>
            <a:off x="2743200" y="3200400"/>
            <a:ext cx="0" cy="914400"/>
          </a:xfrm>
          <a:prstGeom prst="line">
            <a:avLst/>
          </a:prstGeom>
          <a:noFill/>
          <a:ln w="76200">
            <a:solidFill>
              <a:srgbClr val="FFFF00"/>
            </a:solidFill>
            <a:round/>
            <a:headEnd/>
            <a:tailEnd/>
          </a:ln>
        </p:spPr>
        <p:txBody>
          <a:bodyPr/>
          <a:lstStyle/>
          <a:p>
            <a:endParaRPr lang="en-US"/>
          </a:p>
        </p:txBody>
      </p:sp>
      <p:sp>
        <p:nvSpPr>
          <p:cNvPr id="28678" name="Line 8"/>
          <p:cNvSpPr>
            <a:spLocks noChangeShapeType="1"/>
          </p:cNvSpPr>
          <p:nvPr/>
        </p:nvSpPr>
        <p:spPr bwMode="auto">
          <a:xfrm>
            <a:off x="2743200" y="3962400"/>
            <a:ext cx="0" cy="685800"/>
          </a:xfrm>
          <a:prstGeom prst="line">
            <a:avLst/>
          </a:prstGeom>
          <a:noFill/>
          <a:ln w="76200">
            <a:solidFill>
              <a:srgbClr val="FF0000"/>
            </a:solidFill>
            <a:round/>
            <a:headEnd/>
            <a:tailEnd/>
          </a:ln>
        </p:spPr>
        <p:txBody>
          <a:bodyPr/>
          <a:lstStyle/>
          <a:p>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2147887" y="229394"/>
            <a:ext cx="7886700" cy="1325563"/>
          </a:xfrm>
        </p:spPr>
        <p:txBody>
          <a:bodyPr/>
          <a:lstStyle/>
          <a:p>
            <a:pPr eaLnBrk="1" hangingPunct="1"/>
            <a:r>
              <a:rPr lang="en-US" sz="3400" dirty="0"/>
              <a:t>Working Capital to Gross Income Percent</a:t>
            </a:r>
            <a:br>
              <a:rPr lang="en-US" sz="3400" dirty="0"/>
            </a:br>
            <a:r>
              <a:rPr lang="en-US" sz="3400" dirty="0"/>
              <a:t>Crop Farms</a:t>
            </a:r>
          </a:p>
        </p:txBody>
      </p:sp>
      <p:graphicFrame>
        <p:nvGraphicFramePr>
          <p:cNvPr id="2" name="Object 3"/>
          <p:cNvGraphicFramePr>
            <a:graphicFrameLocks noGrp="1" noChangeAspect="1"/>
          </p:cNvGraphicFramePr>
          <p:nvPr>
            <p:ph idx="1"/>
            <p:extLst/>
          </p:nvPr>
        </p:nvGraphicFramePr>
        <p:xfrm>
          <a:off x="1777468" y="1219201"/>
          <a:ext cx="8627538" cy="45942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4"/>
          <p:cNvSpPr>
            <a:spLocks noGrp="1" noChangeArrowheads="1"/>
          </p:cNvSpPr>
          <p:nvPr>
            <p:ph type="title"/>
          </p:nvPr>
        </p:nvSpPr>
        <p:spPr>
          <a:xfrm>
            <a:off x="2147888" y="230981"/>
            <a:ext cx="7886700" cy="1325563"/>
          </a:xfrm>
        </p:spPr>
        <p:txBody>
          <a:bodyPr/>
          <a:lstStyle/>
          <a:p>
            <a:pPr eaLnBrk="1" hangingPunct="1"/>
            <a:r>
              <a:rPr lang="en-US" sz="3400" dirty="0"/>
              <a:t>Working Capital to Gross Income Percent</a:t>
            </a:r>
            <a:br>
              <a:rPr lang="en-US" sz="3400" dirty="0"/>
            </a:br>
            <a:r>
              <a:rPr lang="en-US" sz="3400" dirty="0"/>
              <a:t>Dairy (Statewide)</a:t>
            </a:r>
          </a:p>
        </p:txBody>
      </p:sp>
      <p:graphicFrame>
        <p:nvGraphicFramePr>
          <p:cNvPr id="2" name="Object 5"/>
          <p:cNvGraphicFramePr>
            <a:graphicFrameLocks noGrp="1" noChangeAspect="1"/>
          </p:cNvGraphicFramePr>
          <p:nvPr>
            <p:ph idx="1"/>
            <p:extLst/>
          </p:nvPr>
        </p:nvGraphicFramePr>
        <p:xfrm>
          <a:off x="2182813" y="1804988"/>
          <a:ext cx="7816850" cy="41592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hlinkClick r:id="rId2"/>
              </a:rPr>
              <a:t>www.minnesotafarmstress.com</a:t>
            </a:r>
            <a:r>
              <a:rPr lang="en-US" dirty="0"/>
              <a:t> (MDA)</a:t>
            </a:r>
          </a:p>
        </p:txBody>
      </p:sp>
      <p:sp>
        <p:nvSpPr>
          <p:cNvPr id="5" name="Text Placeholder 4"/>
          <p:cNvSpPr>
            <a:spLocks noGrp="1"/>
          </p:cNvSpPr>
          <p:nvPr>
            <p:ph type="body" idx="1"/>
          </p:nvPr>
        </p:nvSpPr>
        <p:spPr>
          <a:xfrm>
            <a:off x="864191" y="1710532"/>
            <a:ext cx="10317570" cy="463483"/>
          </a:xfrm>
        </p:spPr>
        <p:txBody>
          <a:bodyPr>
            <a:noAutofit/>
          </a:bodyPr>
          <a:lstStyle/>
          <a:p>
            <a:pPr algn="ctr"/>
            <a:r>
              <a:rPr lang="en-US" sz="2600" dirty="0"/>
              <a:t>There are people and organizations ready to help.  Explore them here:</a:t>
            </a:r>
          </a:p>
        </p:txBody>
      </p:sp>
      <p:sp>
        <p:nvSpPr>
          <p:cNvPr id="6" name="Content Placeholder 5"/>
          <p:cNvSpPr>
            <a:spLocks noGrp="1"/>
          </p:cNvSpPr>
          <p:nvPr>
            <p:ph sz="half" idx="2"/>
          </p:nvPr>
        </p:nvSpPr>
        <p:spPr>
          <a:xfrm>
            <a:off x="839788" y="2261795"/>
            <a:ext cx="5157787" cy="3684588"/>
          </a:xfrm>
        </p:spPr>
        <p:txBody>
          <a:bodyPr>
            <a:normAutofit/>
          </a:bodyPr>
          <a:lstStyle/>
          <a:p>
            <a:pPr marL="514350" indent="-514350">
              <a:buFont typeface="+mj-lt"/>
              <a:buAutoNum type="arabicPeriod"/>
            </a:pPr>
            <a:r>
              <a:rPr lang="en-US" b="1" dirty="0"/>
              <a:t>Help with Stress, Anxiety, Depression, Feeling Stuck, and Crisis Situations</a:t>
            </a:r>
          </a:p>
          <a:p>
            <a:pPr marL="514350" indent="-514350">
              <a:buFont typeface="+mj-lt"/>
              <a:buAutoNum type="arabicPeriod"/>
            </a:pPr>
            <a:r>
              <a:rPr lang="en-US" b="1" dirty="0"/>
              <a:t>Help with Daily Living</a:t>
            </a:r>
          </a:p>
          <a:p>
            <a:pPr marL="514350" indent="-514350">
              <a:buFont typeface="+mj-lt"/>
              <a:buAutoNum type="arabicPeriod"/>
            </a:pPr>
            <a:r>
              <a:rPr lang="en-US" b="1" dirty="0"/>
              <a:t>Business, Financial and Legal Help</a:t>
            </a:r>
          </a:p>
        </p:txBody>
      </p:sp>
      <p:sp>
        <p:nvSpPr>
          <p:cNvPr id="7" name="Text Placeholder 6"/>
          <p:cNvSpPr>
            <a:spLocks noGrp="1"/>
          </p:cNvSpPr>
          <p:nvPr>
            <p:ph type="body" sz="quarter" idx="3"/>
          </p:nvPr>
        </p:nvSpPr>
        <p:spPr>
          <a:xfrm>
            <a:off x="1321719" y="5361978"/>
            <a:ext cx="9745415" cy="463483"/>
          </a:xfrm>
        </p:spPr>
        <p:txBody>
          <a:bodyPr>
            <a:normAutofit/>
          </a:bodyPr>
          <a:lstStyle/>
          <a:p>
            <a:r>
              <a:rPr lang="en-US" sz="1600" dirty="0"/>
              <a:t>If you need help figuring out who to contact, call us at 833-600-2670 x0 during business hours, or use TTY at 711.</a:t>
            </a:r>
          </a:p>
        </p:txBody>
      </p:sp>
      <p:pic>
        <p:nvPicPr>
          <p:cNvPr id="1028" name="Picture 4" descr="Farmer sitting on back of pickup looking out over the horizon">
            <a:extLst>
              <a:ext uri="{FF2B5EF4-FFF2-40B4-BE49-F238E27FC236}">
                <a16:creationId xmlns:a16="http://schemas.microsoft.com/office/drawing/2014/main" id="{B9A9A57A-1ECB-4F67-AF52-71299C9B5EED}"/>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096000" y="2830557"/>
            <a:ext cx="5183188" cy="1855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5450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2111375" y="1"/>
            <a:ext cx="7886700" cy="1325563"/>
          </a:xfrm>
        </p:spPr>
        <p:txBody>
          <a:bodyPr>
            <a:normAutofit/>
          </a:bodyPr>
          <a:lstStyle/>
          <a:p>
            <a:pPr eaLnBrk="1" hangingPunct="1"/>
            <a:r>
              <a:rPr lang="en-US" sz="3200" dirty="0"/>
              <a:t>Working Capital to Gross Income Percent</a:t>
            </a:r>
            <a:br>
              <a:rPr lang="en-US" sz="3200" dirty="0"/>
            </a:br>
            <a:r>
              <a:rPr lang="en-US" sz="3200" dirty="0"/>
              <a:t>Hog Farms (Statewide)</a:t>
            </a:r>
          </a:p>
        </p:txBody>
      </p:sp>
      <p:graphicFrame>
        <p:nvGraphicFramePr>
          <p:cNvPr id="2" name="Object 3"/>
          <p:cNvGraphicFramePr>
            <a:graphicFrameLocks noGrp="1" noChangeAspect="1"/>
          </p:cNvGraphicFramePr>
          <p:nvPr>
            <p:ph idx="1"/>
            <p:extLst/>
          </p:nvPr>
        </p:nvGraphicFramePr>
        <p:xfrm>
          <a:off x="1905001" y="1143000"/>
          <a:ext cx="7813675" cy="5257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2209800" y="228600"/>
            <a:ext cx="7772400" cy="1219200"/>
          </a:xfrm>
          <a:noFill/>
        </p:spPr>
        <p:txBody>
          <a:bodyPr vert="horz" lIns="90488" tIns="44450" rIns="90488" bIns="44450" rtlCol="0" anchor="ctr">
            <a:normAutofit/>
          </a:bodyPr>
          <a:lstStyle/>
          <a:p>
            <a:pPr eaLnBrk="1" hangingPunct="1"/>
            <a:r>
              <a:rPr lang="en-US" sz="3000" dirty="0"/>
              <a:t>Debt to Asset Ratio (Solvency) Cost Value</a:t>
            </a:r>
            <a:br>
              <a:rPr lang="en-US" sz="2100" dirty="0"/>
            </a:br>
            <a:r>
              <a:rPr lang="en-US" sz="2100" dirty="0"/>
              <a:t>Total farm liabilities / total farm assets</a:t>
            </a:r>
          </a:p>
        </p:txBody>
      </p:sp>
      <p:graphicFrame>
        <p:nvGraphicFramePr>
          <p:cNvPr id="2" name="Object 3">
            <a:hlinkClick r:id="" action="ppaction://ole?verb=0"/>
          </p:cNvPr>
          <p:cNvGraphicFramePr>
            <a:graphicFrameLocks noGrp="1"/>
          </p:cNvGraphicFramePr>
          <p:nvPr>
            <p:ph type="chart" sz="half" idx="2"/>
            <p:extLst/>
          </p:nvPr>
        </p:nvGraphicFramePr>
        <p:xfrm>
          <a:off x="3914192" y="1295400"/>
          <a:ext cx="7358444" cy="4930396"/>
        </p:xfrm>
        <a:graphic>
          <a:graphicData uri="http://schemas.openxmlformats.org/drawingml/2006/chart">
            <c:chart xmlns:c="http://schemas.openxmlformats.org/drawingml/2006/chart" xmlns:r="http://schemas.openxmlformats.org/officeDocument/2006/relationships" r:id="rId3"/>
          </a:graphicData>
        </a:graphic>
      </p:graphicFrame>
      <p:sp>
        <p:nvSpPr>
          <p:cNvPr id="32772" name="Text Box 4"/>
          <p:cNvSpPr txBox="1">
            <a:spLocks noChangeArrowheads="1"/>
          </p:cNvSpPr>
          <p:nvPr/>
        </p:nvSpPr>
        <p:spPr bwMode="auto">
          <a:xfrm>
            <a:off x="1524000" y="4214951"/>
            <a:ext cx="1392304" cy="707886"/>
          </a:xfrm>
          <a:prstGeom prst="rect">
            <a:avLst/>
          </a:prstGeom>
          <a:noFill/>
          <a:ln w="9525" algn="ctr">
            <a:noFill/>
            <a:miter lim="800000"/>
            <a:headEnd/>
            <a:tailEnd/>
          </a:ln>
        </p:spPr>
        <p:txBody>
          <a:bodyPr wrap="none" anchor="b">
            <a:spAutoFit/>
          </a:bodyPr>
          <a:lstStyle/>
          <a:p>
            <a:pPr eaLnBrk="1" hangingPunct="1">
              <a:buFontTx/>
              <a:buChar char="•"/>
            </a:pPr>
            <a:r>
              <a:rPr lang="en-US" sz="2000" b="1">
                <a:solidFill>
                  <a:srgbClr val="33CC33"/>
                </a:solidFill>
              </a:rPr>
              <a:t>Green </a:t>
            </a:r>
          </a:p>
          <a:p>
            <a:pPr eaLnBrk="1" hangingPunct="1">
              <a:buFont typeface="Wingdings" pitchFamily="2" charset="2"/>
              <a:buNone/>
            </a:pPr>
            <a:r>
              <a:rPr lang="en-US" sz="2000" b="1">
                <a:solidFill>
                  <a:srgbClr val="33CC33"/>
                </a:solidFill>
              </a:rPr>
              <a:t>&lt;30 % Debt</a:t>
            </a:r>
          </a:p>
        </p:txBody>
      </p:sp>
      <p:sp>
        <p:nvSpPr>
          <p:cNvPr id="62469" name="Text Box 5"/>
          <p:cNvSpPr txBox="1">
            <a:spLocks noChangeArrowheads="1"/>
          </p:cNvSpPr>
          <p:nvPr/>
        </p:nvSpPr>
        <p:spPr bwMode="auto">
          <a:xfrm>
            <a:off x="1524001" y="3071951"/>
            <a:ext cx="1862689" cy="707886"/>
          </a:xfrm>
          <a:prstGeom prst="rect">
            <a:avLst/>
          </a:prstGeom>
          <a:noFill/>
          <a:ln w="9525" algn="ctr">
            <a:noFill/>
            <a:miter lim="800000"/>
            <a:headEnd/>
            <a:tailEnd/>
          </a:ln>
          <a:effectLst/>
        </p:spPr>
        <p:txBody>
          <a:bodyPr wrap="none" anchor="b">
            <a:spAutoFit/>
          </a:bodyPr>
          <a:lstStyle/>
          <a:p>
            <a:pPr eaLnBrk="1" hangingPunct="1">
              <a:defRPr/>
            </a:pPr>
            <a:r>
              <a:rPr lang="en-US" sz="2000" b="1">
                <a:solidFill>
                  <a:srgbClr val="FFCC00"/>
                </a:solidFill>
                <a:effectLst>
                  <a:outerShdw blurRad="38100" dist="38100" dir="2700000" algn="tl">
                    <a:srgbClr val="C0C0C0"/>
                  </a:outerShdw>
                </a:effectLst>
              </a:rPr>
              <a:t>Yellow </a:t>
            </a:r>
          </a:p>
          <a:p>
            <a:pPr eaLnBrk="1" hangingPunct="1">
              <a:buFont typeface="Wingdings" pitchFamily="2" charset="2"/>
              <a:buNone/>
              <a:defRPr/>
            </a:pPr>
            <a:r>
              <a:rPr lang="en-US" sz="2000" b="1">
                <a:solidFill>
                  <a:srgbClr val="FFCC00"/>
                </a:solidFill>
                <a:effectLst>
                  <a:outerShdw blurRad="38100" dist="38100" dir="2700000" algn="tl">
                    <a:srgbClr val="C0C0C0"/>
                  </a:outerShdw>
                </a:effectLst>
              </a:rPr>
              <a:t>30 to 70 % Debt</a:t>
            </a:r>
          </a:p>
        </p:txBody>
      </p:sp>
      <p:sp>
        <p:nvSpPr>
          <p:cNvPr id="32774" name="Text Box 6"/>
          <p:cNvSpPr txBox="1">
            <a:spLocks noChangeArrowheads="1"/>
          </p:cNvSpPr>
          <p:nvPr/>
        </p:nvSpPr>
        <p:spPr bwMode="auto">
          <a:xfrm>
            <a:off x="1600200" y="1928951"/>
            <a:ext cx="1650388" cy="707886"/>
          </a:xfrm>
          <a:prstGeom prst="rect">
            <a:avLst/>
          </a:prstGeom>
          <a:noFill/>
          <a:ln w="9525" algn="ctr">
            <a:noFill/>
            <a:miter lim="800000"/>
            <a:headEnd/>
            <a:tailEnd/>
          </a:ln>
        </p:spPr>
        <p:txBody>
          <a:bodyPr wrap="none" anchor="b">
            <a:spAutoFit/>
          </a:bodyPr>
          <a:lstStyle/>
          <a:p>
            <a:pPr eaLnBrk="1" hangingPunct="1">
              <a:buFontTx/>
              <a:buChar char="•"/>
            </a:pPr>
            <a:r>
              <a:rPr lang="en-US" sz="2000" b="1">
                <a:solidFill>
                  <a:srgbClr val="FF3300"/>
                </a:solidFill>
              </a:rPr>
              <a:t>Red </a:t>
            </a:r>
          </a:p>
          <a:p>
            <a:pPr eaLnBrk="1" hangingPunct="1">
              <a:buFont typeface="Wingdings" pitchFamily="2" charset="2"/>
              <a:buNone/>
            </a:pPr>
            <a:r>
              <a:rPr lang="en-US" sz="2000" b="1">
                <a:solidFill>
                  <a:srgbClr val="FF3300"/>
                </a:solidFill>
              </a:rPr>
              <a:t>&gt;70 % in Debt</a:t>
            </a:r>
          </a:p>
        </p:txBody>
      </p:sp>
      <p:sp>
        <p:nvSpPr>
          <p:cNvPr id="32775" name="Line 7"/>
          <p:cNvSpPr>
            <a:spLocks noChangeShapeType="1"/>
          </p:cNvSpPr>
          <p:nvPr/>
        </p:nvSpPr>
        <p:spPr bwMode="auto">
          <a:xfrm>
            <a:off x="3482391" y="4393614"/>
            <a:ext cx="0" cy="838200"/>
          </a:xfrm>
          <a:prstGeom prst="line">
            <a:avLst/>
          </a:prstGeom>
          <a:noFill/>
          <a:ln w="76200">
            <a:solidFill>
              <a:srgbClr val="33CC33"/>
            </a:solidFill>
            <a:round/>
            <a:headEnd/>
            <a:tailEnd/>
          </a:ln>
        </p:spPr>
        <p:txBody>
          <a:bodyPr anchor="b"/>
          <a:lstStyle/>
          <a:p>
            <a:endParaRPr lang="en-US"/>
          </a:p>
        </p:txBody>
      </p:sp>
      <p:sp>
        <p:nvSpPr>
          <p:cNvPr id="32776" name="Line 8"/>
          <p:cNvSpPr>
            <a:spLocks noChangeShapeType="1"/>
          </p:cNvSpPr>
          <p:nvPr/>
        </p:nvSpPr>
        <p:spPr bwMode="auto">
          <a:xfrm>
            <a:off x="3482391" y="1650414"/>
            <a:ext cx="0" cy="2743200"/>
          </a:xfrm>
          <a:prstGeom prst="line">
            <a:avLst/>
          </a:prstGeom>
          <a:noFill/>
          <a:ln w="76200">
            <a:solidFill>
              <a:srgbClr val="FFFF00"/>
            </a:solidFill>
            <a:round/>
            <a:headEnd/>
            <a:tailEnd/>
          </a:ln>
        </p:spPr>
        <p:txBody>
          <a:bodyPr anchor="b"/>
          <a:lstStyle/>
          <a:p>
            <a:endParaRPr lang="en-US"/>
          </a:p>
        </p:txBody>
      </p:sp>
      <p:sp>
        <p:nvSpPr>
          <p:cNvPr id="32777" name="Line 9"/>
          <p:cNvSpPr>
            <a:spLocks noChangeShapeType="1"/>
          </p:cNvSpPr>
          <p:nvPr/>
        </p:nvSpPr>
        <p:spPr bwMode="auto">
          <a:xfrm flipV="1">
            <a:off x="3482391" y="1574214"/>
            <a:ext cx="0" cy="76200"/>
          </a:xfrm>
          <a:prstGeom prst="line">
            <a:avLst/>
          </a:prstGeom>
          <a:noFill/>
          <a:ln w="76200">
            <a:solidFill>
              <a:srgbClr val="FF3300"/>
            </a:solidFill>
            <a:round/>
            <a:headEnd/>
            <a:tailEnd/>
          </a:ln>
        </p:spPr>
        <p:txBody>
          <a:bodyPr anchor="b"/>
          <a:lstStyle/>
          <a:p>
            <a:endParaRPr lang="en-US"/>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2209800" y="304800"/>
            <a:ext cx="7772400" cy="1143000"/>
          </a:xfrm>
          <a:noFill/>
        </p:spPr>
        <p:txBody>
          <a:bodyPr vert="horz" lIns="90488" tIns="44450" rIns="90488" bIns="44450" rtlCol="0" anchor="ctr">
            <a:normAutofit/>
          </a:bodyPr>
          <a:lstStyle/>
          <a:p>
            <a:pPr eaLnBrk="1" hangingPunct="1"/>
            <a:r>
              <a:rPr lang="en-US" sz="3000"/>
              <a:t>Debt to Equity Ratio (Solvency)</a:t>
            </a:r>
            <a:br>
              <a:rPr lang="en-US" sz="2100"/>
            </a:br>
            <a:r>
              <a:rPr lang="en-US" sz="2100"/>
              <a:t>Total farm liabilities / total farm equity</a:t>
            </a:r>
          </a:p>
        </p:txBody>
      </p:sp>
      <p:graphicFrame>
        <p:nvGraphicFramePr>
          <p:cNvPr id="2" name="Object 3">
            <a:hlinkClick r:id="" action="ppaction://ole?verb=0"/>
          </p:cNvPr>
          <p:cNvGraphicFramePr>
            <a:graphicFrameLocks noGrp="1"/>
          </p:cNvGraphicFramePr>
          <p:nvPr>
            <p:ph type="chart" sz="half" idx="2"/>
            <p:extLst/>
          </p:nvPr>
        </p:nvGraphicFramePr>
        <p:xfrm>
          <a:off x="3879414" y="1763004"/>
          <a:ext cx="7785977" cy="4193849"/>
        </p:xfrm>
        <a:graphic>
          <a:graphicData uri="http://schemas.openxmlformats.org/drawingml/2006/chart">
            <c:chart xmlns:c="http://schemas.openxmlformats.org/drawingml/2006/chart" xmlns:r="http://schemas.openxmlformats.org/officeDocument/2006/relationships" r:id="rId3"/>
          </a:graphicData>
        </a:graphic>
      </p:graphicFrame>
      <p:sp>
        <p:nvSpPr>
          <p:cNvPr id="34820" name="Text Box 4"/>
          <p:cNvSpPr txBox="1">
            <a:spLocks noChangeArrowheads="1"/>
          </p:cNvSpPr>
          <p:nvPr/>
        </p:nvSpPr>
        <p:spPr bwMode="auto">
          <a:xfrm>
            <a:off x="1439570" y="4276979"/>
            <a:ext cx="1752600" cy="646331"/>
          </a:xfrm>
          <a:prstGeom prst="rect">
            <a:avLst/>
          </a:prstGeom>
          <a:noFill/>
          <a:ln w="9525" algn="ctr">
            <a:noFill/>
            <a:miter lim="800000"/>
            <a:headEnd/>
            <a:tailEnd/>
          </a:ln>
        </p:spPr>
        <p:txBody>
          <a:bodyPr wrap="square" anchor="b">
            <a:spAutoFit/>
          </a:bodyPr>
          <a:lstStyle/>
          <a:p>
            <a:pPr eaLnBrk="1" hangingPunct="1">
              <a:buClr>
                <a:srgbClr val="33CC33"/>
              </a:buClr>
              <a:buSzPts val="1800"/>
              <a:buFont typeface="Verdana" pitchFamily="34" charset="0"/>
              <a:buNone/>
            </a:pPr>
            <a:r>
              <a:rPr lang="en-US" b="1" dirty="0">
                <a:solidFill>
                  <a:srgbClr val="33CC33"/>
                </a:solidFill>
              </a:rPr>
              <a:t>Green</a:t>
            </a:r>
          </a:p>
          <a:p>
            <a:pPr eaLnBrk="1" hangingPunct="1"/>
            <a:r>
              <a:rPr lang="en-US" b="1" dirty="0">
                <a:solidFill>
                  <a:srgbClr val="33CC33"/>
                </a:solidFill>
              </a:rPr>
              <a:t>&lt;42 % Liabilities</a:t>
            </a:r>
            <a:endParaRPr lang="en-US" sz="4000" dirty="0">
              <a:solidFill>
                <a:schemeClr val="tx2"/>
              </a:solidFill>
            </a:endParaRPr>
          </a:p>
        </p:txBody>
      </p:sp>
      <p:sp>
        <p:nvSpPr>
          <p:cNvPr id="65541" name="Text Box 5"/>
          <p:cNvSpPr txBox="1">
            <a:spLocks noChangeArrowheads="1"/>
          </p:cNvSpPr>
          <p:nvPr/>
        </p:nvSpPr>
        <p:spPr bwMode="auto">
          <a:xfrm>
            <a:off x="1524000" y="3147020"/>
            <a:ext cx="2133600" cy="923330"/>
          </a:xfrm>
          <a:prstGeom prst="rect">
            <a:avLst/>
          </a:prstGeom>
          <a:noFill/>
          <a:ln w="9525" algn="ctr">
            <a:noFill/>
            <a:miter lim="800000"/>
            <a:headEnd/>
            <a:tailEnd/>
          </a:ln>
          <a:effectLst/>
        </p:spPr>
        <p:txBody>
          <a:bodyPr wrap="square" anchor="b">
            <a:spAutoFit/>
          </a:bodyPr>
          <a:lstStyle/>
          <a:p>
            <a:pPr eaLnBrk="1" hangingPunct="1">
              <a:buClr>
                <a:srgbClr val="33CC33"/>
              </a:buClr>
              <a:buSzPts val="1800"/>
              <a:buFont typeface="Verdana" pitchFamily="34" charset="0"/>
              <a:buNone/>
              <a:defRPr/>
            </a:pPr>
            <a:r>
              <a:rPr lang="en-US" b="1" dirty="0">
                <a:solidFill>
                  <a:srgbClr val="FFCC00"/>
                </a:solidFill>
                <a:effectLst>
                  <a:outerShdw blurRad="38100" dist="38100" dir="2700000" algn="tl">
                    <a:srgbClr val="C0C0C0"/>
                  </a:outerShdw>
                </a:effectLst>
              </a:rPr>
              <a:t>Yellow </a:t>
            </a:r>
          </a:p>
          <a:p>
            <a:pPr eaLnBrk="1" hangingPunct="1">
              <a:defRPr/>
            </a:pPr>
            <a:r>
              <a:rPr lang="en-US" b="1" dirty="0">
                <a:solidFill>
                  <a:srgbClr val="FFCC00"/>
                </a:solidFill>
                <a:effectLst>
                  <a:outerShdw blurRad="38100" dist="38100" dir="2700000" algn="tl">
                    <a:srgbClr val="C0C0C0"/>
                  </a:outerShdw>
                </a:effectLst>
              </a:rPr>
              <a:t>&lt;42—230 % Liabilities</a:t>
            </a:r>
            <a:endParaRPr lang="en-US" sz="4000" dirty="0">
              <a:solidFill>
                <a:srgbClr val="FFCC00"/>
              </a:solidFill>
              <a:effectLst>
                <a:outerShdw blurRad="38100" dist="38100" dir="2700000" algn="tl">
                  <a:srgbClr val="C0C0C0"/>
                </a:outerShdw>
              </a:effectLst>
            </a:endParaRPr>
          </a:p>
        </p:txBody>
      </p:sp>
      <p:sp>
        <p:nvSpPr>
          <p:cNvPr id="34822" name="Text Box 6"/>
          <p:cNvSpPr txBox="1">
            <a:spLocks noChangeArrowheads="1"/>
          </p:cNvSpPr>
          <p:nvPr/>
        </p:nvSpPr>
        <p:spPr bwMode="auto">
          <a:xfrm>
            <a:off x="1524000" y="2108942"/>
            <a:ext cx="1827744" cy="646331"/>
          </a:xfrm>
          <a:prstGeom prst="rect">
            <a:avLst/>
          </a:prstGeom>
          <a:noFill/>
          <a:ln w="9525" algn="ctr">
            <a:noFill/>
            <a:miter lim="800000"/>
            <a:headEnd/>
            <a:tailEnd/>
          </a:ln>
        </p:spPr>
        <p:txBody>
          <a:bodyPr wrap="none" anchor="b">
            <a:spAutoFit/>
          </a:bodyPr>
          <a:lstStyle/>
          <a:p>
            <a:pPr eaLnBrk="1" hangingPunct="1">
              <a:buClr>
                <a:srgbClr val="33CC33"/>
              </a:buClr>
              <a:buSzPts val="1800"/>
              <a:buFont typeface="Verdana" pitchFamily="34" charset="0"/>
              <a:buNone/>
            </a:pPr>
            <a:r>
              <a:rPr lang="en-US" b="1" dirty="0">
                <a:solidFill>
                  <a:srgbClr val="FF3300"/>
                </a:solidFill>
              </a:rPr>
              <a:t>Red </a:t>
            </a:r>
          </a:p>
          <a:p>
            <a:pPr eaLnBrk="1" hangingPunct="1"/>
            <a:r>
              <a:rPr lang="en-US" b="1" dirty="0">
                <a:solidFill>
                  <a:srgbClr val="FF3300"/>
                </a:solidFill>
              </a:rPr>
              <a:t>&gt;230 % Liabilities</a:t>
            </a:r>
            <a:endParaRPr lang="en-US" sz="4000" dirty="0">
              <a:solidFill>
                <a:srgbClr val="FF3300"/>
              </a:solidFill>
            </a:endParaRPr>
          </a:p>
        </p:txBody>
      </p:sp>
      <p:sp>
        <p:nvSpPr>
          <p:cNvPr id="34823" name="Line 7"/>
          <p:cNvSpPr>
            <a:spLocks noChangeShapeType="1"/>
          </p:cNvSpPr>
          <p:nvPr/>
        </p:nvSpPr>
        <p:spPr bwMode="auto">
          <a:xfrm>
            <a:off x="3685674" y="4865985"/>
            <a:ext cx="0" cy="381000"/>
          </a:xfrm>
          <a:prstGeom prst="line">
            <a:avLst/>
          </a:prstGeom>
          <a:noFill/>
          <a:ln w="76200">
            <a:solidFill>
              <a:srgbClr val="33CC33"/>
            </a:solidFill>
            <a:round/>
            <a:headEnd/>
            <a:tailEnd/>
          </a:ln>
        </p:spPr>
        <p:txBody>
          <a:bodyPr anchor="b"/>
          <a:lstStyle/>
          <a:p>
            <a:endParaRPr lang="en-US"/>
          </a:p>
        </p:txBody>
      </p:sp>
      <p:sp>
        <p:nvSpPr>
          <p:cNvPr id="34824" name="Line 8"/>
          <p:cNvSpPr>
            <a:spLocks noChangeShapeType="1"/>
          </p:cNvSpPr>
          <p:nvPr/>
        </p:nvSpPr>
        <p:spPr bwMode="auto">
          <a:xfrm flipV="1">
            <a:off x="3685674" y="2351385"/>
            <a:ext cx="0" cy="2514600"/>
          </a:xfrm>
          <a:prstGeom prst="line">
            <a:avLst/>
          </a:prstGeom>
          <a:noFill/>
          <a:ln w="76200">
            <a:solidFill>
              <a:srgbClr val="FFFF00"/>
            </a:solidFill>
            <a:round/>
            <a:headEnd/>
            <a:tailEnd/>
          </a:ln>
        </p:spPr>
        <p:txBody>
          <a:bodyPr anchor="b"/>
          <a:lstStyle/>
          <a:p>
            <a:endParaRPr lang="en-US"/>
          </a:p>
        </p:txBody>
      </p:sp>
      <p:sp>
        <p:nvSpPr>
          <p:cNvPr id="34825" name="Line 9"/>
          <p:cNvSpPr>
            <a:spLocks noChangeShapeType="1"/>
          </p:cNvSpPr>
          <p:nvPr/>
        </p:nvSpPr>
        <p:spPr bwMode="auto">
          <a:xfrm>
            <a:off x="3685674" y="1817985"/>
            <a:ext cx="0" cy="533400"/>
          </a:xfrm>
          <a:prstGeom prst="line">
            <a:avLst/>
          </a:prstGeom>
          <a:noFill/>
          <a:ln w="76200">
            <a:solidFill>
              <a:srgbClr val="FF3300"/>
            </a:solidFill>
            <a:round/>
            <a:headEnd/>
            <a:tailEnd/>
          </a:ln>
        </p:spPr>
        <p:txBody>
          <a:bodyPr anchor="b"/>
          <a:lstStyle/>
          <a:p>
            <a:endParaRPr lang="en-US"/>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a:xfrm>
            <a:off x="2209800" y="228600"/>
            <a:ext cx="7772400" cy="1524000"/>
          </a:xfrm>
          <a:noFill/>
        </p:spPr>
        <p:txBody>
          <a:bodyPr vert="horz" lIns="90488" tIns="44450" rIns="90488" bIns="44450" rtlCol="0" anchor="ctr">
            <a:normAutofit/>
          </a:bodyPr>
          <a:lstStyle/>
          <a:p>
            <a:pPr eaLnBrk="1" hangingPunct="1"/>
            <a:r>
              <a:rPr lang="en-US" sz="2300"/>
              <a:t>Rate of Return on Farm Assets (Profitability)</a:t>
            </a:r>
            <a:br>
              <a:rPr lang="en-US" sz="2100"/>
            </a:br>
            <a:r>
              <a:rPr lang="en-US" sz="1900"/>
              <a:t>[Net farm income from operations + farm interest expense minus value of unpaid labor &amp; mgmt] / avg. farm assets</a:t>
            </a:r>
          </a:p>
        </p:txBody>
      </p:sp>
      <p:graphicFrame>
        <p:nvGraphicFramePr>
          <p:cNvPr id="2" name="Object 3">
            <a:hlinkClick r:id="" action="ppaction://ole?verb=0"/>
          </p:cNvPr>
          <p:cNvGraphicFramePr>
            <a:graphicFrameLocks noGrp="1"/>
          </p:cNvGraphicFramePr>
          <p:nvPr>
            <p:ph type="chart" sz="half" idx="2"/>
            <p:extLst/>
          </p:nvPr>
        </p:nvGraphicFramePr>
        <p:xfrm>
          <a:off x="4622800" y="1920875"/>
          <a:ext cx="7212456" cy="4102100"/>
        </p:xfrm>
        <a:graphic>
          <a:graphicData uri="http://schemas.openxmlformats.org/drawingml/2006/chart">
            <c:chart xmlns:c="http://schemas.openxmlformats.org/drawingml/2006/chart" xmlns:r="http://schemas.openxmlformats.org/officeDocument/2006/relationships" r:id="rId3"/>
          </a:graphicData>
        </a:graphic>
      </p:graphicFrame>
      <p:sp>
        <p:nvSpPr>
          <p:cNvPr id="35847" name="Line 7"/>
          <p:cNvSpPr>
            <a:spLocks noChangeShapeType="1"/>
          </p:cNvSpPr>
          <p:nvPr/>
        </p:nvSpPr>
        <p:spPr bwMode="auto">
          <a:xfrm flipV="1">
            <a:off x="4800600" y="1676400"/>
            <a:ext cx="0" cy="1066800"/>
          </a:xfrm>
          <a:prstGeom prst="line">
            <a:avLst/>
          </a:prstGeom>
          <a:noFill/>
          <a:ln w="76200" cmpd="tri">
            <a:solidFill>
              <a:srgbClr val="33CC33"/>
            </a:solidFill>
            <a:round/>
            <a:headEnd/>
            <a:tailEnd/>
          </a:ln>
        </p:spPr>
        <p:txBody>
          <a:bodyPr anchor="b"/>
          <a:lstStyle/>
          <a:p>
            <a:endParaRPr lang="en-US"/>
          </a:p>
        </p:txBody>
      </p:sp>
      <p:sp>
        <p:nvSpPr>
          <p:cNvPr id="35848" name="Line 8"/>
          <p:cNvSpPr>
            <a:spLocks noChangeShapeType="1"/>
          </p:cNvSpPr>
          <p:nvPr/>
        </p:nvSpPr>
        <p:spPr bwMode="auto">
          <a:xfrm flipV="1">
            <a:off x="4800600" y="2743200"/>
            <a:ext cx="0" cy="1143000"/>
          </a:xfrm>
          <a:prstGeom prst="line">
            <a:avLst/>
          </a:prstGeom>
          <a:noFill/>
          <a:ln w="76200" cmpd="tri">
            <a:solidFill>
              <a:srgbClr val="FFFF00"/>
            </a:solidFill>
            <a:round/>
            <a:headEnd/>
            <a:tailEnd/>
          </a:ln>
        </p:spPr>
        <p:txBody>
          <a:bodyPr anchor="b"/>
          <a:lstStyle/>
          <a:p>
            <a:endParaRPr lang="en-US"/>
          </a:p>
        </p:txBody>
      </p:sp>
      <p:sp>
        <p:nvSpPr>
          <p:cNvPr id="35849" name="Line 9"/>
          <p:cNvSpPr>
            <a:spLocks noChangeShapeType="1"/>
          </p:cNvSpPr>
          <p:nvPr/>
        </p:nvSpPr>
        <p:spPr bwMode="auto">
          <a:xfrm>
            <a:off x="4800600" y="3886200"/>
            <a:ext cx="0" cy="1676400"/>
          </a:xfrm>
          <a:prstGeom prst="line">
            <a:avLst/>
          </a:prstGeom>
          <a:noFill/>
          <a:ln w="76200" cmpd="tri">
            <a:solidFill>
              <a:srgbClr val="FF3300"/>
            </a:solidFill>
            <a:round/>
            <a:headEnd/>
            <a:tailEnd/>
          </a:ln>
        </p:spPr>
        <p:txBody>
          <a:bodyPr anchor="b"/>
          <a:lstStyle/>
          <a:p>
            <a:endParaRPr lang="en-US"/>
          </a:p>
        </p:txBody>
      </p:sp>
      <p:sp>
        <p:nvSpPr>
          <p:cNvPr id="67594" name="Text Box 10"/>
          <p:cNvSpPr txBox="1">
            <a:spLocks noChangeArrowheads="1"/>
          </p:cNvSpPr>
          <p:nvPr/>
        </p:nvSpPr>
        <p:spPr bwMode="auto">
          <a:xfrm>
            <a:off x="2148681" y="1892499"/>
            <a:ext cx="1986954" cy="1323439"/>
          </a:xfrm>
          <a:prstGeom prst="rect">
            <a:avLst/>
          </a:prstGeom>
          <a:noFill/>
          <a:ln w="9525" algn="ctr">
            <a:noFill/>
            <a:miter lim="800000"/>
            <a:headEnd/>
            <a:tailEnd/>
          </a:ln>
          <a:effectLst/>
        </p:spPr>
        <p:txBody>
          <a:bodyPr wrap="none" anchor="b">
            <a:spAutoFit/>
          </a:bodyPr>
          <a:lstStyle/>
          <a:p>
            <a:pPr eaLnBrk="1" hangingPunct="1">
              <a:defRPr/>
            </a:pPr>
            <a:r>
              <a:rPr lang="en-US" sz="2000">
                <a:solidFill>
                  <a:schemeClr val="tx2"/>
                </a:solidFill>
              </a:rPr>
              <a:t>Mostly owned</a:t>
            </a:r>
          </a:p>
          <a:p>
            <a:pPr eaLnBrk="1" hangingPunct="1">
              <a:defRPr/>
            </a:pPr>
            <a:r>
              <a:rPr lang="en-US" sz="2000">
                <a:solidFill>
                  <a:schemeClr val="tx2"/>
                </a:solidFill>
              </a:rPr>
              <a:t>&gt;</a:t>
            </a:r>
            <a:r>
              <a:rPr lang="en-US" sz="2000">
                <a:solidFill>
                  <a:srgbClr val="33CC33"/>
                </a:solidFill>
              </a:rPr>
              <a:t>5 % Green</a:t>
            </a:r>
          </a:p>
          <a:p>
            <a:pPr eaLnBrk="1" hangingPunct="1">
              <a:defRPr/>
            </a:pPr>
            <a:r>
              <a:rPr lang="en-US" sz="2000">
                <a:solidFill>
                  <a:srgbClr val="FFCC00"/>
                </a:solidFill>
                <a:effectLst>
                  <a:outerShdw blurRad="38100" dist="38100" dir="2700000" algn="tl">
                    <a:srgbClr val="C0C0C0"/>
                  </a:outerShdw>
                </a:effectLst>
              </a:rPr>
              <a:t>1 % to 5 % Yellow</a:t>
            </a:r>
          </a:p>
          <a:p>
            <a:pPr eaLnBrk="1" hangingPunct="1">
              <a:defRPr/>
            </a:pPr>
            <a:r>
              <a:rPr lang="en-US" sz="2000">
                <a:solidFill>
                  <a:srgbClr val="FF3300"/>
                </a:solidFill>
              </a:rPr>
              <a:t>&lt;1 % Red</a:t>
            </a:r>
          </a:p>
        </p:txBody>
      </p:sp>
      <p:sp>
        <p:nvSpPr>
          <p:cNvPr id="67595" name="Text Box 11"/>
          <p:cNvSpPr txBox="1">
            <a:spLocks noChangeArrowheads="1"/>
          </p:cNvSpPr>
          <p:nvPr/>
        </p:nvSpPr>
        <p:spPr bwMode="auto">
          <a:xfrm>
            <a:off x="2148681" y="4346774"/>
            <a:ext cx="2520562" cy="1323439"/>
          </a:xfrm>
          <a:prstGeom prst="rect">
            <a:avLst/>
          </a:prstGeom>
          <a:noFill/>
          <a:ln w="9525" algn="ctr">
            <a:noFill/>
            <a:miter lim="800000"/>
            <a:headEnd/>
            <a:tailEnd/>
          </a:ln>
          <a:effectLst/>
        </p:spPr>
        <p:txBody>
          <a:bodyPr wrap="none" anchor="b">
            <a:spAutoFit/>
          </a:bodyPr>
          <a:lstStyle/>
          <a:p>
            <a:pPr eaLnBrk="1" hangingPunct="1">
              <a:defRPr/>
            </a:pPr>
            <a:r>
              <a:rPr lang="en-US" sz="2000" dirty="0">
                <a:solidFill>
                  <a:schemeClr val="tx2"/>
                </a:solidFill>
              </a:rPr>
              <a:t>Mostly Rented/Leased</a:t>
            </a:r>
          </a:p>
          <a:p>
            <a:pPr eaLnBrk="1" hangingPunct="1">
              <a:defRPr/>
            </a:pPr>
            <a:r>
              <a:rPr lang="en-US" sz="2000" dirty="0">
                <a:solidFill>
                  <a:srgbClr val="33CC33"/>
                </a:solidFill>
              </a:rPr>
              <a:t>&gt;12 % Green</a:t>
            </a:r>
          </a:p>
          <a:p>
            <a:pPr eaLnBrk="1" hangingPunct="1">
              <a:defRPr/>
            </a:pPr>
            <a:r>
              <a:rPr lang="en-US" sz="2000" dirty="0">
                <a:solidFill>
                  <a:srgbClr val="FFCC00"/>
                </a:solidFill>
                <a:effectLst>
                  <a:outerShdw blurRad="38100" dist="38100" dir="2700000" algn="tl">
                    <a:srgbClr val="C0C0C0"/>
                  </a:outerShdw>
                </a:effectLst>
              </a:rPr>
              <a:t>3 % to 12 % Yellow</a:t>
            </a:r>
          </a:p>
          <a:p>
            <a:pPr eaLnBrk="1" hangingPunct="1">
              <a:defRPr/>
            </a:pPr>
            <a:r>
              <a:rPr lang="en-US" sz="2000" dirty="0">
                <a:solidFill>
                  <a:srgbClr val="FF3300"/>
                </a:solidFill>
              </a:rPr>
              <a:t>&lt;3 % Red</a:t>
            </a:r>
          </a:p>
        </p:txBody>
      </p:sp>
      <p:sp>
        <p:nvSpPr>
          <p:cNvPr id="35852" name="Line 12"/>
          <p:cNvSpPr>
            <a:spLocks noChangeShapeType="1"/>
          </p:cNvSpPr>
          <p:nvPr/>
        </p:nvSpPr>
        <p:spPr bwMode="auto">
          <a:xfrm flipV="1">
            <a:off x="3429000" y="3429000"/>
            <a:ext cx="1371600" cy="990600"/>
          </a:xfrm>
          <a:prstGeom prst="line">
            <a:avLst/>
          </a:prstGeom>
          <a:noFill/>
          <a:ln w="57150" cmpd="thickThin">
            <a:solidFill>
              <a:schemeClr val="tx1"/>
            </a:solidFill>
            <a:round/>
            <a:headEnd/>
            <a:tailEnd type="triangle" w="med" len="med"/>
          </a:ln>
        </p:spPr>
        <p:txBody>
          <a:bodyPr anchor="b"/>
          <a:lstStyle/>
          <a:p>
            <a:endParaRPr lang="en-US"/>
          </a:p>
        </p:txBody>
      </p:sp>
      <p:sp>
        <p:nvSpPr>
          <p:cNvPr id="35853" name="Line 13"/>
          <p:cNvSpPr>
            <a:spLocks noChangeShapeType="1"/>
          </p:cNvSpPr>
          <p:nvPr/>
        </p:nvSpPr>
        <p:spPr bwMode="auto">
          <a:xfrm>
            <a:off x="3810000" y="2133600"/>
            <a:ext cx="1447800" cy="0"/>
          </a:xfrm>
          <a:prstGeom prst="line">
            <a:avLst/>
          </a:prstGeom>
          <a:noFill/>
          <a:ln w="57150">
            <a:solidFill>
              <a:schemeClr val="tx1"/>
            </a:solidFill>
            <a:round/>
            <a:headEnd/>
            <a:tailEnd type="triangle" w="med" len="med"/>
          </a:ln>
        </p:spPr>
        <p:txBody>
          <a:bodyPr anchor="b"/>
          <a:lstStyle/>
          <a:p>
            <a:endParaRPr lang="en-US"/>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2209800" y="304800"/>
            <a:ext cx="7772400" cy="1219200"/>
          </a:xfrm>
          <a:noFill/>
        </p:spPr>
        <p:txBody>
          <a:bodyPr vert="horz" lIns="90488" tIns="44450" rIns="90488" bIns="44450" rtlCol="0" anchor="ctr">
            <a:normAutofit/>
          </a:bodyPr>
          <a:lstStyle/>
          <a:p>
            <a:pPr eaLnBrk="1" hangingPunct="1"/>
            <a:r>
              <a:rPr lang="en-US" sz="2100"/>
              <a:t>Rate of Return on Farm Equity (Profitability)</a:t>
            </a:r>
            <a:br>
              <a:rPr lang="en-US" sz="1900"/>
            </a:br>
            <a:r>
              <a:rPr lang="en-US" sz="1900"/>
              <a:t>[Net farm income from operations minus value of unpaid labor &amp; mgmt] / average farm equity</a:t>
            </a:r>
          </a:p>
        </p:txBody>
      </p:sp>
      <p:graphicFrame>
        <p:nvGraphicFramePr>
          <p:cNvPr id="2" name="Object 3">
            <a:hlinkClick r:id="" action="ppaction://ole?verb=0"/>
          </p:cNvPr>
          <p:cNvGraphicFramePr>
            <a:graphicFrameLocks noGrp="1"/>
          </p:cNvGraphicFramePr>
          <p:nvPr>
            <p:ph type="chart" sz="half" idx="2"/>
            <p:extLst/>
          </p:nvPr>
        </p:nvGraphicFramePr>
        <p:xfrm>
          <a:off x="3556001" y="2013169"/>
          <a:ext cx="7588265" cy="3751045"/>
        </p:xfrm>
        <a:graphic>
          <a:graphicData uri="http://schemas.openxmlformats.org/drawingml/2006/chart">
            <c:chart xmlns:c="http://schemas.openxmlformats.org/drawingml/2006/chart" xmlns:r="http://schemas.openxmlformats.org/officeDocument/2006/relationships" r:id="rId3"/>
          </a:graphicData>
        </a:graphic>
      </p:graphicFrame>
      <p:sp>
        <p:nvSpPr>
          <p:cNvPr id="36868" name="Text Box 4"/>
          <p:cNvSpPr txBox="1">
            <a:spLocks noChangeArrowheads="1"/>
          </p:cNvSpPr>
          <p:nvPr/>
        </p:nvSpPr>
        <p:spPr bwMode="auto">
          <a:xfrm>
            <a:off x="1752601" y="2722107"/>
            <a:ext cx="1997075" cy="2246769"/>
          </a:xfrm>
          <a:prstGeom prst="rect">
            <a:avLst/>
          </a:prstGeom>
          <a:noFill/>
          <a:ln w="9525" algn="ctr">
            <a:noFill/>
            <a:miter lim="800000"/>
            <a:headEnd/>
            <a:tailEnd/>
          </a:ln>
        </p:spPr>
        <p:txBody>
          <a:bodyPr anchor="b">
            <a:spAutoFit/>
          </a:bodyPr>
          <a:lstStyle/>
          <a:p>
            <a:pPr eaLnBrk="1" hangingPunct="1"/>
            <a:r>
              <a:rPr lang="en-US" sz="2000" b="1">
                <a:solidFill>
                  <a:schemeClr val="tx2"/>
                </a:solidFill>
              </a:rPr>
              <a:t>Watch your trend</a:t>
            </a:r>
          </a:p>
          <a:p>
            <a:pPr eaLnBrk="1" hangingPunct="1"/>
            <a:r>
              <a:rPr lang="en-US" sz="2000" b="1">
                <a:solidFill>
                  <a:schemeClr val="tx2"/>
                </a:solidFill>
              </a:rPr>
              <a:t>information to be sure you are heading</a:t>
            </a:r>
          </a:p>
          <a:p>
            <a:pPr eaLnBrk="1" hangingPunct="1"/>
            <a:r>
              <a:rPr lang="en-US" sz="2000" b="1">
                <a:solidFill>
                  <a:schemeClr val="tx2"/>
                </a:solidFill>
              </a:rPr>
              <a:t>in the desired direction.</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a:xfrm>
            <a:off x="2209800" y="304800"/>
            <a:ext cx="7772400" cy="1295400"/>
          </a:xfrm>
          <a:noFill/>
        </p:spPr>
        <p:txBody>
          <a:bodyPr vert="horz" lIns="90488" tIns="44450" rIns="90488" bIns="44450" rtlCol="0" anchor="ctr">
            <a:normAutofit/>
          </a:bodyPr>
          <a:lstStyle/>
          <a:p>
            <a:pPr eaLnBrk="1" hangingPunct="1"/>
            <a:r>
              <a:rPr lang="en-US" sz="2300"/>
              <a:t>Operating Profit Margin Ratio (Profitability)</a:t>
            </a:r>
            <a:br>
              <a:rPr lang="en-US" sz="1900"/>
            </a:br>
            <a:r>
              <a:rPr lang="en-US" sz="1900"/>
              <a:t>[Net farm income from operations + farm interest expense minus value of unpaid labor &amp; mgmt] / gross revenue</a:t>
            </a:r>
          </a:p>
        </p:txBody>
      </p:sp>
      <p:graphicFrame>
        <p:nvGraphicFramePr>
          <p:cNvPr id="2" name="Object 3">
            <a:hlinkClick r:id="" action="ppaction://ole?verb=0"/>
          </p:cNvPr>
          <p:cNvGraphicFramePr>
            <a:graphicFrameLocks noGrp="1"/>
          </p:cNvGraphicFramePr>
          <p:nvPr>
            <p:ph type="chart" sz="half" idx="2"/>
            <p:extLst/>
          </p:nvPr>
        </p:nvGraphicFramePr>
        <p:xfrm>
          <a:off x="4381501" y="1651001"/>
          <a:ext cx="6957455" cy="4719425"/>
        </p:xfrm>
        <a:graphic>
          <a:graphicData uri="http://schemas.openxmlformats.org/drawingml/2006/chart">
            <c:chart xmlns:c="http://schemas.openxmlformats.org/drawingml/2006/chart" xmlns:r="http://schemas.openxmlformats.org/officeDocument/2006/relationships" r:id="rId3"/>
          </a:graphicData>
        </a:graphic>
      </p:graphicFrame>
      <p:sp>
        <p:nvSpPr>
          <p:cNvPr id="37892" name="Line 4"/>
          <p:cNvSpPr>
            <a:spLocks noChangeShapeType="1"/>
          </p:cNvSpPr>
          <p:nvPr/>
        </p:nvSpPr>
        <p:spPr bwMode="auto">
          <a:xfrm flipV="1">
            <a:off x="4419600" y="1600200"/>
            <a:ext cx="0" cy="1219200"/>
          </a:xfrm>
          <a:prstGeom prst="line">
            <a:avLst/>
          </a:prstGeom>
          <a:noFill/>
          <a:ln w="76200">
            <a:solidFill>
              <a:srgbClr val="33CC33"/>
            </a:solidFill>
            <a:round/>
            <a:headEnd/>
            <a:tailEnd/>
          </a:ln>
        </p:spPr>
        <p:txBody>
          <a:bodyPr anchor="b"/>
          <a:lstStyle/>
          <a:p>
            <a:endParaRPr lang="en-US"/>
          </a:p>
        </p:txBody>
      </p:sp>
      <p:sp>
        <p:nvSpPr>
          <p:cNvPr id="37893" name="Line 5"/>
          <p:cNvSpPr>
            <a:spLocks noChangeShapeType="1"/>
          </p:cNvSpPr>
          <p:nvPr/>
        </p:nvSpPr>
        <p:spPr bwMode="auto">
          <a:xfrm flipV="1">
            <a:off x="4419600" y="2819400"/>
            <a:ext cx="0" cy="762000"/>
          </a:xfrm>
          <a:prstGeom prst="line">
            <a:avLst/>
          </a:prstGeom>
          <a:noFill/>
          <a:ln w="76200">
            <a:solidFill>
              <a:srgbClr val="FFFF00"/>
            </a:solidFill>
            <a:round/>
            <a:headEnd/>
            <a:tailEnd/>
          </a:ln>
        </p:spPr>
        <p:txBody>
          <a:bodyPr anchor="b"/>
          <a:lstStyle/>
          <a:p>
            <a:endParaRPr lang="en-US"/>
          </a:p>
        </p:txBody>
      </p:sp>
      <p:sp>
        <p:nvSpPr>
          <p:cNvPr id="37894" name="Line 6"/>
          <p:cNvSpPr>
            <a:spLocks noChangeShapeType="1"/>
          </p:cNvSpPr>
          <p:nvPr/>
        </p:nvSpPr>
        <p:spPr bwMode="auto">
          <a:xfrm flipV="1">
            <a:off x="4419600" y="3581400"/>
            <a:ext cx="0" cy="1905000"/>
          </a:xfrm>
          <a:prstGeom prst="line">
            <a:avLst/>
          </a:prstGeom>
          <a:noFill/>
          <a:ln w="76200">
            <a:solidFill>
              <a:srgbClr val="FF3300"/>
            </a:solidFill>
            <a:round/>
            <a:headEnd/>
            <a:tailEnd/>
          </a:ln>
        </p:spPr>
        <p:txBody>
          <a:bodyPr anchor="b"/>
          <a:lstStyle/>
          <a:p>
            <a:endParaRPr lang="en-US"/>
          </a:p>
        </p:txBody>
      </p:sp>
      <p:sp>
        <p:nvSpPr>
          <p:cNvPr id="37895" name="Text Box 7"/>
          <p:cNvSpPr txBox="1">
            <a:spLocks noChangeArrowheads="1"/>
          </p:cNvSpPr>
          <p:nvPr/>
        </p:nvSpPr>
        <p:spPr bwMode="auto">
          <a:xfrm>
            <a:off x="1812926" y="2289115"/>
            <a:ext cx="1525097" cy="400110"/>
          </a:xfrm>
          <a:prstGeom prst="rect">
            <a:avLst/>
          </a:prstGeom>
          <a:noFill/>
          <a:ln w="9525" algn="ctr">
            <a:noFill/>
            <a:miter lim="800000"/>
            <a:headEnd/>
            <a:tailEnd/>
          </a:ln>
        </p:spPr>
        <p:txBody>
          <a:bodyPr wrap="none" anchor="b">
            <a:spAutoFit/>
          </a:bodyPr>
          <a:lstStyle/>
          <a:p>
            <a:pPr eaLnBrk="1" hangingPunct="1"/>
            <a:r>
              <a:rPr lang="en-US" sz="2000" b="1">
                <a:solidFill>
                  <a:srgbClr val="33CC33"/>
                </a:solidFill>
              </a:rPr>
              <a:t>&gt;25 % Green</a:t>
            </a:r>
          </a:p>
        </p:txBody>
      </p:sp>
      <p:sp>
        <p:nvSpPr>
          <p:cNvPr id="71688" name="Text Box 8"/>
          <p:cNvSpPr txBox="1">
            <a:spLocks noChangeArrowheads="1"/>
          </p:cNvSpPr>
          <p:nvPr/>
        </p:nvSpPr>
        <p:spPr bwMode="auto">
          <a:xfrm>
            <a:off x="1828801" y="3117989"/>
            <a:ext cx="1591205" cy="707886"/>
          </a:xfrm>
          <a:prstGeom prst="rect">
            <a:avLst/>
          </a:prstGeom>
          <a:noFill/>
          <a:ln w="9525" algn="ctr">
            <a:noFill/>
            <a:miter lim="800000"/>
            <a:headEnd/>
            <a:tailEnd/>
          </a:ln>
          <a:effectLst/>
        </p:spPr>
        <p:txBody>
          <a:bodyPr wrap="none" anchor="b">
            <a:spAutoFit/>
          </a:bodyPr>
          <a:lstStyle/>
          <a:p>
            <a:pPr eaLnBrk="1" hangingPunct="1">
              <a:defRPr/>
            </a:pPr>
            <a:r>
              <a:rPr lang="en-US" sz="2000" b="1">
                <a:solidFill>
                  <a:srgbClr val="FFCC00"/>
                </a:solidFill>
                <a:effectLst>
                  <a:outerShdw blurRad="38100" dist="38100" dir="2700000" algn="tl">
                    <a:srgbClr val="C0C0C0"/>
                  </a:outerShdw>
                </a:effectLst>
              </a:rPr>
              <a:t>10 % to 25 % </a:t>
            </a:r>
          </a:p>
          <a:p>
            <a:pPr eaLnBrk="1" hangingPunct="1">
              <a:defRPr/>
            </a:pPr>
            <a:r>
              <a:rPr lang="en-US" sz="2000" b="1">
                <a:solidFill>
                  <a:srgbClr val="FFCC00"/>
                </a:solidFill>
                <a:effectLst>
                  <a:outerShdw blurRad="38100" dist="38100" dir="2700000" algn="tl">
                    <a:srgbClr val="C0C0C0"/>
                  </a:outerShdw>
                </a:effectLst>
              </a:rPr>
              <a:t>Yellow</a:t>
            </a:r>
          </a:p>
        </p:txBody>
      </p:sp>
      <p:sp>
        <p:nvSpPr>
          <p:cNvPr id="37897" name="Text Box 9"/>
          <p:cNvSpPr txBox="1">
            <a:spLocks noChangeArrowheads="1"/>
          </p:cNvSpPr>
          <p:nvPr/>
        </p:nvSpPr>
        <p:spPr bwMode="auto">
          <a:xfrm>
            <a:off x="1889126" y="4575115"/>
            <a:ext cx="1283749" cy="400110"/>
          </a:xfrm>
          <a:prstGeom prst="rect">
            <a:avLst/>
          </a:prstGeom>
          <a:noFill/>
          <a:ln w="9525" algn="ctr">
            <a:noFill/>
            <a:miter lim="800000"/>
            <a:headEnd/>
            <a:tailEnd/>
          </a:ln>
        </p:spPr>
        <p:txBody>
          <a:bodyPr wrap="none" anchor="b">
            <a:spAutoFit/>
          </a:bodyPr>
          <a:lstStyle/>
          <a:p>
            <a:pPr eaLnBrk="1" hangingPunct="1"/>
            <a:r>
              <a:rPr lang="en-US" sz="2000" b="1">
                <a:solidFill>
                  <a:srgbClr val="FF3300"/>
                </a:solidFill>
              </a:rPr>
              <a:t>&lt;10 % Red</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a:xfrm>
            <a:off x="2209800" y="228600"/>
            <a:ext cx="7772400" cy="1371600"/>
          </a:xfrm>
          <a:noFill/>
        </p:spPr>
        <p:txBody>
          <a:bodyPr vert="horz" lIns="90488" tIns="44450" rIns="90488" bIns="44450" rtlCol="0" anchor="ctr">
            <a:normAutofit/>
          </a:bodyPr>
          <a:lstStyle/>
          <a:p>
            <a:pPr eaLnBrk="1" hangingPunct="1"/>
            <a:r>
              <a:rPr lang="en-US" sz="3000" dirty="0"/>
              <a:t>Avg. Net Farm Income (Profitability)</a:t>
            </a:r>
            <a:br>
              <a:rPr lang="en-US" sz="1900" dirty="0"/>
            </a:br>
            <a:r>
              <a:rPr lang="en-US" sz="1900" dirty="0"/>
              <a:t>[Farm revenues minus farm expenses] + gain or loss on the sale of farm capital assets</a:t>
            </a:r>
          </a:p>
        </p:txBody>
      </p:sp>
      <p:graphicFrame>
        <p:nvGraphicFramePr>
          <p:cNvPr id="2" name="Object 3">
            <a:hlinkClick r:id="" action="ppaction://ole?verb=0"/>
          </p:cNvPr>
          <p:cNvGraphicFramePr>
            <a:graphicFrameLocks noGrp="1"/>
          </p:cNvGraphicFramePr>
          <p:nvPr>
            <p:ph type="chart" sz="half" idx="2"/>
            <p:extLst/>
          </p:nvPr>
        </p:nvGraphicFramePr>
        <p:xfrm>
          <a:off x="2782505" y="1600200"/>
          <a:ext cx="7921591" cy="4189412"/>
        </p:xfrm>
        <a:graphic>
          <a:graphicData uri="http://schemas.openxmlformats.org/drawingml/2006/chart">
            <c:chart xmlns:c="http://schemas.openxmlformats.org/drawingml/2006/chart" xmlns:r="http://schemas.openxmlformats.org/officeDocument/2006/relationships" r:id="rId3"/>
          </a:graphicData>
        </a:graphic>
      </p:graphicFrame>
      <p:sp>
        <p:nvSpPr>
          <p:cNvPr id="38916" name="Text Box 4"/>
          <p:cNvSpPr txBox="1">
            <a:spLocks noChangeArrowheads="1"/>
          </p:cNvSpPr>
          <p:nvPr/>
        </p:nvSpPr>
        <p:spPr bwMode="auto">
          <a:xfrm>
            <a:off x="1524000" y="2106553"/>
            <a:ext cx="1676400" cy="2862322"/>
          </a:xfrm>
          <a:prstGeom prst="rect">
            <a:avLst/>
          </a:prstGeom>
          <a:noFill/>
          <a:ln w="9525" algn="ctr">
            <a:noFill/>
            <a:miter lim="800000"/>
            <a:headEnd/>
            <a:tailEnd/>
          </a:ln>
        </p:spPr>
        <p:txBody>
          <a:bodyPr wrap="square" anchor="b">
            <a:spAutoFit/>
          </a:bodyPr>
          <a:lstStyle/>
          <a:p>
            <a:pPr eaLnBrk="1" hangingPunct="1"/>
            <a:r>
              <a:rPr lang="en-US" sz="2000" b="1">
                <a:solidFill>
                  <a:schemeClr val="tx2"/>
                </a:solidFill>
              </a:rPr>
              <a:t>Watch your trends closely. Trends will be </a:t>
            </a:r>
          </a:p>
          <a:p>
            <a:pPr eaLnBrk="1" hangingPunct="1"/>
            <a:r>
              <a:rPr lang="en-US" sz="2000" b="1">
                <a:solidFill>
                  <a:schemeClr val="tx2"/>
                </a:solidFill>
              </a:rPr>
              <a:t>variable because</a:t>
            </a:r>
          </a:p>
          <a:p>
            <a:pPr eaLnBrk="1" hangingPunct="1"/>
            <a:r>
              <a:rPr lang="en-US" sz="2000" b="1">
                <a:solidFill>
                  <a:schemeClr val="tx2"/>
                </a:solidFill>
              </a:rPr>
              <a:t>of the cyclical </a:t>
            </a:r>
          </a:p>
          <a:p>
            <a:pPr eaLnBrk="1" hangingPunct="1"/>
            <a:r>
              <a:rPr lang="en-US" sz="2000" b="1">
                <a:solidFill>
                  <a:schemeClr val="tx2"/>
                </a:solidFill>
              </a:rPr>
              <a:t>nature of agriculture</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p:txBody>
          <a:bodyPr/>
          <a:lstStyle/>
          <a:p>
            <a:pPr eaLnBrk="1" hangingPunct="1"/>
            <a:r>
              <a:rPr lang="en-US"/>
              <a:t>Term Debt Coverage Ratio</a:t>
            </a:r>
          </a:p>
        </p:txBody>
      </p:sp>
      <p:graphicFrame>
        <p:nvGraphicFramePr>
          <p:cNvPr id="2" name="Object 3"/>
          <p:cNvGraphicFramePr>
            <a:graphicFrameLocks noGrp="1" noChangeAspect="1"/>
          </p:cNvGraphicFramePr>
          <p:nvPr>
            <p:ph idx="4294967295"/>
            <p:extLst/>
          </p:nvPr>
        </p:nvGraphicFramePr>
        <p:xfrm>
          <a:off x="3124200" y="684440"/>
          <a:ext cx="6780212" cy="5359173"/>
        </p:xfrm>
        <a:graphic>
          <a:graphicData uri="http://schemas.openxmlformats.org/drawingml/2006/chart">
            <c:chart xmlns:c="http://schemas.openxmlformats.org/drawingml/2006/chart" xmlns:r="http://schemas.openxmlformats.org/officeDocument/2006/relationships" r:id="rId3"/>
          </a:graphicData>
        </a:graphic>
      </p:graphicFrame>
      <p:sp>
        <p:nvSpPr>
          <p:cNvPr id="39940" name="Line 4"/>
          <p:cNvSpPr>
            <a:spLocks noChangeShapeType="1"/>
          </p:cNvSpPr>
          <p:nvPr/>
        </p:nvSpPr>
        <p:spPr bwMode="auto">
          <a:xfrm flipV="1">
            <a:off x="4495800" y="2286000"/>
            <a:ext cx="0" cy="2209800"/>
          </a:xfrm>
          <a:prstGeom prst="line">
            <a:avLst/>
          </a:prstGeom>
          <a:noFill/>
          <a:ln w="76200">
            <a:solidFill>
              <a:srgbClr val="33CC33"/>
            </a:solidFill>
            <a:round/>
            <a:headEnd/>
            <a:tailEnd/>
          </a:ln>
        </p:spPr>
        <p:txBody>
          <a:bodyPr anchor="b"/>
          <a:lstStyle/>
          <a:p>
            <a:endParaRPr lang="en-US"/>
          </a:p>
        </p:txBody>
      </p:sp>
      <p:sp>
        <p:nvSpPr>
          <p:cNvPr id="39941" name="Line 5"/>
          <p:cNvSpPr>
            <a:spLocks noChangeShapeType="1"/>
          </p:cNvSpPr>
          <p:nvPr/>
        </p:nvSpPr>
        <p:spPr bwMode="auto">
          <a:xfrm flipV="1">
            <a:off x="4495800" y="4495800"/>
            <a:ext cx="0" cy="228600"/>
          </a:xfrm>
          <a:prstGeom prst="line">
            <a:avLst/>
          </a:prstGeom>
          <a:noFill/>
          <a:ln w="76200">
            <a:solidFill>
              <a:srgbClr val="FFFF00"/>
            </a:solidFill>
            <a:round/>
            <a:headEnd/>
            <a:tailEnd/>
          </a:ln>
        </p:spPr>
        <p:txBody>
          <a:bodyPr anchor="b"/>
          <a:lstStyle/>
          <a:p>
            <a:endParaRPr lang="en-US"/>
          </a:p>
        </p:txBody>
      </p:sp>
      <p:sp>
        <p:nvSpPr>
          <p:cNvPr id="39942" name="Line 6"/>
          <p:cNvSpPr>
            <a:spLocks noChangeShapeType="1"/>
          </p:cNvSpPr>
          <p:nvPr/>
        </p:nvSpPr>
        <p:spPr bwMode="auto">
          <a:xfrm flipV="1">
            <a:off x="4495800" y="4724400"/>
            <a:ext cx="0" cy="1219200"/>
          </a:xfrm>
          <a:prstGeom prst="line">
            <a:avLst/>
          </a:prstGeom>
          <a:noFill/>
          <a:ln w="76200">
            <a:solidFill>
              <a:srgbClr val="FF3300"/>
            </a:solidFill>
            <a:round/>
            <a:headEnd/>
            <a:tailEnd/>
          </a:ln>
        </p:spPr>
        <p:txBody>
          <a:bodyPr anchor="b"/>
          <a:lstStyle/>
          <a:p>
            <a:endParaRPr lang="en-US"/>
          </a:p>
        </p:txBody>
      </p:sp>
      <p:sp>
        <p:nvSpPr>
          <p:cNvPr id="75783" name="Text Box 7"/>
          <p:cNvSpPr txBox="1">
            <a:spLocks noChangeArrowheads="1"/>
          </p:cNvSpPr>
          <p:nvPr/>
        </p:nvSpPr>
        <p:spPr bwMode="auto">
          <a:xfrm rot="1978429">
            <a:off x="1614153" y="3350813"/>
            <a:ext cx="1688411" cy="830997"/>
          </a:xfrm>
          <a:prstGeom prst="rect">
            <a:avLst/>
          </a:prstGeom>
          <a:noFill/>
          <a:ln w="9525" algn="ctr">
            <a:noFill/>
            <a:miter lim="800000"/>
            <a:headEnd/>
            <a:tailEnd/>
          </a:ln>
          <a:effectLst/>
        </p:spPr>
        <p:txBody>
          <a:bodyPr wrap="none" anchor="b">
            <a:spAutoFit/>
          </a:bodyPr>
          <a:lstStyle/>
          <a:p>
            <a:pPr eaLnBrk="1" hangingPunct="1">
              <a:defRPr/>
            </a:pPr>
            <a:r>
              <a:rPr lang="en-US" sz="1600" b="1" dirty="0">
                <a:solidFill>
                  <a:srgbClr val="33CC33"/>
                </a:solidFill>
              </a:rPr>
              <a:t>&gt;170 % Green</a:t>
            </a:r>
          </a:p>
          <a:p>
            <a:pPr eaLnBrk="1" hangingPunct="1">
              <a:defRPr/>
            </a:pPr>
            <a:r>
              <a:rPr lang="en-US" sz="1600" b="1" dirty="0">
                <a:solidFill>
                  <a:srgbClr val="FFCC00"/>
                </a:solidFill>
                <a:effectLst>
                  <a:outerShdw blurRad="38100" dist="38100" dir="2700000" algn="tl">
                    <a:srgbClr val="C0C0C0"/>
                  </a:outerShdw>
                </a:effectLst>
              </a:rPr>
              <a:t>120 to 170 yellow</a:t>
            </a:r>
          </a:p>
          <a:p>
            <a:pPr eaLnBrk="1" hangingPunct="1">
              <a:defRPr/>
            </a:pPr>
            <a:r>
              <a:rPr lang="en-US" sz="1600" b="1" dirty="0">
                <a:solidFill>
                  <a:srgbClr val="FF3300"/>
                </a:solidFill>
              </a:rPr>
              <a:t>&lt;120 % Red</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a:noFill/>
        </p:spPr>
        <p:txBody>
          <a:bodyPr vert="horz" lIns="90488" tIns="44450" rIns="90488" bIns="44450" rtlCol="0" anchor="ctr">
            <a:normAutofit/>
          </a:bodyPr>
          <a:lstStyle/>
          <a:p>
            <a:pPr eaLnBrk="1" hangingPunct="1"/>
            <a:r>
              <a:rPr lang="en-US" sz="2500"/>
              <a:t>Asset Turnover Rate (Financial Efficiency)</a:t>
            </a:r>
            <a:br>
              <a:rPr lang="en-US" sz="2100"/>
            </a:br>
            <a:r>
              <a:rPr lang="en-US" sz="2100"/>
              <a:t>Gross revenues / average total farm assets</a:t>
            </a:r>
          </a:p>
        </p:txBody>
      </p:sp>
      <p:graphicFrame>
        <p:nvGraphicFramePr>
          <p:cNvPr id="2" name="Object 3">
            <a:hlinkClick r:id="" action="ppaction://ole?verb=0"/>
          </p:cNvPr>
          <p:cNvGraphicFramePr>
            <a:graphicFrameLocks noGrp="1"/>
          </p:cNvGraphicFramePr>
          <p:nvPr>
            <p:ph type="chart" sz="half" idx="2"/>
            <p:extLst/>
          </p:nvPr>
        </p:nvGraphicFramePr>
        <p:xfrm>
          <a:off x="2362200" y="1066801"/>
          <a:ext cx="8229600" cy="504983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lstStyle/>
          <a:p>
            <a:pPr eaLnBrk="1" hangingPunct="1"/>
            <a:r>
              <a:rPr lang="en-US" sz="3400" dirty="0"/>
              <a:t>Asset Turnover Rate % (Cost)</a:t>
            </a:r>
          </a:p>
        </p:txBody>
      </p:sp>
      <p:graphicFrame>
        <p:nvGraphicFramePr>
          <p:cNvPr id="2" name="Object 3"/>
          <p:cNvGraphicFramePr>
            <a:graphicFrameLocks noGrp="1" noChangeAspect="1"/>
          </p:cNvGraphicFramePr>
          <p:nvPr>
            <p:ph idx="1"/>
            <p:extLst/>
          </p:nvPr>
        </p:nvGraphicFramePr>
        <p:xfrm>
          <a:off x="2141538" y="1803400"/>
          <a:ext cx="7899400" cy="4165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Mental Health Outreach Program</a:t>
            </a:r>
          </a:p>
        </p:txBody>
      </p:sp>
      <p:sp>
        <p:nvSpPr>
          <p:cNvPr id="5" name="Text Placeholder 4"/>
          <p:cNvSpPr>
            <a:spLocks noGrp="1"/>
          </p:cNvSpPr>
          <p:nvPr>
            <p:ph type="body" idx="1"/>
          </p:nvPr>
        </p:nvSpPr>
        <p:spPr>
          <a:xfrm>
            <a:off x="864191" y="1710532"/>
            <a:ext cx="10317570" cy="463483"/>
          </a:xfrm>
        </p:spPr>
        <p:txBody>
          <a:bodyPr>
            <a:noAutofit/>
          </a:bodyPr>
          <a:lstStyle/>
          <a:p>
            <a:pPr algn="ctr"/>
            <a:r>
              <a:rPr lang="en-US" sz="2600" dirty="0"/>
              <a:t>There are people and organizations ready to help.  Explore them here:</a:t>
            </a:r>
          </a:p>
        </p:txBody>
      </p:sp>
      <p:sp>
        <p:nvSpPr>
          <p:cNvPr id="6" name="Content Placeholder 5"/>
          <p:cNvSpPr>
            <a:spLocks noGrp="1"/>
          </p:cNvSpPr>
          <p:nvPr>
            <p:ph sz="half" idx="2"/>
          </p:nvPr>
        </p:nvSpPr>
        <p:spPr>
          <a:xfrm>
            <a:off x="864191" y="2261795"/>
            <a:ext cx="5519067" cy="3761500"/>
          </a:xfrm>
        </p:spPr>
        <p:txBody>
          <a:bodyPr>
            <a:normAutofit fontScale="85000" lnSpcReduction="20000"/>
          </a:bodyPr>
          <a:lstStyle/>
          <a:p>
            <a:r>
              <a:rPr lang="en-US" b="1" dirty="0"/>
              <a:t>Assist</a:t>
            </a:r>
            <a:r>
              <a:rPr lang="en-US" dirty="0"/>
              <a:t> in Meeting Farm Business and Personal Goals</a:t>
            </a:r>
          </a:p>
          <a:p>
            <a:r>
              <a:rPr lang="en-US" b="1" dirty="0"/>
              <a:t>Direct</a:t>
            </a:r>
            <a:r>
              <a:rPr lang="en-US" dirty="0"/>
              <a:t> Effective Financial Management</a:t>
            </a:r>
          </a:p>
          <a:p>
            <a:r>
              <a:rPr lang="en-US" b="1" dirty="0"/>
              <a:t>Support </a:t>
            </a:r>
            <a:r>
              <a:rPr lang="en-US" dirty="0"/>
              <a:t>Rural Mental Health</a:t>
            </a:r>
          </a:p>
          <a:p>
            <a:r>
              <a:rPr lang="en-US" b="1" dirty="0"/>
              <a:t>Guide</a:t>
            </a:r>
            <a:r>
              <a:rPr lang="en-US" dirty="0"/>
              <a:t> Sound Business Decisions</a:t>
            </a:r>
          </a:p>
          <a:p>
            <a:r>
              <a:rPr lang="en-US" b="1" dirty="0"/>
              <a:t>Advise</a:t>
            </a:r>
            <a:r>
              <a:rPr lang="en-US" dirty="0"/>
              <a:t> Farm Transition and Succession Planning</a:t>
            </a:r>
          </a:p>
          <a:p>
            <a:r>
              <a:rPr lang="en-US" b="1" dirty="0"/>
              <a:t>Develop</a:t>
            </a:r>
            <a:r>
              <a:rPr lang="en-US" dirty="0"/>
              <a:t> Farm Efficiency</a:t>
            </a:r>
          </a:p>
          <a:p>
            <a:r>
              <a:rPr lang="en-US" b="1" dirty="0"/>
              <a:t>Increase</a:t>
            </a:r>
            <a:r>
              <a:rPr lang="en-US" dirty="0"/>
              <a:t> Access to Lending Opportunities</a:t>
            </a:r>
          </a:p>
        </p:txBody>
      </p:sp>
      <p:pic>
        <p:nvPicPr>
          <p:cNvPr id="8" name="Content Placeholder 7">
            <a:extLst>
              <a:ext uri="{FF2B5EF4-FFF2-40B4-BE49-F238E27FC236}">
                <a16:creationId xmlns:a16="http://schemas.microsoft.com/office/drawing/2014/main" id="{CC0D8AFA-4555-47A1-AF96-19CBF7292570}"/>
              </a:ext>
            </a:extLst>
          </p:cNvPr>
          <p:cNvPicPr>
            <a:picLocks noGrp="1" noChangeAspect="1"/>
          </p:cNvPicPr>
          <p:nvPr>
            <p:ph sz="quarter" idx="4"/>
          </p:nvPr>
        </p:nvPicPr>
        <p:blipFill>
          <a:blip r:embed="rId2"/>
          <a:stretch>
            <a:fillRect/>
          </a:stretch>
        </p:blipFill>
        <p:spPr>
          <a:xfrm>
            <a:off x="6931326" y="2261795"/>
            <a:ext cx="4250435" cy="3684588"/>
          </a:xfrm>
          <a:prstGeom prst="rect">
            <a:avLst/>
          </a:prstGeom>
        </p:spPr>
      </p:pic>
    </p:spTree>
    <p:extLst>
      <p:ext uri="{BB962C8B-B14F-4D97-AF65-F5344CB8AC3E}">
        <p14:creationId xmlns:p14="http://schemas.microsoft.com/office/powerpoint/2010/main" val="10383378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a:noFill/>
        </p:spPr>
        <p:txBody>
          <a:bodyPr vert="horz" lIns="90488" tIns="44450" rIns="90488" bIns="44450" rtlCol="0" anchor="ctr">
            <a:normAutofit/>
          </a:bodyPr>
          <a:lstStyle/>
          <a:p>
            <a:pPr eaLnBrk="1" hangingPunct="1"/>
            <a:r>
              <a:rPr lang="en-US" sz="2100"/>
              <a:t>Operating Expense Ratio (Financial Efficiency)</a:t>
            </a:r>
            <a:br>
              <a:rPr lang="en-US" sz="1900"/>
            </a:br>
            <a:r>
              <a:rPr lang="en-US" sz="1900"/>
              <a:t>[Total operating expenses minus depreciation] / gross revenue</a:t>
            </a:r>
          </a:p>
        </p:txBody>
      </p:sp>
      <p:graphicFrame>
        <p:nvGraphicFramePr>
          <p:cNvPr id="2" name="Object 3">
            <a:hlinkClick r:id="" action="ppaction://ole?verb=0"/>
          </p:cNvPr>
          <p:cNvGraphicFramePr>
            <a:graphicFrameLocks noGrp="1"/>
          </p:cNvGraphicFramePr>
          <p:nvPr>
            <p:ph type="chart" sz="half" idx="2"/>
            <p:extLst/>
          </p:nvPr>
        </p:nvGraphicFramePr>
        <p:xfrm>
          <a:off x="3674883" y="1219201"/>
          <a:ext cx="7755117" cy="4622987"/>
        </p:xfrm>
        <a:graphic>
          <a:graphicData uri="http://schemas.openxmlformats.org/drawingml/2006/chart">
            <c:chart xmlns:c="http://schemas.openxmlformats.org/drawingml/2006/chart" xmlns:r="http://schemas.openxmlformats.org/officeDocument/2006/relationships" r:id="rId3"/>
          </a:graphicData>
        </a:graphic>
      </p:graphicFrame>
      <p:sp>
        <p:nvSpPr>
          <p:cNvPr id="45060" name="Line 4"/>
          <p:cNvSpPr>
            <a:spLocks noChangeShapeType="1"/>
          </p:cNvSpPr>
          <p:nvPr/>
        </p:nvSpPr>
        <p:spPr bwMode="auto">
          <a:xfrm>
            <a:off x="3810716" y="1440722"/>
            <a:ext cx="0" cy="1320006"/>
          </a:xfrm>
          <a:prstGeom prst="line">
            <a:avLst/>
          </a:prstGeom>
          <a:noFill/>
          <a:ln w="76200">
            <a:solidFill>
              <a:srgbClr val="FF3300"/>
            </a:solidFill>
            <a:round/>
            <a:headEnd/>
            <a:tailEnd/>
          </a:ln>
        </p:spPr>
        <p:txBody>
          <a:bodyPr anchor="b"/>
          <a:lstStyle/>
          <a:p>
            <a:endParaRPr lang="en-US"/>
          </a:p>
        </p:txBody>
      </p:sp>
      <p:sp>
        <p:nvSpPr>
          <p:cNvPr id="45061" name="Line 5"/>
          <p:cNvSpPr>
            <a:spLocks noChangeShapeType="1"/>
          </p:cNvSpPr>
          <p:nvPr/>
        </p:nvSpPr>
        <p:spPr bwMode="auto">
          <a:xfrm>
            <a:off x="3810716" y="3306576"/>
            <a:ext cx="0" cy="1258346"/>
          </a:xfrm>
          <a:prstGeom prst="line">
            <a:avLst/>
          </a:prstGeom>
          <a:noFill/>
          <a:ln w="76200">
            <a:solidFill>
              <a:srgbClr val="33CC33"/>
            </a:solidFill>
            <a:round/>
            <a:headEnd/>
            <a:tailEnd/>
          </a:ln>
        </p:spPr>
        <p:txBody>
          <a:bodyPr anchor="b"/>
          <a:lstStyle/>
          <a:p>
            <a:endParaRPr lang="en-US"/>
          </a:p>
        </p:txBody>
      </p:sp>
      <p:sp>
        <p:nvSpPr>
          <p:cNvPr id="45062" name="Line 6"/>
          <p:cNvSpPr>
            <a:spLocks noChangeShapeType="1"/>
          </p:cNvSpPr>
          <p:nvPr/>
        </p:nvSpPr>
        <p:spPr bwMode="auto">
          <a:xfrm>
            <a:off x="3810716" y="2760728"/>
            <a:ext cx="0" cy="1027112"/>
          </a:xfrm>
          <a:prstGeom prst="line">
            <a:avLst/>
          </a:prstGeom>
          <a:noFill/>
          <a:ln w="76200">
            <a:solidFill>
              <a:srgbClr val="FFFF00"/>
            </a:solidFill>
            <a:round/>
            <a:headEnd/>
            <a:tailEnd/>
          </a:ln>
        </p:spPr>
        <p:txBody>
          <a:bodyPr anchor="b"/>
          <a:lstStyle/>
          <a:p>
            <a:endParaRPr lang="en-US"/>
          </a:p>
        </p:txBody>
      </p:sp>
      <p:sp>
        <p:nvSpPr>
          <p:cNvPr id="45063" name="Text Box 7"/>
          <p:cNvSpPr txBox="1">
            <a:spLocks noChangeArrowheads="1"/>
          </p:cNvSpPr>
          <p:nvPr/>
        </p:nvSpPr>
        <p:spPr bwMode="auto">
          <a:xfrm>
            <a:off x="1911643" y="1879694"/>
            <a:ext cx="1506566" cy="400110"/>
          </a:xfrm>
          <a:prstGeom prst="rect">
            <a:avLst/>
          </a:prstGeom>
          <a:noFill/>
          <a:ln w="9525" algn="ctr">
            <a:noFill/>
            <a:miter lim="800000"/>
            <a:headEnd/>
            <a:tailEnd/>
          </a:ln>
        </p:spPr>
        <p:txBody>
          <a:bodyPr wrap="none" anchor="b">
            <a:spAutoFit/>
          </a:bodyPr>
          <a:lstStyle/>
          <a:p>
            <a:pPr eaLnBrk="1" hangingPunct="1"/>
            <a:r>
              <a:rPr lang="en-US" sz="2000" b="1" dirty="0">
                <a:solidFill>
                  <a:srgbClr val="FF3300"/>
                </a:solidFill>
              </a:rPr>
              <a:t>&gt;80 % is Red</a:t>
            </a:r>
          </a:p>
        </p:txBody>
      </p:sp>
      <p:sp>
        <p:nvSpPr>
          <p:cNvPr id="85000" name="Text Box 8"/>
          <p:cNvSpPr txBox="1">
            <a:spLocks noChangeArrowheads="1"/>
          </p:cNvSpPr>
          <p:nvPr/>
        </p:nvSpPr>
        <p:spPr bwMode="auto">
          <a:xfrm>
            <a:off x="1524000" y="3028890"/>
            <a:ext cx="2286716" cy="400110"/>
          </a:xfrm>
          <a:prstGeom prst="rect">
            <a:avLst/>
          </a:prstGeom>
          <a:noFill/>
          <a:ln w="9525" algn="ctr">
            <a:noFill/>
            <a:miter lim="800000"/>
            <a:headEnd/>
            <a:tailEnd/>
          </a:ln>
          <a:effectLst/>
        </p:spPr>
        <p:txBody>
          <a:bodyPr wrap="none" anchor="b">
            <a:spAutoFit/>
          </a:bodyPr>
          <a:lstStyle/>
          <a:p>
            <a:pPr eaLnBrk="1" hangingPunct="1">
              <a:defRPr/>
            </a:pPr>
            <a:r>
              <a:rPr lang="en-US" sz="2000" b="1" dirty="0">
                <a:solidFill>
                  <a:srgbClr val="FFCC00"/>
                </a:solidFill>
                <a:effectLst>
                  <a:outerShdw blurRad="38100" dist="38100" dir="2700000" algn="tl">
                    <a:srgbClr val="C0C0C0"/>
                  </a:outerShdw>
                </a:effectLst>
              </a:rPr>
              <a:t>60 % to 80 % Yellow</a:t>
            </a:r>
          </a:p>
        </p:txBody>
      </p:sp>
      <p:sp>
        <p:nvSpPr>
          <p:cNvPr id="45065" name="Text Box 9"/>
          <p:cNvSpPr txBox="1">
            <a:spLocks noChangeArrowheads="1"/>
          </p:cNvSpPr>
          <p:nvPr/>
        </p:nvSpPr>
        <p:spPr bwMode="auto">
          <a:xfrm>
            <a:off x="1921043" y="3971805"/>
            <a:ext cx="1747914" cy="400110"/>
          </a:xfrm>
          <a:prstGeom prst="rect">
            <a:avLst/>
          </a:prstGeom>
          <a:noFill/>
          <a:ln w="9525" algn="ctr">
            <a:noFill/>
            <a:miter lim="800000"/>
            <a:headEnd/>
            <a:tailEnd/>
          </a:ln>
        </p:spPr>
        <p:txBody>
          <a:bodyPr wrap="none" anchor="b">
            <a:spAutoFit/>
          </a:bodyPr>
          <a:lstStyle/>
          <a:p>
            <a:pPr eaLnBrk="1" hangingPunct="1"/>
            <a:r>
              <a:rPr lang="en-US" sz="2000" b="1" dirty="0">
                <a:solidFill>
                  <a:srgbClr val="33CC33"/>
                </a:solidFill>
              </a:rPr>
              <a:t>&lt;60 % is Green</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noFill/>
        </p:spPr>
        <p:txBody>
          <a:bodyPr vert="horz" lIns="90488" tIns="44450" rIns="90488" bIns="44450" rtlCol="0" anchor="ctr">
            <a:normAutofit/>
          </a:bodyPr>
          <a:lstStyle/>
          <a:p>
            <a:pPr eaLnBrk="1" hangingPunct="1"/>
            <a:r>
              <a:rPr lang="en-US" sz="2100"/>
              <a:t>Depreciation Expense Ratio (Financial Efficiency)</a:t>
            </a:r>
            <a:br>
              <a:rPr lang="en-US" sz="1900"/>
            </a:br>
            <a:r>
              <a:rPr lang="en-US" sz="1900"/>
              <a:t>Depreciation expense / gross revenue</a:t>
            </a:r>
          </a:p>
        </p:txBody>
      </p:sp>
      <p:graphicFrame>
        <p:nvGraphicFramePr>
          <p:cNvPr id="2" name="Object 3">
            <a:hlinkClick r:id="" action="ppaction://ole?verb=0"/>
          </p:cNvPr>
          <p:cNvGraphicFramePr>
            <a:graphicFrameLocks noGrp="1"/>
          </p:cNvGraphicFramePr>
          <p:nvPr>
            <p:ph type="chart" sz="half" idx="2"/>
            <p:extLst/>
          </p:nvPr>
        </p:nvGraphicFramePr>
        <p:xfrm>
          <a:off x="2209801" y="1676400"/>
          <a:ext cx="8102949" cy="417827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a:xfrm>
            <a:off x="2098675" y="304801"/>
            <a:ext cx="8001000" cy="1216025"/>
          </a:xfrm>
          <a:noFill/>
        </p:spPr>
        <p:txBody>
          <a:bodyPr vert="horz" lIns="90488" tIns="44450" rIns="90488" bIns="44450" rtlCol="0" anchor="ctr">
            <a:normAutofit/>
          </a:bodyPr>
          <a:lstStyle/>
          <a:p>
            <a:pPr eaLnBrk="1" hangingPunct="1"/>
            <a:r>
              <a:rPr lang="en-US" sz="2300" dirty="0"/>
              <a:t>Interest Expense Ratio (Financial Efficiency)</a:t>
            </a:r>
            <a:br>
              <a:rPr lang="en-US" sz="2100" dirty="0"/>
            </a:br>
            <a:r>
              <a:rPr lang="en-US" sz="2100" dirty="0"/>
              <a:t>Total farm interest expense / gross revenue</a:t>
            </a:r>
          </a:p>
        </p:txBody>
      </p:sp>
      <p:graphicFrame>
        <p:nvGraphicFramePr>
          <p:cNvPr id="2" name="Object 3">
            <a:hlinkClick r:id="" action="ppaction://ole?verb=0"/>
          </p:cNvPr>
          <p:cNvGraphicFramePr>
            <a:graphicFrameLocks noGrp="1"/>
          </p:cNvGraphicFramePr>
          <p:nvPr>
            <p:ph type="chart" sz="half" idx="2"/>
            <p:extLst/>
          </p:nvPr>
        </p:nvGraphicFramePr>
        <p:xfrm>
          <a:off x="3985070" y="1295401"/>
          <a:ext cx="6734810" cy="4749182"/>
        </p:xfrm>
        <a:graphic>
          <a:graphicData uri="http://schemas.openxmlformats.org/drawingml/2006/chart">
            <c:chart xmlns:c="http://schemas.openxmlformats.org/drawingml/2006/chart" xmlns:r="http://schemas.openxmlformats.org/officeDocument/2006/relationships" r:id="rId3"/>
          </a:graphicData>
        </a:graphic>
      </p:graphicFrame>
      <p:sp>
        <p:nvSpPr>
          <p:cNvPr id="47108" name="Text Box 4"/>
          <p:cNvSpPr txBox="1">
            <a:spLocks noChangeArrowheads="1"/>
          </p:cNvSpPr>
          <p:nvPr/>
        </p:nvSpPr>
        <p:spPr bwMode="auto">
          <a:xfrm>
            <a:off x="1752601" y="1901765"/>
            <a:ext cx="1283749" cy="400110"/>
          </a:xfrm>
          <a:prstGeom prst="rect">
            <a:avLst/>
          </a:prstGeom>
          <a:noFill/>
          <a:ln w="9525" algn="ctr">
            <a:noFill/>
            <a:miter lim="800000"/>
            <a:headEnd/>
            <a:tailEnd/>
          </a:ln>
        </p:spPr>
        <p:txBody>
          <a:bodyPr wrap="none" anchor="b">
            <a:spAutoFit/>
          </a:bodyPr>
          <a:lstStyle/>
          <a:p>
            <a:pPr eaLnBrk="1" hangingPunct="1"/>
            <a:r>
              <a:rPr lang="en-US" sz="2000" b="1" dirty="0">
                <a:solidFill>
                  <a:srgbClr val="FF3300"/>
                </a:solidFill>
              </a:rPr>
              <a:t>&gt;10 % Red</a:t>
            </a:r>
          </a:p>
        </p:txBody>
      </p:sp>
      <p:sp>
        <p:nvSpPr>
          <p:cNvPr id="89093" name="Text Box 5"/>
          <p:cNvSpPr txBox="1">
            <a:spLocks noChangeArrowheads="1"/>
          </p:cNvSpPr>
          <p:nvPr/>
        </p:nvSpPr>
        <p:spPr bwMode="auto">
          <a:xfrm>
            <a:off x="1752601" y="3273365"/>
            <a:ext cx="2156873" cy="400110"/>
          </a:xfrm>
          <a:prstGeom prst="rect">
            <a:avLst/>
          </a:prstGeom>
          <a:noFill/>
          <a:ln w="9525" algn="ctr">
            <a:noFill/>
            <a:miter lim="800000"/>
            <a:headEnd/>
            <a:tailEnd/>
          </a:ln>
          <a:effectLst/>
        </p:spPr>
        <p:txBody>
          <a:bodyPr wrap="none" anchor="b">
            <a:spAutoFit/>
          </a:bodyPr>
          <a:lstStyle/>
          <a:p>
            <a:pPr eaLnBrk="1" hangingPunct="1">
              <a:defRPr/>
            </a:pPr>
            <a:r>
              <a:rPr lang="en-US" sz="2000" b="1" dirty="0">
                <a:solidFill>
                  <a:srgbClr val="FFCC00"/>
                </a:solidFill>
                <a:effectLst>
                  <a:outerShdw blurRad="38100" dist="38100" dir="2700000" algn="tl">
                    <a:srgbClr val="C0C0C0"/>
                  </a:outerShdw>
                </a:effectLst>
              </a:rPr>
              <a:t>5 % to 10 % Yellow</a:t>
            </a:r>
          </a:p>
        </p:txBody>
      </p:sp>
      <p:sp>
        <p:nvSpPr>
          <p:cNvPr id="47110" name="Text Box 6"/>
          <p:cNvSpPr txBox="1">
            <a:spLocks noChangeArrowheads="1"/>
          </p:cNvSpPr>
          <p:nvPr/>
        </p:nvSpPr>
        <p:spPr bwMode="auto">
          <a:xfrm>
            <a:off x="1752600" y="4340165"/>
            <a:ext cx="1395254" cy="400110"/>
          </a:xfrm>
          <a:prstGeom prst="rect">
            <a:avLst/>
          </a:prstGeom>
          <a:noFill/>
          <a:ln w="9525" algn="ctr">
            <a:noFill/>
            <a:miter lim="800000"/>
            <a:headEnd/>
            <a:tailEnd/>
          </a:ln>
        </p:spPr>
        <p:txBody>
          <a:bodyPr wrap="none" anchor="b">
            <a:spAutoFit/>
          </a:bodyPr>
          <a:lstStyle/>
          <a:p>
            <a:pPr eaLnBrk="1" hangingPunct="1"/>
            <a:r>
              <a:rPr lang="en-US" sz="2000" b="1" dirty="0">
                <a:solidFill>
                  <a:srgbClr val="33CC33"/>
                </a:solidFill>
              </a:rPr>
              <a:t>&lt;5 % Green</a:t>
            </a:r>
          </a:p>
        </p:txBody>
      </p:sp>
      <p:sp>
        <p:nvSpPr>
          <p:cNvPr id="47111" name="Line 7"/>
          <p:cNvSpPr>
            <a:spLocks noChangeShapeType="1"/>
          </p:cNvSpPr>
          <p:nvPr/>
        </p:nvSpPr>
        <p:spPr bwMode="auto">
          <a:xfrm flipH="1">
            <a:off x="3904255" y="3400492"/>
            <a:ext cx="47337" cy="2186017"/>
          </a:xfrm>
          <a:prstGeom prst="line">
            <a:avLst/>
          </a:prstGeom>
          <a:noFill/>
          <a:ln w="9525">
            <a:noFill/>
            <a:round/>
            <a:headEnd/>
            <a:tailEnd/>
          </a:ln>
        </p:spPr>
        <p:txBody>
          <a:bodyPr anchor="b"/>
          <a:lstStyle/>
          <a:p>
            <a:endParaRPr lang="en-US"/>
          </a:p>
        </p:txBody>
      </p:sp>
      <p:sp>
        <p:nvSpPr>
          <p:cNvPr id="47112" name="Line 8"/>
          <p:cNvSpPr>
            <a:spLocks noChangeShapeType="1"/>
          </p:cNvSpPr>
          <p:nvPr/>
        </p:nvSpPr>
        <p:spPr bwMode="auto">
          <a:xfrm>
            <a:off x="3951591" y="4111691"/>
            <a:ext cx="28865" cy="1566832"/>
          </a:xfrm>
          <a:prstGeom prst="line">
            <a:avLst/>
          </a:prstGeom>
          <a:noFill/>
          <a:ln w="76200">
            <a:solidFill>
              <a:srgbClr val="33CC33"/>
            </a:solidFill>
            <a:round/>
            <a:headEnd/>
            <a:tailEnd/>
          </a:ln>
        </p:spPr>
        <p:txBody>
          <a:bodyPr anchor="b"/>
          <a:lstStyle/>
          <a:p>
            <a:endParaRPr lang="en-US"/>
          </a:p>
        </p:txBody>
      </p:sp>
      <p:sp>
        <p:nvSpPr>
          <p:cNvPr id="47113" name="Line 9"/>
          <p:cNvSpPr>
            <a:spLocks noChangeShapeType="1"/>
          </p:cNvSpPr>
          <p:nvPr/>
        </p:nvSpPr>
        <p:spPr bwMode="auto">
          <a:xfrm flipV="1">
            <a:off x="3951590" y="2940056"/>
            <a:ext cx="4865" cy="1171635"/>
          </a:xfrm>
          <a:prstGeom prst="line">
            <a:avLst/>
          </a:prstGeom>
          <a:noFill/>
          <a:ln w="76200">
            <a:solidFill>
              <a:srgbClr val="FFFF00"/>
            </a:solidFill>
            <a:round/>
            <a:headEnd/>
            <a:tailEnd/>
          </a:ln>
        </p:spPr>
        <p:txBody>
          <a:bodyPr anchor="b"/>
          <a:lstStyle/>
          <a:p>
            <a:endParaRPr lang="en-US"/>
          </a:p>
        </p:txBody>
      </p:sp>
      <p:sp>
        <p:nvSpPr>
          <p:cNvPr id="10" name="Line 4">
            <a:extLst>
              <a:ext uri="{FF2B5EF4-FFF2-40B4-BE49-F238E27FC236}">
                <a16:creationId xmlns:a16="http://schemas.microsoft.com/office/drawing/2014/main" id="{5E2F71F8-D1E5-47B0-9FF9-A7D7B118874C}"/>
              </a:ext>
            </a:extLst>
          </p:cNvPr>
          <p:cNvSpPr>
            <a:spLocks noChangeShapeType="1"/>
          </p:cNvSpPr>
          <p:nvPr/>
        </p:nvSpPr>
        <p:spPr bwMode="auto">
          <a:xfrm>
            <a:off x="3946424" y="1901765"/>
            <a:ext cx="4865" cy="1065338"/>
          </a:xfrm>
          <a:prstGeom prst="line">
            <a:avLst/>
          </a:prstGeom>
          <a:noFill/>
          <a:ln w="76200">
            <a:solidFill>
              <a:srgbClr val="FF3300"/>
            </a:solidFill>
            <a:round/>
            <a:headEnd/>
            <a:tailEnd/>
          </a:ln>
        </p:spPr>
        <p:txBody>
          <a:bodyPr anchor="b"/>
          <a:lstStyle/>
          <a:p>
            <a:endParaRPr lang="en-US"/>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a:noFill/>
        </p:spPr>
        <p:txBody>
          <a:bodyPr vert="horz" lIns="90488" tIns="44450" rIns="90488" bIns="44450" rtlCol="0" anchor="ctr">
            <a:normAutofit fontScale="90000"/>
          </a:bodyPr>
          <a:lstStyle/>
          <a:p>
            <a:pPr eaLnBrk="1" hangingPunct="1"/>
            <a:r>
              <a:rPr lang="en-US" dirty="0"/>
              <a:t>Operating Expense Ratio 2022</a:t>
            </a:r>
            <a:br>
              <a:rPr lang="en-US" dirty="0"/>
            </a:br>
            <a:endParaRPr lang="en-US" dirty="0"/>
          </a:p>
        </p:txBody>
      </p:sp>
      <p:graphicFrame>
        <p:nvGraphicFramePr>
          <p:cNvPr id="2" name="Object 3"/>
          <p:cNvGraphicFramePr>
            <a:graphicFrameLocks noGrp="1"/>
          </p:cNvGraphicFramePr>
          <p:nvPr>
            <p:ph type="chart" idx="1"/>
            <p:extLst/>
          </p:nvPr>
        </p:nvGraphicFramePr>
        <p:xfrm>
          <a:off x="1949451" y="1219201"/>
          <a:ext cx="7967663" cy="50228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a:noFill/>
        </p:spPr>
        <p:txBody>
          <a:bodyPr vert="horz" lIns="90488" tIns="44450" rIns="90488" bIns="44450" rtlCol="0" anchor="ctr">
            <a:noAutofit/>
          </a:bodyPr>
          <a:lstStyle/>
          <a:p>
            <a:pPr eaLnBrk="1" hangingPunct="1"/>
            <a:r>
              <a:rPr lang="en-US" sz="2800" dirty="0"/>
              <a:t>Net Farm Income from Operations (Financial Efficiency)</a:t>
            </a:r>
            <a:br>
              <a:rPr lang="en-US" sz="2800" dirty="0"/>
            </a:br>
            <a:r>
              <a:rPr lang="en-US" sz="2800" dirty="0"/>
              <a:t>Net farm income from operations / gross revenue</a:t>
            </a:r>
          </a:p>
        </p:txBody>
      </p:sp>
      <p:graphicFrame>
        <p:nvGraphicFramePr>
          <p:cNvPr id="2" name="Object 3">
            <a:hlinkClick r:id="" action="ppaction://ole?verb=0"/>
          </p:cNvPr>
          <p:cNvGraphicFramePr>
            <a:graphicFrameLocks noGrp="1"/>
          </p:cNvGraphicFramePr>
          <p:nvPr>
            <p:ph type="chart" sz="half" idx="2"/>
            <p:extLst/>
          </p:nvPr>
        </p:nvGraphicFramePr>
        <p:xfrm>
          <a:off x="4038600" y="1143001"/>
          <a:ext cx="7794340" cy="5043488"/>
        </p:xfrm>
        <a:graphic>
          <a:graphicData uri="http://schemas.openxmlformats.org/drawingml/2006/chart">
            <c:chart xmlns:c="http://schemas.openxmlformats.org/drawingml/2006/chart" xmlns:r="http://schemas.openxmlformats.org/officeDocument/2006/relationships" r:id="rId3"/>
          </a:graphicData>
        </a:graphic>
      </p:graphicFrame>
      <p:sp>
        <p:nvSpPr>
          <p:cNvPr id="49156" name="Text Box 4"/>
          <p:cNvSpPr txBox="1">
            <a:spLocks noChangeArrowheads="1"/>
          </p:cNvSpPr>
          <p:nvPr/>
        </p:nvSpPr>
        <p:spPr bwMode="auto">
          <a:xfrm>
            <a:off x="1524000" y="3352801"/>
            <a:ext cx="3276600" cy="1616075"/>
          </a:xfrm>
          <a:prstGeom prst="rect">
            <a:avLst/>
          </a:prstGeom>
          <a:noFill/>
          <a:ln w="9525" algn="ctr">
            <a:noFill/>
            <a:miter lim="800000"/>
            <a:headEnd/>
            <a:tailEnd/>
          </a:ln>
        </p:spPr>
        <p:txBody>
          <a:bodyPr anchor="b">
            <a:spAutoFit/>
          </a:bodyPr>
          <a:lstStyle/>
          <a:p>
            <a:pPr eaLnBrk="1" hangingPunct="1"/>
            <a:r>
              <a:rPr lang="en-US" sz="2000" b="1">
                <a:solidFill>
                  <a:schemeClr val="tx2"/>
                </a:solidFill>
              </a:rPr>
              <a:t>Watch your trends</a:t>
            </a:r>
          </a:p>
          <a:p>
            <a:pPr eaLnBrk="1" hangingPunct="1"/>
            <a:r>
              <a:rPr lang="en-US" sz="2000" b="1">
                <a:solidFill>
                  <a:schemeClr val="tx2"/>
                </a:solidFill>
              </a:rPr>
              <a:t>Closely.  Trends will be variable because</a:t>
            </a:r>
          </a:p>
          <a:p>
            <a:pPr eaLnBrk="1" hangingPunct="1"/>
            <a:r>
              <a:rPr lang="en-US" sz="2000" b="1">
                <a:solidFill>
                  <a:schemeClr val="tx2"/>
                </a:solidFill>
              </a:rPr>
              <a:t>of the cyclical </a:t>
            </a:r>
          </a:p>
          <a:p>
            <a:pPr eaLnBrk="1" hangingPunct="1"/>
            <a:r>
              <a:rPr lang="en-US" sz="2000" b="1">
                <a:solidFill>
                  <a:schemeClr val="tx2"/>
                </a:solidFill>
              </a:rPr>
              <a:t>nature of agriculture.</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dirty="0"/>
              <a:t>Conclusions about ratios		</a:t>
            </a:r>
          </a:p>
        </p:txBody>
      </p:sp>
      <p:sp>
        <p:nvSpPr>
          <p:cNvPr id="61443" name="Content Placeholder 2"/>
          <p:cNvSpPr>
            <a:spLocks noGrp="1"/>
          </p:cNvSpPr>
          <p:nvPr>
            <p:ph idx="1"/>
          </p:nvPr>
        </p:nvSpPr>
        <p:spPr>
          <a:xfrm>
            <a:off x="2090738" y="1752600"/>
            <a:ext cx="8348662" cy="4267200"/>
          </a:xfrm>
        </p:spPr>
        <p:txBody>
          <a:bodyPr/>
          <a:lstStyle/>
          <a:p>
            <a:r>
              <a:rPr lang="en-US"/>
              <a:t>Your business trend lines are priceless</a:t>
            </a:r>
          </a:p>
          <a:p>
            <a:r>
              <a:rPr lang="en-US"/>
              <a:t>Compare information for the last 5 years</a:t>
            </a:r>
          </a:p>
          <a:p>
            <a:r>
              <a:rPr lang="en-US"/>
              <a:t>Compare your data to your peer group</a:t>
            </a:r>
          </a:p>
          <a:p>
            <a:r>
              <a:rPr lang="en-US"/>
              <a:t>How does your business stack up?</a:t>
            </a:r>
          </a:p>
          <a:p>
            <a:r>
              <a:rPr lang="en-US"/>
              <a:t>What are your new strategies?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a:t>Managing in volatile times?</a:t>
            </a:r>
          </a:p>
        </p:txBody>
      </p:sp>
      <p:sp>
        <p:nvSpPr>
          <p:cNvPr id="53251" name="Rectangle 3"/>
          <p:cNvSpPr>
            <a:spLocks noGrp="1" noChangeArrowheads="1"/>
          </p:cNvSpPr>
          <p:nvPr>
            <p:ph idx="1"/>
          </p:nvPr>
        </p:nvSpPr>
        <p:spPr>
          <a:xfrm>
            <a:off x="2090738" y="1752600"/>
            <a:ext cx="8196262" cy="4267200"/>
          </a:xfrm>
        </p:spPr>
        <p:txBody>
          <a:bodyPr/>
          <a:lstStyle/>
          <a:p>
            <a:pPr eaLnBrk="1" hangingPunct="1"/>
            <a:r>
              <a:rPr lang="en-US"/>
              <a:t>How do you improve your bottom line?</a:t>
            </a:r>
          </a:p>
          <a:p>
            <a:pPr lvl="1" eaLnBrk="1" hangingPunct="1"/>
            <a:r>
              <a:rPr lang="en-US"/>
              <a:t>Conduct Variance Analysis           (planned vs. actual) </a:t>
            </a:r>
          </a:p>
          <a:p>
            <a:pPr lvl="1" eaLnBrk="1" hangingPunct="1"/>
            <a:r>
              <a:rPr lang="en-US"/>
              <a:t>Position your balance sheet </a:t>
            </a:r>
          </a:p>
          <a:p>
            <a:pPr lvl="1" eaLnBrk="1" hangingPunct="1"/>
            <a:r>
              <a:rPr lang="en-US"/>
              <a:t>Manage 100 things 1% better each year</a:t>
            </a:r>
          </a:p>
          <a:p>
            <a:pPr lvl="1" eaLnBrk="1" hangingPunct="1"/>
            <a:r>
              <a:rPr lang="en-US"/>
              <a:t>Manage the operation to be on the right side of the financial divide</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32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32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32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32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32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bldLvl="5"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a:t>How do you survive the volatile ride ahead?</a:t>
            </a:r>
          </a:p>
        </p:txBody>
      </p:sp>
      <p:sp>
        <p:nvSpPr>
          <p:cNvPr id="54275" name="Rectangle 3"/>
          <p:cNvSpPr>
            <a:spLocks noGrp="1" noChangeArrowheads="1"/>
          </p:cNvSpPr>
          <p:nvPr>
            <p:ph idx="1"/>
          </p:nvPr>
        </p:nvSpPr>
        <p:spPr/>
        <p:txBody>
          <a:bodyPr/>
          <a:lstStyle/>
          <a:p>
            <a:pPr eaLnBrk="1" hangingPunct="1">
              <a:lnSpc>
                <a:spcPct val="80000"/>
              </a:lnSpc>
            </a:pPr>
            <a:endParaRPr lang="en-US" sz="2600" dirty="0"/>
          </a:p>
          <a:p>
            <a:pPr eaLnBrk="1" hangingPunct="1">
              <a:lnSpc>
                <a:spcPct val="80000"/>
              </a:lnSpc>
            </a:pPr>
            <a:r>
              <a:rPr lang="en-US" sz="2600" dirty="0"/>
              <a:t>Conduct sensitivity analysis cash flows</a:t>
            </a:r>
          </a:p>
          <a:p>
            <a:pPr eaLnBrk="1" hangingPunct="1">
              <a:lnSpc>
                <a:spcPct val="80000"/>
              </a:lnSpc>
            </a:pPr>
            <a:r>
              <a:rPr lang="en-US" sz="2600" dirty="0"/>
              <a:t>Aspire to be a top half marketer by having a written marketing plan</a:t>
            </a:r>
          </a:p>
          <a:p>
            <a:pPr eaLnBrk="1" hangingPunct="1">
              <a:lnSpc>
                <a:spcPct val="80000"/>
              </a:lnSpc>
            </a:pPr>
            <a:r>
              <a:rPr lang="en-US" sz="2600" dirty="0"/>
              <a:t>Form peer advisory groups</a:t>
            </a:r>
          </a:p>
          <a:p>
            <a:pPr eaLnBrk="1" hangingPunct="1">
              <a:lnSpc>
                <a:spcPct val="80000"/>
              </a:lnSpc>
            </a:pPr>
            <a:r>
              <a:rPr lang="en-US" sz="2600" dirty="0"/>
              <a:t>Form strategic alliances</a:t>
            </a:r>
          </a:p>
          <a:p>
            <a:pPr eaLnBrk="1" hangingPunct="1">
              <a:lnSpc>
                <a:spcPct val="80000"/>
              </a:lnSpc>
            </a:pPr>
            <a:r>
              <a:rPr lang="en-US" sz="2600" dirty="0"/>
              <a:t>Capture economies of scale, reducing costs, improving asset utilization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4275">
                                            <p:txEl>
                                              <p:pRg st="1" end="1"/>
                                            </p:txEl>
                                          </p:spTgt>
                                        </p:tgtEl>
                                        <p:attrNameLst>
                                          <p:attrName>style.visibility</p:attrName>
                                        </p:attrNameLst>
                                      </p:cBhvr>
                                      <p:to>
                                        <p:strVal val="visible"/>
                                      </p:to>
                                    </p:set>
                                    <p:animEffect transition="in" filter="blinds(horizontal)">
                                      <p:cBhvr>
                                        <p:cTn id="7" dur="500"/>
                                        <p:tgtEl>
                                          <p:spTgt spid="5427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4275">
                                            <p:txEl>
                                              <p:pRg st="2" end="2"/>
                                            </p:txEl>
                                          </p:spTgt>
                                        </p:tgtEl>
                                        <p:attrNameLst>
                                          <p:attrName>style.visibility</p:attrName>
                                        </p:attrNameLst>
                                      </p:cBhvr>
                                      <p:to>
                                        <p:strVal val="visible"/>
                                      </p:to>
                                    </p:set>
                                    <p:animEffect transition="in" filter="blinds(horizontal)">
                                      <p:cBhvr>
                                        <p:cTn id="12" dur="500"/>
                                        <p:tgtEl>
                                          <p:spTgt spid="5427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4275">
                                            <p:txEl>
                                              <p:pRg st="3" end="3"/>
                                            </p:txEl>
                                          </p:spTgt>
                                        </p:tgtEl>
                                        <p:attrNameLst>
                                          <p:attrName>style.visibility</p:attrName>
                                        </p:attrNameLst>
                                      </p:cBhvr>
                                      <p:to>
                                        <p:strVal val="visible"/>
                                      </p:to>
                                    </p:set>
                                    <p:animEffect transition="in" filter="blinds(horizontal)">
                                      <p:cBhvr>
                                        <p:cTn id="17" dur="500"/>
                                        <p:tgtEl>
                                          <p:spTgt spid="5427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4275">
                                            <p:txEl>
                                              <p:pRg st="4" end="4"/>
                                            </p:txEl>
                                          </p:spTgt>
                                        </p:tgtEl>
                                        <p:attrNameLst>
                                          <p:attrName>style.visibility</p:attrName>
                                        </p:attrNameLst>
                                      </p:cBhvr>
                                      <p:to>
                                        <p:strVal val="visible"/>
                                      </p:to>
                                    </p:set>
                                    <p:animEffect transition="in" filter="blinds(horizontal)">
                                      <p:cBhvr>
                                        <p:cTn id="22" dur="500"/>
                                        <p:tgtEl>
                                          <p:spTgt spid="5427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4275">
                                            <p:txEl>
                                              <p:pRg st="5" end="5"/>
                                            </p:txEl>
                                          </p:spTgt>
                                        </p:tgtEl>
                                        <p:attrNameLst>
                                          <p:attrName>style.visibility</p:attrName>
                                        </p:attrNameLst>
                                      </p:cBhvr>
                                      <p:to>
                                        <p:strVal val="visible"/>
                                      </p:to>
                                    </p:set>
                                    <p:animEffect transition="in" filter="blinds(horizontal)">
                                      <p:cBhvr>
                                        <p:cTn id="27" dur="500"/>
                                        <p:tgtEl>
                                          <p:spTgt spid="542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2339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729A2-9464-4B42-AF21-D504542D7235}"/>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99F15EBA-405D-44DF-878D-07B47D57794C}"/>
              </a:ext>
            </a:extLst>
          </p:cNvPr>
          <p:cNvSpPr>
            <a:spLocks noGrp="1"/>
          </p:cNvSpPr>
          <p:nvPr>
            <p:ph type="body" idx="1"/>
          </p:nvPr>
        </p:nvSpPr>
        <p:spPr/>
        <p:txBody>
          <a:bodyPr/>
          <a:lstStyle/>
          <a:p>
            <a:endParaRPr lang="en-US"/>
          </a:p>
        </p:txBody>
      </p:sp>
      <p:sp>
        <p:nvSpPr>
          <p:cNvPr id="4" name="Content Placeholder 3">
            <a:extLst>
              <a:ext uri="{FF2B5EF4-FFF2-40B4-BE49-F238E27FC236}">
                <a16:creationId xmlns:a16="http://schemas.microsoft.com/office/drawing/2014/main" id="{720A2C26-8B9B-4709-B185-23081550B360}"/>
              </a:ext>
            </a:extLst>
          </p:cNvPr>
          <p:cNvSpPr>
            <a:spLocks noGrp="1"/>
          </p:cNvSpPr>
          <p:nvPr>
            <p:ph sz="half" idx="2"/>
          </p:nvPr>
        </p:nvSpPr>
        <p:spPr/>
        <p:txBody>
          <a:bodyPr/>
          <a:lstStyle/>
          <a:p>
            <a:endParaRPr lang="en-US"/>
          </a:p>
        </p:txBody>
      </p:sp>
      <p:sp>
        <p:nvSpPr>
          <p:cNvPr id="5" name="Text Placeholder 4">
            <a:extLst>
              <a:ext uri="{FF2B5EF4-FFF2-40B4-BE49-F238E27FC236}">
                <a16:creationId xmlns:a16="http://schemas.microsoft.com/office/drawing/2014/main" id="{9F8AC1A4-B753-48A0-B346-9191FB282E74}"/>
              </a:ext>
            </a:extLst>
          </p:cNvPr>
          <p:cNvSpPr>
            <a:spLocks noGrp="1"/>
          </p:cNvSpPr>
          <p:nvPr>
            <p:ph type="body" sz="quarter" idx="3"/>
          </p:nvPr>
        </p:nvSpPr>
        <p:spPr/>
        <p:txBody>
          <a:bodyPr/>
          <a:lstStyle/>
          <a:p>
            <a:endParaRPr lang="en-US"/>
          </a:p>
        </p:txBody>
      </p:sp>
      <p:sp>
        <p:nvSpPr>
          <p:cNvPr id="6" name="Content Placeholder 5">
            <a:extLst>
              <a:ext uri="{FF2B5EF4-FFF2-40B4-BE49-F238E27FC236}">
                <a16:creationId xmlns:a16="http://schemas.microsoft.com/office/drawing/2014/main" id="{E188C427-0FAF-45FC-A0D1-F7EDB37E7529}"/>
              </a:ext>
            </a:extLst>
          </p:cNvPr>
          <p:cNvSpPr>
            <a:spLocks noGrp="1"/>
          </p:cNvSpPr>
          <p:nvPr>
            <p:ph sz="quarter" idx="4"/>
          </p:nvPr>
        </p:nvSpPr>
        <p:spPr/>
        <p:txBody>
          <a:bodyPr/>
          <a:lstStyle/>
          <a:p>
            <a:endParaRPr lang="en-US"/>
          </a:p>
        </p:txBody>
      </p:sp>
      <p:pic>
        <p:nvPicPr>
          <p:cNvPr id="7" name="Content Placeholder 3">
            <a:extLst>
              <a:ext uri="{FF2B5EF4-FFF2-40B4-BE49-F238E27FC236}">
                <a16:creationId xmlns:a16="http://schemas.microsoft.com/office/drawing/2014/main" id="{8C6CA7E9-D293-42E6-ABBF-AAAFD998637B}"/>
              </a:ext>
            </a:extLst>
          </p:cNvPr>
          <p:cNvPicPr>
            <a:picLocks noChangeAspect="1"/>
          </p:cNvPicPr>
          <p:nvPr/>
        </p:nvPicPr>
        <p:blipFill>
          <a:blip r:embed="rId2"/>
          <a:stretch>
            <a:fillRect/>
          </a:stretch>
        </p:blipFill>
        <p:spPr>
          <a:xfrm>
            <a:off x="1466490" y="365126"/>
            <a:ext cx="9885721" cy="5560718"/>
          </a:xfrm>
          <a:prstGeom prst="rect">
            <a:avLst/>
          </a:prstGeom>
        </p:spPr>
      </p:pic>
    </p:spTree>
    <p:extLst>
      <p:ext uri="{BB962C8B-B14F-4D97-AF65-F5344CB8AC3E}">
        <p14:creationId xmlns:p14="http://schemas.microsoft.com/office/powerpoint/2010/main" val="3446317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Minnesota Farm Advocate Program</a:t>
            </a:r>
          </a:p>
        </p:txBody>
      </p:sp>
      <p:sp>
        <p:nvSpPr>
          <p:cNvPr id="5" name="Text Placeholder 4"/>
          <p:cNvSpPr>
            <a:spLocks noGrp="1"/>
          </p:cNvSpPr>
          <p:nvPr>
            <p:ph type="body" idx="1"/>
          </p:nvPr>
        </p:nvSpPr>
        <p:spPr>
          <a:xfrm>
            <a:off x="864191" y="1710532"/>
            <a:ext cx="10317570" cy="463483"/>
          </a:xfrm>
        </p:spPr>
        <p:txBody>
          <a:bodyPr>
            <a:noAutofit/>
          </a:bodyPr>
          <a:lstStyle/>
          <a:p>
            <a:pPr algn="ctr"/>
            <a:r>
              <a:rPr lang="en-US" sz="2600" dirty="0"/>
              <a:t>There are people and organizations ready to help.  Explore them here:</a:t>
            </a:r>
          </a:p>
        </p:txBody>
      </p:sp>
      <p:sp>
        <p:nvSpPr>
          <p:cNvPr id="6" name="Content Placeholder 5"/>
          <p:cNvSpPr>
            <a:spLocks noGrp="1"/>
          </p:cNvSpPr>
          <p:nvPr>
            <p:ph sz="half" idx="2"/>
          </p:nvPr>
        </p:nvSpPr>
        <p:spPr>
          <a:xfrm>
            <a:off x="6937694" y="2407141"/>
            <a:ext cx="4414518" cy="3674878"/>
          </a:xfrm>
        </p:spPr>
        <p:txBody>
          <a:bodyPr>
            <a:normAutofit fontScale="85000" lnSpcReduction="10000"/>
          </a:bodyPr>
          <a:lstStyle/>
          <a:p>
            <a:r>
              <a:rPr lang="en-US" b="1" dirty="0"/>
              <a:t>Since 1984</a:t>
            </a:r>
            <a:endParaRPr lang="en-US" dirty="0"/>
          </a:p>
          <a:p>
            <a:r>
              <a:rPr lang="en-US" b="1" dirty="0"/>
              <a:t>Peer farmers</a:t>
            </a:r>
            <a:endParaRPr lang="en-US" dirty="0"/>
          </a:p>
          <a:p>
            <a:r>
              <a:rPr lang="en-US" b="1" dirty="0"/>
              <a:t>Natural or financial disaster</a:t>
            </a:r>
            <a:endParaRPr lang="en-US" dirty="0"/>
          </a:p>
          <a:p>
            <a:r>
              <a:rPr lang="en-US" b="1" dirty="0"/>
              <a:t>In the farmer’s corner</a:t>
            </a:r>
          </a:p>
          <a:p>
            <a:r>
              <a:rPr lang="en-US" b="1" dirty="0"/>
              <a:t>Help navigate solutions to difficult and complex problems</a:t>
            </a:r>
          </a:p>
          <a:p>
            <a:pPr lvl="1"/>
            <a:r>
              <a:rPr lang="en-US" b="1" dirty="0"/>
              <a:t>Lending/lender negotiation, mediation, farm programs, crisis counseling, disaster programs, legal and/or social services</a:t>
            </a:r>
            <a:endParaRPr lang="en-US" dirty="0"/>
          </a:p>
        </p:txBody>
      </p:sp>
      <p:pic>
        <p:nvPicPr>
          <p:cNvPr id="3" name="Picture 2">
            <a:extLst>
              <a:ext uri="{FF2B5EF4-FFF2-40B4-BE49-F238E27FC236}">
                <a16:creationId xmlns:a16="http://schemas.microsoft.com/office/drawing/2014/main" id="{335BE4ED-913E-4552-9060-BBA6C8F35598}"/>
              </a:ext>
            </a:extLst>
          </p:cNvPr>
          <p:cNvPicPr>
            <a:picLocks noChangeAspect="1"/>
          </p:cNvPicPr>
          <p:nvPr/>
        </p:nvPicPr>
        <p:blipFill>
          <a:blip r:embed="rId2"/>
          <a:stretch>
            <a:fillRect/>
          </a:stretch>
        </p:blipFill>
        <p:spPr>
          <a:xfrm>
            <a:off x="3674205" y="3429000"/>
            <a:ext cx="3115951" cy="3052729"/>
          </a:xfrm>
          <a:prstGeom prst="rect">
            <a:avLst/>
          </a:prstGeom>
        </p:spPr>
      </p:pic>
      <p:pic>
        <p:nvPicPr>
          <p:cNvPr id="7" name="Picture 6">
            <a:extLst>
              <a:ext uri="{FF2B5EF4-FFF2-40B4-BE49-F238E27FC236}">
                <a16:creationId xmlns:a16="http://schemas.microsoft.com/office/drawing/2014/main" id="{23ABD831-6DE1-4E9F-A08C-169293F747DD}"/>
              </a:ext>
            </a:extLst>
          </p:cNvPr>
          <p:cNvPicPr>
            <a:picLocks noChangeAspect="1"/>
          </p:cNvPicPr>
          <p:nvPr/>
        </p:nvPicPr>
        <p:blipFill>
          <a:blip r:embed="rId3"/>
          <a:stretch>
            <a:fillRect/>
          </a:stretch>
        </p:blipFill>
        <p:spPr>
          <a:xfrm>
            <a:off x="688150" y="2269118"/>
            <a:ext cx="2838517" cy="2959477"/>
          </a:xfrm>
          <a:prstGeom prst="rect">
            <a:avLst/>
          </a:prstGeom>
        </p:spPr>
      </p:pic>
    </p:spTree>
    <p:extLst>
      <p:ext uri="{BB962C8B-B14F-4D97-AF65-F5344CB8AC3E}">
        <p14:creationId xmlns:p14="http://schemas.microsoft.com/office/powerpoint/2010/main" val="1991262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Minnesota Farm-Lender Mediation</a:t>
            </a:r>
          </a:p>
        </p:txBody>
      </p:sp>
      <p:sp>
        <p:nvSpPr>
          <p:cNvPr id="5" name="Text Placeholder 4"/>
          <p:cNvSpPr>
            <a:spLocks noGrp="1"/>
          </p:cNvSpPr>
          <p:nvPr>
            <p:ph type="body" idx="1"/>
          </p:nvPr>
        </p:nvSpPr>
        <p:spPr>
          <a:xfrm>
            <a:off x="864191" y="1710532"/>
            <a:ext cx="10317570" cy="463483"/>
          </a:xfrm>
        </p:spPr>
        <p:txBody>
          <a:bodyPr>
            <a:noAutofit/>
          </a:bodyPr>
          <a:lstStyle/>
          <a:p>
            <a:pPr algn="ctr"/>
            <a:r>
              <a:rPr lang="en-US" sz="2600" dirty="0"/>
              <a:t>Mediation uses a neutral facilitator to help resolve disputes:</a:t>
            </a:r>
          </a:p>
        </p:txBody>
      </p:sp>
      <p:sp>
        <p:nvSpPr>
          <p:cNvPr id="6" name="Content Placeholder 5"/>
          <p:cNvSpPr>
            <a:spLocks noGrp="1"/>
          </p:cNvSpPr>
          <p:nvPr>
            <p:ph sz="half" idx="2"/>
          </p:nvPr>
        </p:nvSpPr>
        <p:spPr>
          <a:xfrm>
            <a:off x="864190" y="2298085"/>
            <a:ext cx="10317569" cy="3674878"/>
          </a:xfrm>
        </p:spPr>
        <p:txBody>
          <a:bodyPr>
            <a:normAutofit/>
          </a:bodyPr>
          <a:lstStyle/>
          <a:p>
            <a:r>
              <a:rPr lang="en-US" b="1" dirty="0"/>
              <a:t>Offers farmers the chance to renegotiate, restructure, or resolve farm debt</a:t>
            </a:r>
          </a:p>
          <a:p>
            <a:r>
              <a:rPr lang="en-US" b="1" dirty="0"/>
              <a:t>No cost</a:t>
            </a:r>
          </a:p>
          <a:p>
            <a:r>
              <a:rPr lang="en-US" b="1" dirty="0"/>
              <a:t>Informal, confidential process</a:t>
            </a:r>
          </a:p>
          <a:p>
            <a:r>
              <a:rPr lang="en-US" b="1" dirty="0"/>
              <a:t>Debtor has 14 days to respond and file mediation request after getting notice from a creditor</a:t>
            </a:r>
          </a:p>
          <a:p>
            <a:r>
              <a:rPr lang="en-US" b="1" dirty="0"/>
              <a:t>Call 218-935-5785</a:t>
            </a:r>
            <a:endParaRPr lang="en-US" dirty="0"/>
          </a:p>
        </p:txBody>
      </p:sp>
    </p:spTree>
    <p:extLst>
      <p:ext uri="{BB962C8B-B14F-4D97-AF65-F5344CB8AC3E}">
        <p14:creationId xmlns:p14="http://schemas.microsoft.com/office/powerpoint/2010/main" val="2574008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armers' Legal Action Group, Inc. | GiveMN">
            <a:extLst>
              <a:ext uri="{FF2B5EF4-FFF2-40B4-BE49-F238E27FC236}">
                <a16:creationId xmlns:a16="http://schemas.microsoft.com/office/drawing/2014/main" id="{58526F28-7C92-4D54-B81B-39FDE5228E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4608" y="1928971"/>
            <a:ext cx="4161437" cy="416143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pPr algn="ctr"/>
            <a:r>
              <a:rPr lang="en-US" dirty="0"/>
              <a:t>Farmers’ Legal Action Group (FLAG)</a:t>
            </a:r>
          </a:p>
        </p:txBody>
      </p:sp>
      <p:sp>
        <p:nvSpPr>
          <p:cNvPr id="5" name="Text Placeholder 4"/>
          <p:cNvSpPr>
            <a:spLocks noGrp="1"/>
          </p:cNvSpPr>
          <p:nvPr>
            <p:ph type="body" idx="1"/>
          </p:nvPr>
        </p:nvSpPr>
        <p:spPr>
          <a:xfrm>
            <a:off x="864191" y="1710532"/>
            <a:ext cx="10317570" cy="463483"/>
          </a:xfrm>
        </p:spPr>
        <p:txBody>
          <a:bodyPr>
            <a:noAutofit/>
          </a:bodyPr>
          <a:lstStyle/>
          <a:p>
            <a:pPr algn="ctr"/>
            <a:r>
              <a:rPr lang="en-US" sz="2600" dirty="0"/>
              <a:t>There are people and organizations ready to help.  Explore them here:</a:t>
            </a:r>
          </a:p>
        </p:txBody>
      </p:sp>
      <p:sp>
        <p:nvSpPr>
          <p:cNvPr id="6" name="Content Placeholder 5"/>
          <p:cNvSpPr>
            <a:spLocks noGrp="1"/>
          </p:cNvSpPr>
          <p:nvPr>
            <p:ph sz="half" idx="2"/>
          </p:nvPr>
        </p:nvSpPr>
        <p:spPr>
          <a:xfrm>
            <a:off x="864191" y="2415530"/>
            <a:ext cx="7244639" cy="3674878"/>
          </a:xfrm>
        </p:spPr>
        <p:txBody>
          <a:bodyPr>
            <a:normAutofit/>
          </a:bodyPr>
          <a:lstStyle/>
          <a:p>
            <a:r>
              <a:rPr lang="en-US" b="1" dirty="0"/>
              <a:t>Nonprofit law center</a:t>
            </a:r>
            <a:endParaRPr lang="en-US" dirty="0"/>
          </a:p>
          <a:p>
            <a:r>
              <a:rPr lang="en-US" b="1" dirty="0"/>
              <a:t>Roots in the 1980’s farm crisis</a:t>
            </a:r>
            <a:endParaRPr lang="en-US" dirty="0"/>
          </a:p>
          <a:p>
            <a:r>
              <a:rPr lang="en-US" b="1" dirty="0"/>
              <a:t>Legal services and support for family farmers and their communities to help keep family farmers on the land</a:t>
            </a:r>
          </a:p>
          <a:p>
            <a:r>
              <a:rPr lang="en-US" b="1" dirty="0"/>
              <a:t>Call 651-223-5400</a:t>
            </a:r>
            <a:endParaRPr lang="en-US" dirty="0"/>
          </a:p>
        </p:txBody>
      </p:sp>
    </p:spTree>
    <p:extLst>
      <p:ext uri="{BB962C8B-B14F-4D97-AF65-F5344CB8AC3E}">
        <p14:creationId xmlns:p14="http://schemas.microsoft.com/office/powerpoint/2010/main" val="2415201203"/>
      </p:ext>
    </p:extLst>
  </p:cSld>
  <p:clrMapOvr>
    <a:masterClrMapping/>
  </p:clrMapOvr>
</p:sld>
</file>

<file path=ppt/theme/theme1.xml><?xml version="1.0" encoding="utf-8"?>
<a:theme xmlns:a="http://schemas.openxmlformats.org/drawingml/2006/main" name="Minnesota State">
  <a:themeElements>
    <a:clrScheme name="Custom 9">
      <a:dk1>
        <a:srgbClr val="003C66"/>
      </a:dk1>
      <a:lt1>
        <a:srgbClr val="FFFFFF"/>
      </a:lt1>
      <a:dk2>
        <a:srgbClr val="003C66"/>
      </a:dk2>
      <a:lt2>
        <a:srgbClr val="FFFFFF"/>
      </a:lt2>
      <a:accent1>
        <a:srgbClr val="139445"/>
      </a:accent1>
      <a:accent2>
        <a:srgbClr val="DB7C1B"/>
      </a:accent2>
      <a:accent3>
        <a:srgbClr val="0095DA"/>
      </a:accent3>
      <a:accent4>
        <a:srgbClr val="73CEE4"/>
      </a:accent4>
      <a:accent5>
        <a:srgbClr val="62BB46"/>
      </a:accent5>
      <a:accent6>
        <a:srgbClr val="D3E27E"/>
      </a:accent6>
      <a:hlink>
        <a:srgbClr val="0095DA"/>
      </a:hlink>
      <a:folHlink>
        <a:srgbClr val="9D9FA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 template" id="{5C900B94-D0F3-4FEF-9392-DD3DA3ADD64D}" vid="{32230FDD-6901-4838-B0D3-A117734344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F2B2E5BF60575419E0B72312AA7778F" ma:contentTypeVersion="9" ma:contentTypeDescription="Create a new document." ma:contentTypeScope="" ma:versionID="124b7a690d77c9842f411f9bbcde75db">
  <xsd:schema xmlns:xsd="http://www.w3.org/2001/XMLSchema" xmlns:xs="http://www.w3.org/2001/XMLSchema" xmlns:p="http://schemas.microsoft.com/office/2006/metadata/properties" xmlns:ns3="51af04fa-46f4-4880-86f9-c0edca74d899" targetNamespace="http://schemas.microsoft.com/office/2006/metadata/properties" ma:root="true" ma:fieldsID="34c7e3470d219a74fb9b3199a8738d6e" ns3:_="">
    <xsd:import namespace="51af04fa-46f4-4880-86f9-c0edca74d899"/>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af04fa-46f4-4880-86f9-c0edca74d8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88933E5-931F-4EFD-A421-05E840F967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af04fa-46f4-4880-86f9-c0edca74d8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CB981E7-C2E1-4364-A62F-2D30EAF17E1F}">
  <ds:schemaRefs>
    <ds:schemaRef ds:uri="http://schemas.microsoft.com/sharepoint/v3/contenttype/forms"/>
  </ds:schemaRefs>
</ds:datastoreItem>
</file>

<file path=customXml/itemProps3.xml><?xml version="1.0" encoding="utf-8"?>
<ds:datastoreItem xmlns:ds="http://schemas.openxmlformats.org/officeDocument/2006/customXml" ds:itemID="{AFE16FF8-F334-4E2B-AB7A-9EECAF98C19D}">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51af04fa-46f4-4880-86f9-c0edca74d899"/>
    <ds:schemaRef ds:uri="http://purl.org/dc/elements/1.1/"/>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5169</TotalTime>
  <Words>2335</Words>
  <Application>Microsoft Office PowerPoint</Application>
  <PresentationFormat>Widescreen</PresentationFormat>
  <Paragraphs>276</Paragraphs>
  <Slides>58</Slides>
  <Notes>19</Notes>
  <HiddenSlides>1</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58</vt:i4>
      </vt:variant>
    </vt:vector>
  </HeadingPairs>
  <TitlesOfParts>
    <vt:vector size="65" baseType="lpstr">
      <vt:lpstr>Arial</vt:lpstr>
      <vt:lpstr>Calibri</vt:lpstr>
      <vt:lpstr>Verdana</vt:lpstr>
      <vt:lpstr>Wingdings</vt:lpstr>
      <vt:lpstr>Minnesota State</vt:lpstr>
      <vt:lpstr>Chart</vt:lpstr>
      <vt:lpstr>Clip</vt:lpstr>
      <vt:lpstr>2022 Financial Year in Review</vt:lpstr>
      <vt:lpstr>2022 Farm Business Management Financial Analysis by County</vt:lpstr>
      <vt:lpstr>PowerPoint Presentation</vt:lpstr>
      <vt:lpstr>www.minnesotafarmstress.com (MDA)</vt:lpstr>
      <vt:lpstr>Mental Health Outreach Program</vt:lpstr>
      <vt:lpstr>PowerPoint Presentation</vt:lpstr>
      <vt:lpstr>Minnesota Farm Advocate Program</vt:lpstr>
      <vt:lpstr>Minnesota Farm-Lender Mediation</vt:lpstr>
      <vt:lpstr>Farmers’ Legal Action Group (FLAG)</vt:lpstr>
      <vt:lpstr>Data from 1476 farms included in the South East, South Central, South West &amp; West Central regions compiled in the Southern Minnesota report  18 Minnesota West Instructors  19 Riverland Instructors 13 South Central Instructors </vt:lpstr>
      <vt:lpstr>PowerPoint Presentation</vt:lpstr>
      <vt:lpstr>2022 in Review</vt:lpstr>
      <vt:lpstr>Farm Size Actual Number of Farms by Size</vt:lpstr>
      <vt:lpstr>Age of Operator Actual Number of Farms by Operator Age Category</vt:lpstr>
      <vt:lpstr>Type of Farm Actual Number of Farms by Farm Type</vt:lpstr>
      <vt:lpstr>Gross Cash Farm Income &amp;  Total Cash Expenses </vt:lpstr>
      <vt:lpstr>Net Cash Income</vt:lpstr>
      <vt:lpstr>Net Cash Farm Income</vt:lpstr>
      <vt:lpstr>  Net Farm Income (Median) </vt:lpstr>
      <vt:lpstr> Net Farm Income</vt:lpstr>
      <vt:lpstr>Net Worth Change (Cost)</vt:lpstr>
      <vt:lpstr>Net Worth Change(Market)</vt:lpstr>
      <vt:lpstr>Year End Farm Assets</vt:lpstr>
      <vt:lpstr>BALANCE SHEET ANALYSIS Total Assets:  Equity -Vs- Debt (Cost Value)</vt:lpstr>
      <vt:lpstr>Cash Flow Analysis Money Borrowed -vs- Debt Repaid (SCF)</vt:lpstr>
      <vt:lpstr>Money Borrowed vs Principal Paid</vt:lpstr>
      <vt:lpstr>Rate of Return on Farm Assets (ROA) Cost</vt:lpstr>
      <vt:lpstr>Profitability Analysis Rate of Return on Assets at cost</vt:lpstr>
      <vt:lpstr>Non-farm Income</vt:lpstr>
      <vt:lpstr>Family Living Costs</vt:lpstr>
      <vt:lpstr>Non-Farm Income &amp; Family Living</vt:lpstr>
      <vt:lpstr>Money Spent by the Average Farmer South of  I-94 in Minnesota</vt:lpstr>
      <vt:lpstr>Farm &amp; Family Spending</vt:lpstr>
      <vt:lpstr>Farm Financial Standards</vt:lpstr>
      <vt:lpstr>Current Ratio (Liquidity) Current farm assets / current farm liabilities</vt:lpstr>
      <vt:lpstr>Working Capital (Liquidity) Current farm assets minus current farm liabilities</vt:lpstr>
      <vt:lpstr>Working Capital to Gross Income  All Farms</vt:lpstr>
      <vt:lpstr>Working Capital to Gross Income Percent Crop Farms</vt:lpstr>
      <vt:lpstr>Working Capital to Gross Income Percent Dairy (Statewide)</vt:lpstr>
      <vt:lpstr>Working Capital to Gross Income Percent Hog Farms (Statewide)</vt:lpstr>
      <vt:lpstr>Debt to Asset Ratio (Solvency) Cost Value Total farm liabilities / total farm assets</vt:lpstr>
      <vt:lpstr>Debt to Equity Ratio (Solvency) Total farm liabilities / total farm equity</vt:lpstr>
      <vt:lpstr>Rate of Return on Farm Assets (Profitability) [Net farm income from operations + farm interest expense minus value of unpaid labor &amp; mgmt] / avg. farm assets</vt:lpstr>
      <vt:lpstr>Rate of Return on Farm Equity (Profitability) [Net farm income from operations minus value of unpaid labor &amp; mgmt] / average farm equity</vt:lpstr>
      <vt:lpstr>Operating Profit Margin Ratio (Profitability) [Net farm income from operations + farm interest expense minus value of unpaid labor &amp; mgmt] / gross revenue</vt:lpstr>
      <vt:lpstr>Avg. Net Farm Income (Profitability) [Farm revenues minus farm expenses] + gain or loss on the sale of farm capital assets</vt:lpstr>
      <vt:lpstr>Term Debt Coverage Ratio</vt:lpstr>
      <vt:lpstr>Asset Turnover Rate (Financial Efficiency) Gross revenues / average total farm assets</vt:lpstr>
      <vt:lpstr>Asset Turnover Rate % (Cost)</vt:lpstr>
      <vt:lpstr>Operating Expense Ratio (Financial Efficiency) [Total operating expenses minus depreciation] / gross revenue</vt:lpstr>
      <vt:lpstr>Depreciation Expense Ratio (Financial Efficiency) Depreciation expense / gross revenue</vt:lpstr>
      <vt:lpstr>Interest Expense Ratio (Financial Efficiency) Total farm interest expense / gross revenue</vt:lpstr>
      <vt:lpstr>Operating Expense Ratio 2022 </vt:lpstr>
      <vt:lpstr>Net Farm Income from Operations (Financial Efficiency) Net farm income from operations / gross revenue</vt:lpstr>
      <vt:lpstr>Conclusions about ratios  </vt:lpstr>
      <vt:lpstr>Managing in volatile times?</vt:lpstr>
      <vt:lpstr>How do you survive the volatile ride ahead?</vt:lpstr>
      <vt:lpstr>PowerPoint Presentation</vt:lpstr>
    </vt:vector>
  </TitlesOfParts>
  <Manager>Minnesota State</Manager>
  <Company>MnSCU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Nathan Hanel</dc:creator>
  <cp:keywords>Template</cp:keywords>
  <cp:lastModifiedBy>MNWEST</cp:lastModifiedBy>
  <cp:revision>28</cp:revision>
  <dcterms:created xsi:type="dcterms:W3CDTF">2022-12-05T20:24:33Z</dcterms:created>
  <dcterms:modified xsi:type="dcterms:W3CDTF">2023-03-27T15:23:18Z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0x0101003F2B2E5BF60575419E0B72312AA7778F</vt:lpwstr>
  </property>
</Properties>
</file>