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charts/chart1.xml" ContentType="application/vnd.openxmlformats-officedocument.drawingml.chart+xml"/>
  <Override PartName="/ppt/theme/themeOverride2.xml" ContentType="application/vnd.openxmlformats-officedocument.themeOverride+xml"/>
  <Override PartName="/ppt/charts/chart2.xml" ContentType="application/vnd.openxmlformats-officedocument.drawingml.chart+xml"/>
  <Override PartName="/ppt/theme/themeOverride3.xml" ContentType="application/vnd.openxmlformats-officedocument.themeOverride+xml"/>
  <Override PartName="/ppt/charts/chart3.xml" ContentType="application/vnd.openxmlformats-officedocument.drawingml.chart+xml"/>
  <Override PartName="/ppt/theme/themeOverride4.xml" ContentType="application/vnd.openxmlformats-officedocument.themeOverride+xml"/>
  <Override PartName="/ppt/notesSlides/notesSlide4.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5.xml" ContentType="application/vnd.openxmlformats-officedocument.themeOverride+xml"/>
  <Override PartName="/ppt/notesSlides/notesSlide5.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theme/themeOverride6.xml" ContentType="application/vnd.openxmlformats-officedocument.themeOverride+xml"/>
  <Override PartName="/ppt/charts/chart6.xml" ContentType="application/vnd.openxmlformats-officedocument.drawingml.chart+xml"/>
  <Override PartName="/ppt/drawings/drawing2.xml" ContentType="application/vnd.openxmlformats-officedocument.drawingml.chartshapes+xml"/>
  <Override PartName="/ppt/theme/themeOverride7.xml" ContentType="application/vnd.openxmlformats-officedocument.themeOverride+xml"/>
  <Override PartName="/ppt/charts/chart7.xml" ContentType="application/vnd.openxmlformats-officedocument.drawingml.chart+xml"/>
  <Override PartName="/ppt/drawings/drawing3.xml" ContentType="application/vnd.openxmlformats-officedocument.drawingml.chartshapes+xml"/>
  <Override PartName="/ppt/theme/themeOverride8.xml" ContentType="application/vnd.openxmlformats-officedocument.themeOverride+xml"/>
  <Override PartName="/ppt/charts/chart8.xml" ContentType="application/vnd.openxmlformats-officedocument.drawingml.chart+xml"/>
  <Override PartName="/ppt/theme/themeOverride9.xml" ContentType="application/vnd.openxmlformats-officedocument.themeOverride+xml"/>
  <Override PartName="/ppt/charts/chart9.xml" ContentType="application/vnd.openxmlformats-officedocument.drawingml.chart+xml"/>
  <Override PartName="/ppt/drawings/drawing4.xml" ContentType="application/vnd.openxmlformats-officedocument.drawingml.chartshapes+xml"/>
  <Override PartName="/ppt/theme/themeOverride10.xml" ContentType="application/vnd.openxmlformats-officedocument.themeOverr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1.xml" ContentType="application/vnd.openxmlformats-officedocument.themeOverride+xml"/>
  <Override PartName="/ppt/charts/chart11.xml" ContentType="application/vnd.openxmlformats-officedocument.drawingml.chart+xml"/>
  <Override PartName="/ppt/theme/themeOverride12.xml" ContentType="application/vnd.openxmlformats-officedocument.themeOverride+xml"/>
  <Override PartName="/ppt/charts/chart12.xml" ContentType="application/vnd.openxmlformats-officedocument.drawingml.chart+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notesSlides/notesSlide6.xml" ContentType="application/vnd.openxmlformats-officedocument.presentationml.notesSlide+xml"/>
  <Override PartName="/ppt/charts/chart13.xml" ContentType="application/vnd.openxmlformats-officedocument.drawingml.chart+xml"/>
  <Override PartName="/ppt/theme/themeOverride16.xml" ContentType="application/vnd.openxmlformats-officedocument.themeOverride+xml"/>
  <Override PartName="/ppt/charts/chart14.xml" ContentType="application/vnd.openxmlformats-officedocument.drawingml.chart+xml"/>
  <Override PartName="/ppt/theme/themeOverride17.xml" ContentType="application/vnd.openxmlformats-officedocument.themeOverride+xml"/>
  <Override PartName="/ppt/charts/chart15.xml" ContentType="application/vnd.openxmlformats-officedocument.drawingml.chart+xml"/>
  <Override PartName="/ppt/theme/themeOverride18.xml" ContentType="application/vnd.openxmlformats-officedocument.themeOverride+xml"/>
  <Override PartName="/ppt/charts/chart16.xml" ContentType="application/vnd.openxmlformats-officedocument.drawingml.chart+xml"/>
  <Override PartName="/ppt/theme/themeOverride19.xml" ContentType="application/vnd.openxmlformats-officedocument.themeOverride+xml"/>
  <Override PartName="/ppt/charts/chart1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0.xml" ContentType="application/vnd.openxmlformats-officedocument.themeOverride+xml"/>
  <Override PartName="/ppt/notesSlides/notesSlide7.xml" ContentType="application/vnd.openxmlformats-officedocument.presentationml.notesSlide+xml"/>
  <Override PartName="/ppt/charts/chart18.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theme/themeOverride21.xml" ContentType="application/vnd.openxmlformats-officedocument.themeOverride+xml"/>
  <Override PartName="/ppt/charts/chart19.xml" ContentType="application/vnd.openxmlformats-officedocument.drawingml.chart+xml"/>
  <Override PartName="/ppt/theme/themeOverride22.xml" ContentType="application/vnd.openxmlformats-officedocument.themeOverride+xml"/>
  <Override PartName="/ppt/notesSlides/notesSlide9.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theme/themeOverride23.xml" ContentType="application/vnd.openxmlformats-officedocument.themeOverride+xml"/>
  <Override PartName="/ppt/charts/chart22.xml" ContentType="application/vnd.openxmlformats-officedocument.drawingml.chart+xml"/>
  <Override PartName="/ppt/theme/themeOverride24.xml" ContentType="application/vnd.openxmlformats-officedocument.themeOverride+xml"/>
  <Override PartName="/ppt/charts/chart23.xml" ContentType="application/vnd.openxmlformats-officedocument.drawingml.chart+xml"/>
  <Override PartName="/ppt/theme/themeOverride25.xml" ContentType="application/vnd.openxmlformats-officedocument.themeOverride+xml"/>
  <Override PartName="/ppt/notesSlides/notesSlide10.xml" ContentType="application/vnd.openxmlformats-officedocument.presentationml.notesSlide+xml"/>
  <Override PartName="/ppt/charts/chart24.xml" ContentType="application/vnd.openxmlformats-officedocument.drawingml.chart+xml"/>
  <Override PartName="/ppt/theme/themeOverride26.xml" ContentType="application/vnd.openxmlformats-officedocument.themeOverride+xml"/>
  <Override PartName="/ppt/charts/chart25.xml" ContentType="application/vnd.openxmlformats-officedocument.drawingml.chart+xml"/>
  <Override PartName="/ppt/theme/themeOverride27.xml" ContentType="application/vnd.openxmlformats-officedocument.themeOverride+xml"/>
  <Override PartName="/ppt/charts/chart26.xml" ContentType="application/vnd.openxmlformats-officedocument.drawingml.chart+xml"/>
  <Override PartName="/ppt/drawings/drawing5.xml" ContentType="application/vnd.openxmlformats-officedocument.drawingml.chartshapes+xml"/>
  <Override PartName="/ppt/theme/themeOverride28.xml" ContentType="application/vnd.openxmlformats-officedocument.themeOverride+xml"/>
  <Override PartName="/ppt/charts/chart27.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9.xml" ContentType="application/vnd.openxmlformats-officedocument.themeOverride+xml"/>
  <Override PartName="/ppt/charts/chart28.xml" ContentType="application/vnd.openxmlformats-officedocument.drawingml.chart+xml"/>
  <Override PartName="/ppt/theme/themeOverride30.xml" ContentType="application/vnd.openxmlformats-officedocument.themeOverride+xml"/>
  <Override PartName="/ppt/charts/chart29.xml" ContentType="application/vnd.openxmlformats-officedocument.drawingml.chart+xml"/>
  <Override PartName="/ppt/theme/themeOverride31.xml" ContentType="application/vnd.openxmlformats-officedocument.themeOverride+xml"/>
  <Override PartName="/ppt/charts/chart30.xml" ContentType="application/vnd.openxmlformats-officedocument.drawingml.chart+xml"/>
  <Override PartName="/ppt/theme/themeOverride32.xml" ContentType="application/vnd.openxmlformats-officedocument.themeOverride+xml"/>
  <Override PartName="/ppt/theme/themeOverride33.xml" ContentType="application/vnd.openxmlformats-officedocument.themeOverride+xml"/>
  <Override PartName="/ppt/notesSlides/notesSlide11.xml" ContentType="application/vnd.openxmlformats-officedocument.presentationml.notesSlide+xml"/>
  <Override PartName="/ppt/theme/themeOverride34.xml" ContentType="application/vnd.openxmlformats-officedocument.themeOverride+xml"/>
  <Override PartName="/ppt/notesSlides/notesSlide12.xml" ContentType="application/vnd.openxmlformats-officedocument.presentationml.notesSlide+xml"/>
  <Override PartName="/ppt/charts/chart31.xml" ContentType="application/vnd.openxmlformats-officedocument.drawingml.chart+xml"/>
  <Override PartName="/ppt/charts/style7.xml" ContentType="application/vnd.ms-office.chartstyle+xml"/>
  <Override PartName="/ppt/charts/colors7.xml" ContentType="application/vnd.ms-office.chartcolorstyle+xml"/>
  <Override PartName="/ppt/charts/chart32.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35.xml" ContentType="application/vnd.openxmlformats-officedocument.themeOverride+xml"/>
  <Override PartName="/ppt/notesSlides/notesSlide13.xml" ContentType="application/vnd.openxmlformats-officedocument.presentationml.notesSlide+xml"/>
  <Override PartName="/ppt/charts/chart33.xml" ContentType="application/vnd.openxmlformats-officedocument.drawingml.chart+xml"/>
  <Override PartName="/ppt/charts/style9.xml" ContentType="application/vnd.ms-office.chartstyle+xml"/>
  <Override PartName="/ppt/charts/colors9.xml" ContentType="application/vnd.ms-office.chartcolorstyle+xml"/>
  <Override PartName="/ppt/charts/chart34.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36.xml" ContentType="application/vnd.openxmlformats-officedocument.themeOverride+xml"/>
  <Override PartName="/ppt/notesSlides/notesSlide14.xml" ContentType="application/vnd.openxmlformats-officedocument.presentationml.notesSlide+xml"/>
  <Override PartName="/ppt/charts/chart35.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6.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37.xml" ContentType="application/vnd.openxmlformats-officedocument.themeOverride+xml"/>
  <Override PartName="/ppt/notesSlides/notesSlide15.xml" ContentType="application/vnd.openxmlformats-officedocument.presentationml.notesSlide+xml"/>
  <Override PartName="/ppt/charts/chart37.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8.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9.xml" ContentType="application/vnd.openxmlformats-officedocument.drawingml.chart+xml"/>
  <Override PartName="/ppt/theme/themeOverride38.xml" ContentType="application/vnd.openxmlformats-officedocument.themeOverride+xml"/>
  <Override PartName="/ppt/charts/chart40.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39.xml" ContentType="application/vnd.openxmlformats-officedocument.themeOverride+xml"/>
  <Override PartName="/ppt/charts/chart41.xml" ContentType="application/vnd.openxmlformats-officedocument.drawingml.chart+xml"/>
  <Override PartName="/ppt/theme/themeOverride40.xml" ContentType="application/vnd.openxmlformats-officedocument.themeOverride+xml"/>
  <Override PartName="/ppt/charts/chart42.xml" ContentType="application/vnd.openxmlformats-officedocument.drawingml.chart+xml"/>
  <Override PartName="/ppt/notesSlides/notesSlide16.xml" ContentType="application/vnd.openxmlformats-officedocument.presentationml.notesSlide+xml"/>
  <Override PartName="/ppt/theme/themeOverride41.xml" ContentType="application/vnd.openxmlformats-officedocument.themeOverride+xml"/>
  <Override PartName="/ppt/notesSlides/notesSlide17.xml" ContentType="application/vnd.openxmlformats-officedocument.presentationml.notesSlide+xml"/>
  <Override PartName="/ppt/charts/chart43.xml" ContentType="application/vnd.openxmlformats-officedocument.drawingml.chart+xml"/>
  <Override PartName="/ppt/theme/themeOverride42.xml" ContentType="application/vnd.openxmlformats-officedocument.themeOverride+xml"/>
  <Override PartName="/ppt/notesSlides/notesSlide18.xml" ContentType="application/vnd.openxmlformats-officedocument.presentationml.notesSlide+xml"/>
  <Override PartName="/ppt/charts/chart44.xml" ContentType="application/vnd.openxmlformats-officedocument.drawingml.chart+xml"/>
  <Override PartName="/ppt/theme/themeOverride43.xml" ContentType="application/vnd.openxmlformats-officedocument.themeOverride+xml"/>
  <Override PartName="/ppt/notesSlides/notesSlide19.xml" ContentType="application/vnd.openxmlformats-officedocument.presentationml.notesSlide+xml"/>
  <Override PartName="/ppt/charts/chart45.xml" ContentType="application/vnd.openxmlformats-officedocument.drawingml.chart+xml"/>
  <Override PartName="/ppt/theme/themeOverride44.xml" ContentType="application/vnd.openxmlformats-officedocument.themeOverride+xml"/>
  <Override PartName="/ppt/notesSlides/notesSlide20.xml" ContentType="application/vnd.openxmlformats-officedocument.presentationml.notesSlide+xml"/>
  <Override PartName="/ppt/theme/themeOverride45.xml" ContentType="application/vnd.openxmlformats-officedocument.themeOverride+xml"/>
  <Override PartName="/ppt/charts/chart46.xml" ContentType="application/vnd.openxmlformats-officedocument.drawingml.chart+xml"/>
  <Override PartName="/ppt/theme/themeOverride46.xml" ContentType="application/vnd.openxmlformats-officedocument.themeOverride+xml"/>
  <Override PartName="/ppt/charts/chart47.xml" ContentType="application/vnd.openxmlformats-officedocument.drawingml.chart+xml"/>
  <Override PartName="/ppt/notesSlides/notesSlide21.xml" ContentType="application/vnd.openxmlformats-officedocument.presentationml.notesSlide+xml"/>
  <Override PartName="/ppt/theme/themeOverride47.xml" ContentType="application/vnd.openxmlformats-officedocument.themeOverride+xml"/>
  <Override PartName="/ppt/charts/chart48.xml" ContentType="application/vnd.openxmlformats-officedocument.drawingml.chart+xml"/>
  <Override PartName="/ppt/notesSlides/notesSlide22.xml" ContentType="application/vnd.openxmlformats-officedocument.presentationml.notesSlide+xml"/>
  <Override PartName="/ppt/theme/themeOverride48.xml" ContentType="application/vnd.openxmlformats-officedocument.themeOverride+xml"/>
  <Override PartName="/ppt/notesSlides/notesSlide23.xml" ContentType="application/vnd.openxmlformats-officedocument.presentationml.notesSlide+xml"/>
  <Override PartName="/ppt/charts/chart49.xml" ContentType="application/vnd.openxmlformats-officedocument.drawingml.chart+xml"/>
  <Override PartName="/ppt/theme/themeOverride49.xml" ContentType="application/vnd.openxmlformats-officedocument.themeOverride+xml"/>
  <Override PartName="/ppt/notesSlides/notesSlide24.xml" ContentType="application/vnd.openxmlformats-officedocument.presentationml.notesSlide+xml"/>
  <Override PartName="/ppt/charts/chart50.xml" ContentType="application/vnd.openxmlformats-officedocument.drawingml.chart+xml"/>
  <Override PartName="/ppt/theme/themeOverride50.xml" ContentType="application/vnd.openxmlformats-officedocument.themeOverride+xml"/>
  <Override PartName="/ppt/charts/chart51.xml" ContentType="application/vnd.openxmlformats-officedocument.drawingml.chart+xml"/>
  <Override PartName="/ppt/theme/themeOverride51.xml" ContentType="application/vnd.openxmlformats-officedocument.themeOverride+xml"/>
  <Override PartName="/ppt/notesSlides/notesSlide25.xml" ContentType="application/vnd.openxmlformats-officedocument.presentationml.notesSlide+xml"/>
  <Override PartName="/ppt/charts/chart52.xml" ContentType="application/vnd.openxmlformats-officedocument.drawingml.chart+xml"/>
  <Override PartName="/ppt/theme/themeOverride52.xml" ContentType="application/vnd.openxmlformats-officedocument.themeOverride+xml"/>
  <Override PartName="/ppt/charts/chart53.xml" ContentType="application/vnd.openxmlformats-officedocument.drawingml.chart+xml"/>
  <Override PartName="/ppt/notesSlides/notesSlide26.xml" ContentType="application/vnd.openxmlformats-officedocument.presentationml.notesSlide+xml"/>
  <Override PartName="/ppt/theme/themeOverride53.xml" ContentType="application/vnd.openxmlformats-officedocument.themeOverride+xml"/>
  <Override PartName="/ppt/charts/chart54.xml" ContentType="application/vnd.openxmlformats-officedocument.drawingml.chart+xml"/>
  <Override PartName="/ppt/theme/themeOverride54.xml" ContentType="application/vnd.openxmlformats-officedocument.themeOverride+xml"/>
  <Override PartName="/ppt/charts/chart5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5" r:id="rId1"/>
    <p:sldMasterId id="2147483926" r:id="rId2"/>
    <p:sldMasterId id="2147483914" r:id="rId3"/>
    <p:sldMasterId id="2147483902" r:id="rId4"/>
    <p:sldMasterId id="2147483939" r:id="rId5"/>
  </p:sldMasterIdLst>
  <p:notesMasterIdLst>
    <p:notesMasterId r:id="rId70"/>
  </p:notesMasterIdLst>
  <p:handoutMasterIdLst>
    <p:handoutMasterId r:id="rId71"/>
  </p:handoutMasterIdLst>
  <p:sldIdLst>
    <p:sldId id="278" r:id="rId6"/>
    <p:sldId id="579" r:id="rId7"/>
    <p:sldId id="655" r:id="rId8"/>
    <p:sldId id="580" r:id="rId9"/>
    <p:sldId id="746" r:id="rId10"/>
    <p:sldId id="582" r:id="rId11"/>
    <p:sldId id="784" r:id="rId12"/>
    <p:sldId id="820" r:id="rId13"/>
    <p:sldId id="745" r:id="rId14"/>
    <p:sldId id="806" r:id="rId15"/>
    <p:sldId id="786" r:id="rId16"/>
    <p:sldId id="808" r:id="rId17"/>
    <p:sldId id="807" r:id="rId18"/>
    <p:sldId id="821" r:id="rId19"/>
    <p:sldId id="822" r:id="rId20"/>
    <p:sldId id="823" r:id="rId21"/>
    <p:sldId id="824" r:id="rId22"/>
    <p:sldId id="583" r:id="rId23"/>
    <p:sldId id="653" r:id="rId24"/>
    <p:sldId id="584" r:id="rId25"/>
    <p:sldId id="654" r:id="rId26"/>
    <p:sldId id="825" r:id="rId27"/>
    <p:sldId id="826" r:id="rId28"/>
    <p:sldId id="585" r:id="rId29"/>
    <p:sldId id="586" r:id="rId30"/>
    <p:sldId id="587" r:id="rId31"/>
    <p:sldId id="612" r:id="rId32"/>
    <p:sldId id="588" r:id="rId33"/>
    <p:sldId id="589" r:id="rId34"/>
    <p:sldId id="640" r:id="rId35"/>
    <p:sldId id="590" r:id="rId36"/>
    <p:sldId id="799" r:id="rId37"/>
    <p:sldId id="800" r:id="rId38"/>
    <p:sldId id="801" r:id="rId39"/>
    <p:sldId id="802" r:id="rId40"/>
    <p:sldId id="798" r:id="rId41"/>
    <p:sldId id="748" r:id="rId42"/>
    <p:sldId id="816" r:id="rId43"/>
    <p:sldId id="817" r:id="rId44"/>
    <p:sldId id="818" r:id="rId45"/>
    <p:sldId id="819" r:id="rId46"/>
    <p:sldId id="789" r:id="rId47"/>
    <p:sldId id="790" r:id="rId48"/>
    <p:sldId id="792" r:id="rId49"/>
    <p:sldId id="794" r:id="rId50"/>
    <p:sldId id="803" r:id="rId51"/>
    <p:sldId id="591" r:id="rId52"/>
    <p:sldId id="781" r:id="rId53"/>
    <p:sldId id="782" r:id="rId54"/>
    <p:sldId id="809" r:id="rId55"/>
    <p:sldId id="783" r:id="rId56"/>
    <p:sldId id="814" r:id="rId57"/>
    <p:sldId id="811" r:id="rId58"/>
    <p:sldId id="815" r:id="rId59"/>
    <p:sldId id="804" r:id="rId60"/>
    <p:sldId id="697" r:id="rId61"/>
    <p:sldId id="812" r:id="rId62"/>
    <p:sldId id="694" r:id="rId63"/>
    <p:sldId id="813" r:id="rId64"/>
    <p:sldId id="796" r:id="rId65"/>
    <p:sldId id="805" r:id="rId66"/>
    <p:sldId id="695" r:id="rId67"/>
    <p:sldId id="779" r:id="rId68"/>
    <p:sldId id="257" r:id="rId69"/>
  </p:sldIdLst>
  <p:sldSz cx="9144000" cy="6858000" type="screen4x3"/>
  <p:notesSz cx="7315200" cy="9601200"/>
  <p:defaultTextStyle>
    <a:defPPr>
      <a:defRPr lang="en-US"/>
    </a:defPPr>
    <a:lvl1pPr algn="l" rtl="0" fontAlgn="base">
      <a:spcBef>
        <a:spcPct val="20000"/>
      </a:spcBef>
      <a:spcAft>
        <a:spcPct val="0"/>
      </a:spcAft>
      <a:buClr>
        <a:schemeClr val="hlink"/>
      </a:buClr>
      <a:buSzPct val="70000"/>
      <a:buFont typeface="Wingdings" pitchFamily="2" charset="2"/>
      <a:defRPr sz="2400" i="1" kern="1200">
        <a:solidFill>
          <a:schemeClr val="tx1"/>
        </a:solidFill>
        <a:latin typeface="Tahoma" charset="0"/>
        <a:ea typeface="+mn-ea"/>
        <a:cs typeface="+mn-cs"/>
      </a:defRPr>
    </a:lvl1pPr>
    <a:lvl2pPr marL="457200" algn="l" rtl="0" fontAlgn="base">
      <a:spcBef>
        <a:spcPct val="20000"/>
      </a:spcBef>
      <a:spcAft>
        <a:spcPct val="0"/>
      </a:spcAft>
      <a:buClr>
        <a:schemeClr val="hlink"/>
      </a:buClr>
      <a:buSzPct val="70000"/>
      <a:buFont typeface="Wingdings" pitchFamily="2" charset="2"/>
      <a:defRPr sz="2400" i="1" kern="1200">
        <a:solidFill>
          <a:schemeClr val="tx1"/>
        </a:solidFill>
        <a:latin typeface="Tahoma" charset="0"/>
        <a:ea typeface="+mn-ea"/>
        <a:cs typeface="+mn-cs"/>
      </a:defRPr>
    </a:lvl2pPr>
    <a:lvl3pPr marL="914400" algn="l" rtl="0" fontAlgn="base">
      <a:spcBef>
        <a:spcPct val="20000"/>
      </a:spcBef>
      <a:spcAft>
        <a:spcPct val="0"/>
      </a:spcAft>
      <a:buClr>
        <a:schemeClr val="hlink"/>
      </a:buClr>
      <a:buSzPct val="70000"/>
      <a:buFont typeface="Wingdings" pitchFamily="2" charset="2"/>
      <a:defRPr sz="2400" i="1" kern="1200">
        <a:solidFill>
          <a:schemeClr val="tx1"/>
        </a:solidFill>
        <a:latin typeface="Tahoma" charset="0"/>
        <a:ea typeface="+mn-ea"/>
        <a:cs typeface="+mn-cs"/>
      </a:defRPr>
    </a:lvl3pPr>
    <a:lvl4pPr marL="1371600" algn="l" rtl="0" fontAlgn="base">
      <a:spcBef>
        <a:spcPct val="20000"/>
      </a:spcBef>
      <a:spcAft>
        <a:spcPct val="0"/>
      </a:spcAft>
      <a:buClr>
        <a:schemeClr val="hlink"/>
      </a:buClr>
      <a:buSzPct val="70000"/>
      <a:buFont typeface="Wingdings" pitchFamily="2" charset="2"/>
      <a:defRPr sz="2400" i="1" kern="1200">
        <a:solidFill>
          <a:schemeClr val="tx1"/>
        </a:solidFill>
        <a:latin typeface="Tahoma" charset="0"/>
        <a:ea typeface="+mn-ea"/>
        <a:cs typeface="+mn-cs"/>
      </a:defRPr>
    </a:lvl4pPr>
    <a:lvl5pPr marL="1828800" algn="l" rtl="0" fontAlgn="base">
      <a:spcBef>
        <a:spcPct val="20000"/>
      </a:spcBef>
      <a:spcAft>
        <a:spcPct val="0"/>
      </a:spcAft>
      <a:buClr>
        <a:schemeClr val="hlink"/>
      </a:buClr>
      <a:buSzPct val="70000"/>
      <a:buFont typeface="Wingdings" pitchFamily="2" charset="2"/>
      <a:defRPr sz="2400" i="1" kern="1200">
        <a:solidFill>
          <a:schemeClr val="tx1"/>
        </a:solidFill>
        <a:latin typeface="Tahoma" charset="0"/>
        <a:ea typeface="+mn-ea"/>
        <a:cs typeface="+mn-cs"/>
      </a:defRPr>
    </a:lvl5pPr>
    <a:lvl6pPr marL="2286000" algn="l" defTabSz="914400" rtl="0" eaLnBrk="1" latinLnBrk="0" hangingPunct="1">
      <a:defRPr sz="2400" i="1" kern="1200">
        <a:solidFill>
          <a:schemeClr val="tx1"/>
        </a:solidFill>
        <a:latin typeface="Tahoma" charset="0"/>
        <a:ea typeface="+mn-ea"/>
        <a:cs typeface="+mn-cs"/>
      </a:defRPr>
    </a:lvl6pPr>
    <a:lvl7pPr marL="2743200" algn="l" defTabSz="914400" rtl="0" eaLnBrk="1" latinLnBrk="0" hangingPunct="1">
      <a:defRPr sz="2400" i="1" kern="1200">
        <a:solidFill>
          <a:schemeClr val="tx1"/>
        </a:solidFill>
        <a:latin typeface="Tahoma" charset="0"/>
        <a:ea typeface="+mn-ea"/>
        <a:cs typeface="+mn-cs"/>
      </a:defRPr>
    </a:lvl7pPr>
    <a:lvl8pPr marL="3200400" algn="l" defTabSz="914400" rtl="0" eaLnBrk="1" latinLnBrk="0" hangingPunct="1">
      <a:defRPr sz="2400" i="1" kern="1200">
        <a:solidFill>
          <a:schemeClr val="tx1"/>
        </a:solidFill>
        <a:latin typeface="Tahoma" charset="0"/>
        <a:ea typeface="+mn-ea"/>
        <a:cs typeface="+mn-cs"/>
      </a:defRPr>
    </a:lvl8pPr>
    <a:lvl9pPr marL="3657600" algn="l" defTabSz="914400" rtl="0" eaLnBrk="1" latinLnBrk="0" hangingPunct="1">
      <a:defRPr sz="2400" i="1"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33CC33"/>
    <a:srgbClr val="FFFF00"/>
    <a:srgbClr val="F8F8F8"/>
    <a:srgbClr val="008000"/>
    <a:srgbClr val="CCECFF"/>
    <a:srgbClr val="CCCCFF"/>
    <a:srgbClr val="669900"/>
    <a:srgbClr val="006600"/>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42" autoAdjust="0"/>
    <p:restoredTop sz="88086" autoAdjust="0"/>
  </p:normalViewPr>
  <p:slideViewPr>
    <p:cSldViewPr>
      <p:cViewPr varScale="1">
        <p:scale>
          <a:sx n="101" d="100"/>
          <a:sy n="101" d="100"/>
        </p:scale>
        <p:origin x="180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3768"/>
    </p:cViewPr>
  </p:sorterViewPr>
  <p:notesViewPr>
    <p:cSldViewPr>
      <p:cViewPr varScale="1">
        <p:scale>
          <a:sx n="46" d="100"/>
          <a:sy n="46" d="100"/>
        </p:scale>
        <p:origin x="-2310"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4.xml"/><Relationship Id="rId1" Type="http://schemas.microsoft.com/office/2011/relationships/chartStyle" Target="style4.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5.xml"/><Relationship Id="rId1" Type="http://schemas.microsoft.com/office/2011/relationships/chartStyle" Target="style5.xml"/></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3" Type="http://schemas.openxmlformats.org/officeDocument/2006/relationships/oleObject" Target="file:///C:\Users\jt5385cp\Documents\12.%20Year%20End%20-%20Annual%20Meeting\Year%20End%20-%20Annual%20Meeting\2022%20Files-%2020230326\Dairy%20Sort%202022%20Graphs%20for%20PowerPoint.xlsx" TargetMode="External"/><Relationship Id="rId2" Type="http://schemas.microsoft.com/office/2011/relationships/chartColorStyle" Target="colors6.xml"/><Relationship Id="rId1" Type="http://schemas.microsoft.com/office/2011/relationships/chartStyle" Target="style6.xml"/></Relationships>
</file>

<file path=ppt/charts/_rels/chart28.xml.rels><?xml version="1.0" encoding="UTF-8" standalone="yes"?>
<Relationships xmlns="http://schemas.openxmlformats.org/package/2006/relationships"><Relationship Id="rId1" Type="http://schemas.openxmlformats.org/officeDocument/2006/relationships/oleObject" Target="file:///C:\Users\jt5385cp\Documents\12.%20Year%20End%20-%20Annual%20Meeting\Year%20End%20-%20Annual%20Meeting\2022%20Files-%2020230326\Dairy%20Sort%202022%20Graphs%20for%20PowerPoint.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C:\Users\jt5385cp\Documents\12.%20Year%20End%20-%20Annual%20Meeting\Year%20End%20-%20Annual%20Meeting\2022%20Files-%2020230326\Dairy%20Sort%202022%20Graphs%20for%20PowerPoint.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oleObject" Target="file:///C:\Users\jt5385cp\Documents\12.%20Year%20End%20-%20Annual%20Meeting\Year%20End%20-%20Annual%20Meeting\2022%20Files-%2020230326\Dairy%20Sort%202022%20Graphs%20for%20PowerPoint.xlsx" TargetMode="Externa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7.xml"/><Relationship Id="rId1" Type="http://schemas.microsoft.com/office/2011/relationships/chartStyle" Target="style7.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8.xml"/><Relationship Id="rId1" Type="http://schemas.microsoft.com/office/2011/relationships/chartStyle" Target="style8.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9.xml"/><Relationship Id="rId1" Type="http://schemas.microsoft.com/office/2011/relationships/chartStyle" Target="style9.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0.xml"/><Relationship Id="rId1" Type="http://schemas.microsoft.com/office/2011/relationships/chartStyle" Target="style10.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1.xml"/><Relationship Id="rId1" Type="http://schemas.microsoft.com/office/2011/relationships/chartStyle" Target="style11.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2.xml"/><Relationship Id="rId1" Type="http://schemas.microsoft.com/office/2011/relationships/chartStyle" Target="style12.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3.xml"/><Relationship Id="rId1" Type="http://schemas.microsoft.com/office/2011/relationships/chartStyle" Target="style13.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4.xml"/><Relationship Id="rId1" Type="http://schemas.microsoft.com/office/2011/relationships/chartStyle" Target="style14.xml"/></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5.xml"/><Relationship Id="rId1" Type="http://schemas.microsoft.com/office/2011/relationships/chartStyle" Target="style15.xml"/></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50"/>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
          <c:y val="3.8461538461538464E-2"/>
          <c:w val="1"/>
          <c:h val="0.75480769230770084"/>
        </c:manualLayout>
      </c:layout>
      <c:bar3DChart>
        <c:barDir val="col"/>
        <c:grouping val="clustered"/>
        <c:varyColors val="0"/>
        <c:ser>
          <c:idx val="5"/>
          <c:order val="0"/>
          <c:tx>
            <c:strRef>
              <c:f>Sheet1!$A$18</c:f>
              <c:strCache>
                <c:ptCount val="1"/>
                <c:pt idx="0">
                  <c:v>2013</c:v>
                </c:pt>
              </c:strCache>
            </c:strRef>
          </c:tx>
          <c:spPr>
            <a:solidFill>
              <a:schemeClr val="tx2"/>
            </a:solidFill>
            <a:ln w="11925">
              <a:solidFill>
                <a:schemeClr val="tx1"/>
              </a:solidFill>
              <a:prstDash val="solid"/>
            </a:ln>
          </c:spPr>
          <c:invertIfNegative val="0"/>
          <c:dLbls>
            <c:dLbl>
              <c:idx val="0"/>
              <c:layout>
                <c:manualLayout>
                  <c:x val="4.6984080260995412E-3"/>
                  <c:y val="-2.08884514435695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A4-4E08-B3C9-A715D6A96AB6}"/>
                </c:ext>
              </c:extLst>
            </c:dLbl>
            <c:spPr>
              <a:noFill/>
              <a:ln w="23850">
                <a:noFill/>
              </a:ln>
            </c:spPr>
            <c:txPr>
              <a:bodyPr/>
              <a:lstStyle/>
              <a:p>
                <a:pPr>
                  <a:defRPr sz="1400" b="1" i="0" u="none" strike="noStrike" baseline="0">
                    <a:solidFill>
                      <a:schemeClr val="tx1"/>
                    </a:solidFill>
                    <a:latin typeface="Tahoma"/>
                    <a:ea typeface="Tahoma"/>
                    <a:cs typeface="Tahom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Cow #s</c:v>
                </c:pt>
              </c:strCache>
            </c:strRef>
          </c:cat>
          <c:val>
            <c:numRef>
              <c:f>Sheet1!$B$18</c:f>
              <c:numCache>
                <c:formatCode>0</c:formatCode>
                <c:ptCount val="1"/>
                <c:pt idx="0">
                  <c:v>179</c:v>
                </c:pt>
              </c:numCache>
            </c:numRef>
          </c:val>
          <c:extLst>
            <c:ext xmlns:c16="http://schemas.microsoft.com/office/drawing/2014/chart" uri="{C3380CC4-5D6E-409C-BE32-E72D297353CC}">
              <c16:uniqueId val="{00000001-03A4-4E08-B3C9-A715D6A96AB6}"/>
            </c:ext>
          </c:extLst>
        </c:ser>
        <c:ser>
          <c:idx val="6"/>
          <c:order val="1"/>
          <c:tx>
            <c:strRef>
              <c:f>Sheet1!$A$19</c:f>
              <c:strCache>
                <c:ptCount val="1"/>
                <c:pt idx="0">
                  <c:v>2014</c:v>
                </c:pt>
              </c:strCache>
            </c:strRef>
          </c:tx>
          <c:spPr>
            <a:solidFill>
              <a:srgbClr val="0066CC"/>
            </a:solidFill>
            <a:ln w="11925">
              <a:solidFill>
                <a:schemeClr val="tx1"/>
              </a:solidFill>
              <a:prstDash val="solid"/>
            </a:ln>
          </c:spPr>
          <c:invertIfNegative val="0"/>
          <c:dLbls>
            <c:dLbl>
              <c:idx val="0"/>
              <c:layout>
                <c:manualLayout>
                  <c:x val="3.3722087579932461E-4"/>
                  <c:y val="-1.90132848778518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3A4-4E08-B3C9-A715D6A96AB6}"/>
                </c:ext>
              </c:extLst>
            </c:dLbl>
            <c:spPr>
              <a:noFill/>
              <a:ln w="23850">
                <a:noFill/>
              </a:ln>
            </c:spPr>
            <c:txPr>
              <a:bodyPr/>
              <a:lstStyle/>
              <a:p>
                <a:pPr>
                  <a:defRPr sz="1400" b="1" i="0" u="none" strike="noStrike" baseline="0">
                    <a:solidFill>
                      <a:schemeClr val="tx1"/>
                    </a:solidFill>
                    <a:latin typeface="Tahoma"/>
                    <a:ea typeface="Tahoma"/>
                    <a:cs typeface="Tahom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Cow #s</c:v>
                </c:pt>
              </c:strCache>
            </c:strRef>
          </c:cat>
          <c:val>
            <c:numRef>
              <c:f>Sheet1!$B$19</c:f>
              <c:numCache>
                <c:formatCode>0</c:formatCode>
                <c:ptCount val="1"/>
                <c:pt idx="0">
                  <c:v>184</c:v>
                </c:pt>
              </c:numCache>
            </c:numRef>
          </c:val>
          <c:extLst>
            <c:ext xmlns:c16="http://schemas.microsoft.com/office/drawing/2014/chart" uri="{C3380CC4-5D6E-409C-BE32-E72D297353CC}">
              <c16:uniqueId val="{00000003-03A4-4E08-B3C9-A715D6A96AB6}"/>
            </c:ext>
          </c:extLst>
        </c:ser>
        <c:ser>
          <c:idx val="7"/>
          <c:order val="2"/>
          <c:tx>
            <c:strRef>
              <c:f>Sheet1!$A$20</c:f>
              <c:strCache>
                <c:ptCount val="1"/>
                <c:pt idx="0">
                  <c:v>2015</c:v>
                </c:pt>
              </c:strCache>
            </c:strRef>
          </c:tx>
          <c:spPr>
            <a:solidFill>
              <a:srgbClr val="CCCCFF"/>
            </a:solidFill>
            <a:ln w="11925">
              <a:solidFill>
                <a:schemeClr val="tx1"/>
              </a:solidFill>
              <a:prstDash val="solid"/>
            </a:ln>
          </c:spPr>
          <c:invertIfNegative val="0"/>
          <c:dLbls>
            <c:dLbl>
              <c:idx val="0"/>
              <c:layout>
                <c:manualLayout>
                  <c:x val="7.5789923579600831E-3"/>
                  <c:y val="-2.09731475873214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3A4-4E08-B3C9-A715D6A96AB6}"/>
                </c:ext>
              </c:extLst>
            </c:dLbl>
            <c:spPr>
              <a:noFill/>
              <a:ln w="23850">
                <a:noFill/>
              </a:ln>
            </c:spPr>
            <c:txPr>
              <a:bodyPr/>
              <a:lstStyle/>
              <a:p>
                <a:pPr>
                  <a:defRPr sz="1400" b="1" i="0" u="none" strike="noStrike" baseline="0">
                    <a:solidFill>
                      <a:schemeClr val="tx1"/>
                    </a:solidFill>
                    <a:latin typeface="Tahoma"/>
                    <a:ea typeface="Tahoma"/>
                    <a:cs typeface="Tahom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Cow #s</c:v>
                </c:pt>
              </c:strCache>
            </c:strRef>
          </c:cat>
          <c:val>
            <c:numRef>
              <c:f>Sheet1!$B$20</c:f>
              <c:numCache>
                <c:formatCode>0</c:formatCode>
                <c:ptCount val="1"/>
                <c:pt idx="0">
                  <c:v>189</c:v>
                </c:pt>
              </c:numCache>
            </c:numRef>
          </c:val>
          <c:extLst>
            <c:ext xmlns:c16="http://schemas.microsoft.com/office/drawing/2014/chart" uri="{C3380CC4-5D6E-409C-BE32-E72D297353CC}">
              <c16:uniqueId val="{00000005-03A4-4E08-B3C9-A715D6A96AB6}"/>
            </c:ext>
          </c:extLst>
        </c:ser>
        <c:ser>
          <c:idx val="8"/>
          <c:order val="3"/>
          <c:tx>
            <c:strRef>
              <c:f>Sheet1!$A$21</c:f>
              <c:strCache>
                <c:ptCount val="1"/>
                <c:pt idx="0">
                  <c:v>2016</c:v>
                </c:pt>
              </c:strCache>
            </c:strRef>
          </c:tx>
          <c:spPr>
            <a:solidFill>
              <a:srgbClr val="FF0000"/>
            </a:solidFill>
            <a:ln w="11925">
              <a:solidFill>
                <a:schemeClr val="tx1"/>
              </a:solidFill>
              <a:prstDash val="solid"/>
            </a:ln>
          </c:spPr>
          <c:invertIfNegative val="0"/>
          <c:dLbls>
            <c:dLbl>
              <c:idx val="0"/>
              <c:layout>
                <c:manualLayout>
                  <c:x val="1.1864252949689701E-2"/>
                  <c:y val="-3.44855643044619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A4-4E08-B3C9-A715D6A96AB6}"/>
                </c:ext>
              </c:extLst>
            </c:dLbl>
            <c:spPr>
              <a:noFill/>
              <a:ln w="23850">
                <a:noFill/>
              </a:ln>
            </c:spPr>
            <c:txPr>
              <a:bodyPr/>
              <a:lstStyle/>
              <a:p>
                <a:pPr>
                  <a:defRPr sz="1400" b="1" i="0" u="none" strike="noStrike" baseline="0">
                    <a:solidFill>
                      <a:schemeClr val="tx1"/>
                    </a:solidFill>
                    <a:latin typeface="Tahoma"/>
                    <a:ea typeface="Tahoma"/>
                    <a:cs typeface="Tahom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Cow #s</c:v>
                </c:pt>
              </c:strCache>
            </c:strRef>
          </c:cat>
          <c:val>
            <c:numRef>
              <c:f>Sheet1!$B$21</c:f>
              <c:numCache>
                <c:formatCode>0</c:formatCode>
                <c:ptCount val="1"/>
                <c:pt idx="0">
                  <c:v>200</c:v>
                </c:pt>
              </c:numCache>
            </c:numRef>
          </c:val>
          <c:extLst>
            <c:ext xmlns:c16="http://schemas.microsoft.com/office/drawing/2014/chart" uri="{C3380CC4-5D6E-409C-BE32-E72D297353CC}">
              <c16:uniqueId val="{00000007-03A4-4E08-B3C9-A715D6A96AB6}"/>
            </c:ext>
          </c:extLst>
        </c:ser>
        <c:ser>
          <c:idx val="9"/>
          <c:order val="4"/>
          <c:tx>
            <c:strRef>
              <c:f>Sheet1!$A$22</c:f>
              <c:strCache>
                <c:ptCount val="1"/>
                <c:pt idx="0">
                  <c:v>2017</c:v>
                </c:pt>
              </c:strCache>
            </c:strRef>
          </c:tx>
          <c:spPr>
            <a:solidFill>
              <a:srgbClr val="FFFF00"/>
            </a:solidFill>
            <a:ln w="11925">
              <a:solidFill>
                <a:schemeClr val="tx1"/>
              </a:solidFill>
              <a:prstDash val="solid"/>
            </a:ln>
          </c:spPr>
          <c:invertIfNegative val="0"/>
          <c:dLbls>
            <c:dLbl>
              <c:idx val="0"/>
              <c:layout>
                <c:manualLayout>
                  <c:x val="9.0607599283734526E-3"/>
                  <c:y val="-3.33611548556430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3A4-4E08-B3C9-A715D6A96AB6}"/>
                </c:ext>
              </c:extLst>
            </c:dLbl>
            <c:spPr>
              <a:noFill/>
              <a:ln w="23850">
                <a:noFill/>
              </a:ln>
            </c:spPr>
            <c:txPr>
              <a:bodyPr/>
              <a:lstStyle/>
              <a:p>
                <a:pPr>
                  <a:defRPr sz="1400" b="1" i="0" u="none" strike="noStrike" baseline="0">
                    <a:solidFill>
                      <a:schemeClr val="tx1"/>
                    </a:solidFill>
                    <a:latin typeface="Tahoma"/>
                    <a:ea typeface="Tahoma"/>
                    <a:cs typeface="Tahom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Cow #s</c:v>
                </c:pt>
              </c:strCache>
            </c:strRef>
          </c:cat>
          <c:val>
            <c:numRef>
              <c:f>Sheet1!$B$22</c:f>
              <c:numCache>
                <c:formatCode>0</c:formatCode>
                <c:ptCount val="1"/>
                <c:pt idx="0">
                  <c:v>210</c:v>
                </c:pt>
              </c:numCache>
            </c:numRef>
          </c:val>
          <c:extLst>
            <c:ext xmlns:c16="http://schemas.microsoft.com/office/drawing/2014/chart" uri="{C3380CC4-5D6E-409C-BE32-E72D297353CC}">
              <c16:uniqueId val="{00000009-03A4-4E08-B3C9-A715D6A96AB6}"/>
            </c:ext>
          </c:extLst>
        </c:ser>
        <c:ser>
          <c:idx val="10"/>
          <c:order val="5"/>
          <c:tx>
            <c:strRef>
              <c:f>Sheet1!$A$23</c:f>
              <c:strCache>
                <c:ptCount val="1"/>
                <c:pt idx="0">
                  <c:v>2018</c:v>
                </c:pt>
              </c:strCache>
            </c:strRef>
          </c:tx>
          <c:spPr>
            <a:solidFill>
              <a:srgbClr val="00FF00"/>
            </a:solidFill>
            <a:ln w="11925">
              <a:solidFill>
                <a:schemeClr val="tx1"/>
              </a:solidFill>
              <a:prstDash val="solid"/>
            </a:ln>
          </c:spPr>
          <c:invertIfNegative val="0"/>
          <c:dLbls>
            <c:dLbl>
              <c:idx val="0"/>
              <c:layout>
                <c:manualLayout>
                  <c:x val="1.2879657566168715E-2"/>
                  <c:y val="-1.70755905511811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3A4-4E08-B3C9-A715D6A96AB6}"/>
                </c:ext>
              </c:extLst>
            </c:dLbl>
            <c:spPr>
              <a:noFill/>
              <a:ln w="23850">
                <a:noFill/>
              </a:ln>
            </c:spPr>
            <c:txPr>
              <a:bodyPr/>
              <a:lstStyle/>
              <a:p>
                <a:pPr>
                  <a:defRPr sz="1400" b="1" i="0" u="none" strike="noStrike" baseline="0">
                    <a:solidFill>
                      <a:schemeClr val="tx1"/>
                    </a:solidFill>
                    <a:latin typeface="Tahoma"/>
                    <a:ea typeface="Tahoma"/>
                    <a:cs typeface="Tahom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Cow #s</c:v>
                </c:pt>
              </c:strCache>
            </c:strRef>
          </c:cat>
          <c:val>
            <c:numRef>
              <c:f>Sheet1!$B$23</c:f>
              <c:numCache>
                <c:formatCode>0</c:formatCode>
                <c:ptCount val="1"/>
                <c:pt idx="0">
                  <c:v>228</c:v>
                </c:pt>
              </c:numCache>
            </c:numRef>
          </c:val>
          <c:extLst>
            <c:ext xmlns:c16="http://schemas.microsoft.com/office/drawing/2014/chart" uri="{C3380CC4-5D6E-409C-BE32-E72D297353CC}">
              <c16:uniqueId val="{0000000B-03A4-4E08-B3C9-A715D6A96AB6}"/>
            </c:ext>
          </c:extLst>
        </c:ser>
        <c:ser>
          <c:idx val="11"/>
          <c:order val="6"/>
          <c:tx>
            <c:strRef>
              <c:f>Sheet1!$A$24</c:f>
              <c:strCache>
                <c:ptCount val="1"/>
                <c:pt idx="0">
                  <c:v>2019</c:v>
                </c:pt>
              </c:strCache>
            </c:strRef>
          </c:tx>
          <c:spPr>
            <a:solidFill>
              <a:srgbClr val="00FFFF"/>
            </a:solidFill>
            <a:ln w="11925">
              <a:solidFill>
                <a:schemeClr val="tx1"/>
              </a:solidFill>
              <a:prstDash val="solid"/>
            </a:ln>
          </c:spPr>
          <c:invertIfNegative val="0"/>
          <c:dLbls>
            <c:dLbl>
              <c:idx val="0"/>
              <c:layout>
                <c:manualLayout>
                  <c:x val="1.4884222623211823E-2"/>
                  <c:y val="-2.90940021386215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3A4-4E08-B3C9-A715D6A96AB6}"/>
                </c:ext>
              </c:extLst>
            </c:dLbl>
            <c:spPr>
              <a:noFill/>
              <a:ln w="23850">
                <a:noFill/>
              </a:ln>
            </c:spPr>
            <c:txPr>
              <a:bodyPr/>
              <a:lstStyle/>
              <a:p>
                <a:pPr>
                  <a:defRPr sz="1400" b="1" i="0" u="none" strike="noStrike" baseline="0">
                    <a:solidFill>
                      <a:schemeClr val="tx1"/>
                    </a:solidFill>
                    <a:latin typeface="Tahoma"/>
                    <a:ea typeface="Tahoma"/>
                    <a:cs typeface="Tahom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Cow #s</c:v>
                </c:pt>
              </c:strCache>
            </c:strRef>
          </c:cat>
          <c:val>
            <c:numRef>
              <c:f>Sheet1!$B$24</c:f>
              <c:numCache>
                <c:formatCode>0</c:formatCode>
                <c:ptCount val="1"/>
                <c:pt idx="0">
                  <c:v>235</c:v>
                </c:pt>
              </c:numCache>
            </c:numRef>
          </c:val>
          <c:extLst>
            <c:ext xmlns:c16="http://schemas.microsoft.com/office/drawing/2014/chart" uri="{C3380CC4-5D6E-409C-BE32-E72D297353CC}">
              <c16:uniqueId val="{0000000D-03A4-4E08-B3C9-A715D6A96AB6}"/>
            </c:ext>
          </c:extLst>
        </c:ser>
        <c:ser>
          <c:idx val="0"/>
          <c:order val="7"/>
          <c:tx>
            <c:strRef>
              <c:f>Sheet1!$A$25</c:f>
              <c:strCache>
                <c:ptCount val="1"/>
                <c:pt idx="0">
                  <c:v>2020</c:v>
                </c:pt>
              </c:strCache>
            </c:strRef>
          </c:tx>
          <c:invertIfNegative val="0"/>
          <c:dLbls>
            <c:dLbl>
              <c:idx val="0"/>
              <c:layout>
                <c:manualLayout>
                  <c:x val="7.7881619937694756E-3"/>
                  <c:y val="-3.66666666666666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3A4-4E08-B3C9-A715D6A96AB6}"/>
                </c:ext>
              </c:extLst>
            </c:dLbl>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Cow #s</c:v>
                </c:pt>
              </c:strCache>
            </c:strRef>
          </c:cat>
          <c:val>
            <c:numRef>
              <c:f>Sheet1!$B$25</c:f>
              <c:numCache>
                <c:formatCode>0</c:formatCode>
                <c:ptCount val="1"/>
                <c:pt idx="0">
                  <c:v>243</c:v>
                </c:pt>
              </c:numCache>
            </c:numRef>
          </c:val>
          <c:extLst>
            <c:ext xmlns:c16="http://schemas.microsoft.com/office/drawing/2014/chart" uri="{C3380CC4-5D6E-409C-BE32-E72D297353CC}">
              <c16:uniqueId val="{0000000F-03A4-4E08-B3C9-A715D6A96AB6}"/>
            </c:ext>
          </c:extLst>
        </c:ser>
        <c:ser>
          <c:idx val="1"/>
          <c:order val="8"/>
          <c:tx>
            <c:strRef>
              <c:f>Sheet1!$A$26</c:f>
              <c:strCache>
                <c:ptCount val="1"/>
                <c:pt idx="0">
                  <c:v>2021</c:v>
                </c:pt>
              </c:strCache>
            </c:strRef>
          </c:tx>
          <c:invertIfNegative val="0"/>
          <c:dLbls>
            <c:dLbl>
              <c:idx val="0"/>
              <c:layout>
                <c:manualLayout>
                  <c:x val="6.7710135966871383E-3"/>
                  <c:y val="-2.59171770195392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03A4-4E08-B3C9-A715D6A96AB6}"/>
                </c:ext>
              </c:extLst>
            </c:dLbl>
            <c:spPr>
              <a:noFill/>
              <a:ln>
                <a:noFill/>
              </a:ln>
              <a:effectLst/>
            </c:spPr>
            <c:txPr>
              <a:bodyPr/>
              <a:lstStyle/>
              <a:p>
                <a:pPr>
                  <a:defRPr sz="14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Cow #s</c:v>
                </c:pt>
              </c:strCache>
            </c:strRef>
          </c:cat>
          <c:val>
            <c:numRef>
              <c:f>Sheet1!$B$26</c:f>
              <c:numCache>
                <c:formatCode>0</c:formatCode>
                <c:ptCount val="1"/>
                <c:pt idx="0">
                  <c:v>282.60000000000002</c:v>
                </c:pt>
              </c:numCache>
            </c:numRef>
          </c:val>
          <c:extLst>
            <c:ext xmlns:c16="http://schemas.microsoft.com/office/drawing/2014/chart" uri="{C3380CC4-5D6E-409C-BE32-E72D297353CC}">
              <c16:uniqueId val="{00000011-03A4-4E08-B3C9-A715D6A96AB6}"/>
            </c:ext>
          </c:extLst>
        </c:ser>
        <c:ser>
          <c:idx val="2"/>
          <c:order val="9"/>
          <c:tx>
            <c:strRef>
              <c:f>Sheet1!$A$27</c:f>
              <c:strCache>
                <c:ptCount val="1"/>
                <c:pt idx="0">
                  <c:v>2022</c:v>
                </c:pt>
              </c:strCache>
            </c:strRef>
          </c:tx>
          <c:invertIfNegative val="0"/>
          <c:dLbls>
            <c:dLbl>
              <c:idx val="0"/>
              <c:layout>
                <c:manualLayout>
                  <c:x val="2.1337580687977364E-2"/>
                  <c:y val="-3.08641975308641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3CA-46B7-8AD6-4D4F190E0904}"/>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Cow #s</c:v>
                </c:pt>
              </c:strCache>
            </c:strRef>
          </c:cat>
          <c:val>
            <c:numRef>
              <c:f>Sheet1!$B$27</c:f>
              <c:numCache>
                <c:formatCode>0</c:formatCode>
                <c:ptCount val="1"/>
                <c:pt idx="0">
                  <c:v>273.60000000000002</c:v>
                </c:pt>
              </c:numCache>
            </c:numRef>
          </c:val>
          <c:extLst>
            <c:ext xmlns:c16="http://schemas.microsoft.com/office/drawing/2014/chart" uri="{C3380CC4-5D6E-409C-BE32-E72D297353CC}">
              <c16:uniqueId val="{00000000-23CA-46B7-8AD6-4D4F190E0904}"/>
            </c:ext>
          </c:extLst>
        </c:ser>
        <c:dLbls>
          <c:showLegendKey val="0"/>
          <c:showVal val="1"/>
          <c:showCatName val="0"/>
          <c:showSerName val="0"/>
          <c:showPercent val="0"/>
          <c:showBubbleSize val="0"/>
        </c:dLbls>
        <c:gapWidth val="150"/>
        <c:gapDepth val="0"/>
        <c:shape val="box"/>
        <c:axId val="241955160"/>
        <c:axId val="241956728"/>
        <c:axId val="0"/>
      </c:bar3DChart>
      <c:catAx>
        <c:axId val="241955160"/>
        <c:scaling>
          <c:orientation val="minMax"/>
        </c:scaling>
        <c:delete val="0"/>
        <c:axPos val="b"/>
        <c:numFmt formatCode="General" sourceLinked="1"/>
        <c:majorTickMark val="out"/>
        <c:minorTickMark val="none"/>
        <c:tickLblPos val="low"/>
        <c:spPr>
          <a:ln w="2981">
            <a:solidFill>
              <a:schemeClr val="tx1"/>
            </a:solidFill>
            <a:prstDash val="solid"/>
          </a:ln>
        </c:spPr>
        <c:txPr>
          <a:bodyPr rot="0" vert="horz"/>
          <a:lstStyle/>
          <a:p>
            <a:pPr>
              <a:defRPr sz="1690" b="1" i="0" u="none" strike="noStrike" baseline="0">
                <a:solidFill>
                  <a:schemeClr val="tx1"/>
                </a:solidFill>
                <a:latin typeface="Tahoma"/>
                <a:ea typeface="Tahoma"/>
                <a:cs typeface="Tahoma"/>
              </a:defRPr>
            </a:pPr>
            <a:endParaRPr lang="en-US"/>
          </a:p>
        </c:txPr>
        <c:crossAx val="241956728"/>
        <c:crosses val="autoZero"/>
        <c:auto val="1"/>
        <c:lblAlgn val="ctr"/>
        <c:lblOffset val="100"/>
        <c:tickLblSkip val="1"/>
        <c:tickMarkSkip val="1"/>
        <c:noMultiLvlLbl val="0"/>
      </c:catAx>
      <c:valAx>
        <c:axId val="241956728"/>
        <c:scaling>
          <c:orientation val="minMax"/>
          <c:min val="20"/>
        </c:scaling>
        <c:delete val="1"/>
        <c:axPos val="l"/>
        <c:numFmt formatCode="0" sourceLinked="1"/>
        <c:majorTickMark val="out"/>
        <c:minorTickMark val="none"/>
        <c:tickLblPos val="nextTo"/>
        <c:crossAx val="241955160"/>
        <c:crosses val="autoZero"/>
        <c:crossBetween val="between"/>
      </c:valAx>
      <c:spPr>
        <a:noFill/>
        <a:ln w="23850">
          <a:noFill/>
        </a:ln>
      </c:spPr>
    </c:plotArea>
    <c:legend>
      <c:legendPos val="b"/>
      <c:layout>
        <c:manualLayout>
          <c:xMode val="edge"/>
          <c:yMode val="edge"/>
          <c:x val="0.19941984655764186"/>
          <c:y val="0.92121784776902849"/>
          <c:w val="0.57087700820836884"/>
          <c:h val="7.0142169728783899E-2"/>
        </c:manualLayout>
      </c:layout>
      <c:overlay val="0"/>
      <c:spPr>
        <a:noFill/>
        <a:ln w="2981">
          <a:solidFill>
            <a:schemeClr val="tx1"/>
          </a:solidFill>
          <a:prstDash val="solid"/>
        </a:ln>
      </c:spPr>
      <c:txPr>
        <a:bodyPr/>
        <a:lstStyle/>
        <a:p>
          <a:pPr>
            <a:defRPr sz="1400" b="1" i="0" u="none" strike="noStrike" baseline="0">
              <a:solidFill>
                <a:schemeClr val="tx1"/>
              </a:solidFill>
              <a:latin typeface="Tahoma"/>
              <a:ea typeface="Tahoma"/>
              <a:cs typeface="Tahoma"/>
            </a:defRPr>
          </a:pPr>
          <a:endParaRPr lang="en-US"/>
        </a:p>
      </c:txPr>
    </c:legend>
    <c:plotVisOnly val="1"/>
    <c:dispBlanksAs val="gap"/>
    <c:showDLblsOverMax val="0"/>
  </c:chart>
  <c:spPr>
    <a:noFill/>
    <a:ln>
      <a:noFill/>
    </a:ln>
  </c:spPr>
  <c:txPr>
    <a:bodyPr/>
    <a:lstStyle/>
    <a:p>
      <a:pPr>
        <a:defRPr sz="1690" b="1" i="0" u="none" strike="noStrike" baseline="0">
          <a:solidFill>
            <a:schemeClr val="tx1"/>
          </a:solidFill>
          <a:latin typeface="Tahoma"/>
          <a:ea typeface="Tahoma"/>
          <a:cs typeface="Tahoma"/>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011583011583026E-2"/>
          <c:y val="6.5934065934065936E-2"/>
          <c:w val="0.87258687258687273"/>
          <c:h val="0.72893772893772901"/>
        </c:manualLayout>
      </c:layout>
      <c:barChart>
        <c:barDir val="col"/>
        <c:grouping val="clustered"/>
        <c:varyColors val="0"/>
        <c:ser>
          <c:idx val="0"/>
          <c:order val="0"/>
          <c:tx>
            <c:strRef>
              <c:f>Sheet1!$A$2</c:f>
              <c:strCache>
                <c:ptCount val="1"/>
                <c:pt idx="0">
                  <c:v>Milk Price</c:v>
                </c:pt>
              </c:strCache>
            </c:strRef>
          </c:tx>
          <c:spPr>
            <a:gradFill rotWithShape="1">
              <a:gsLst>
                <a:gs pos="0">
                  <a:srgbClr val="5E9EFF"/>
                </a:gs>
                <a:gs pos="77000">
                  <a:srgbClr val="85C2FF"/>
                </a:gs>
                <a:gs pos="93000">
                  <a:srgbClr val="C4D6EB"/>
                </a:gs>
                <a:gs pos="100000">
                  <a:srgbClr val="FFEBFA"/>
                </a:gs>
              </a:gsLst>
              <a:lin ang="16200000" scaled="0"/>
            </a:gradFill>
            <a:ln w="9525" cap="flat" cmpd="sng" algn="ctr">
              <a:solidFill>
                <a:srgbClr val="0000CC"/>
              </a:solidFill>
              <a:round/>
            </a:ln>
            <a:effectLst>
              <a:outerShdw blurRad="40000" dist="20000" dir="5400000" rotWithShape="0">
                <a:srgbClr val="000000">
                  <a:alpha val="38000"/>
                </a:srgbClr>
              </a:outerShdw>
            </a:effectLst>
          </c:spPr>
          <c:invertIfNegative val="0"/>
          <c:cat>
            <c:numRef>
              <c:f>Sheet1!$H$1:$Q$1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Sheet1!$H$2:$Q$2</c:f>
              <c:numCache>
                <c:formatCode>General</c:formatCode>
                <c:ptCount val="10"/>
                <c:pt idx="0" formatCode="0.00">
                  <c:v>20.2</c:v>
                </c:pt>
                <c:pt idx="1">
                  <c:v>24.36</c:v>
                </c:pt>
                <c:pt idx="2">
                  <c:v>17.75</c:v>
                </c:pt>
                <c:pt idx="3">
                  <c:v>16.21</c:v>
                </c:pt>
                <c:pt idx="4">
                  <c:v>17.72</c:v>
                </c:pt>
                <c:pt idx="5">
                  <c:v>16.440000000000001</c:v>
                </c:pt>
                <c:pt idx="6">
                  <c:v>18.64</c:v>
                </c:pt>
                <c:pt idx="7">
                  <c:v>19.77</c:v>
                </c:pt>
                <c:pt idx="8">
                  <c:v>18.41</c:v>
                </c:pt>
                <c:pt idx="9">
                  <c:v>24.24</c:v>
                </c:pt>
              </c:numCache>
            </c:numRef>
          </c:val>
          <c:extLst>
            <c:ext xmlns:c16="http://schemas.microsoft.com/office/drawing/2014/chart" uri="{C3380CC4-5D6E-409C-BE32-E72D297353CC}">
              <c16:uniqueId val="{00000000-3A66-4A28-BEE7-414257CC9B5B}"/>
            </c:ext>
          </c:extLst>
        </c:ser>
        <c:dLbls>
          <c:showLegendKey val="0"/>
          <c:showVal val="0"/>
          <c:showCatName val="0"/>
          <c:showSerName val="0"/>
          <c:showPercent val="0"/>
          <c:showBubbleSize val="0"/>
        </c:dLbls>
        <c:gapWidth val="150"/>
        <c:axId val="131065336"/>
        <c:axId val="1"/>
      </c:barChart>
      <c:lineChart>
        <c:grouping val="standard"/>
        <c:varyColors val="0"/>
        <c:ser>
          <c:idx val="1"/>
          <c:order val="1"/>
          <c:tx>
            <c:strRef>
              <c:f>Sheet1!$A$3</c:f>
              <c:strCache>
                <c:ptCount val="1"/>
                <c:pt idx="0">
                  <c:v>Net Return</c:v>
                </c:pt>
              </c:strCache>
            </c:strRef>
          </c:tx>
          <c:spPr>
            <a:ln w="41275" cap="rnd">
              <a:solidFill>
                <a:srgbClr val="FF0000"/>
              </a:solidFill>
              <a:round/>
            </a:ln>
            <a:effectLst>
              <a:outerShdw blurRad="40000" dist="20000" dir="5400000" rotWithShape="0">
                <a:srgbClr val="000000">
                  <a:alpha val="38000"/>
                </a:srgbClr>
              </a:outerShdw>
            </a:effectLst>
          </c:spPr>
          <c:marker>
            <c:symbol val="none"/>
          </c:marker>
          <c:cat>
            <c:numRef>
              <c:f>Sheet1!$H$1:$Q$1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Sheet1!$H$3:$Q$3</c:f>
              <c:numCache>
                <c:formatCode>"$"#,##0.00_);[Red]\("$"#,##0.00\)</c:formatCode>
                <c:ptCount val="10"/>
                <c:pt idx="0">
                  <c:v>1.24</c:v>
                </c:pt>
                <c:pt idx="1">
                  <c:v>5.26</c:v>
                </c:pt>
                <c:pt idx="2">
                  <c:v>1.2</c:v>
                </c:pt>
                <c:pt idx="3">
                  <c:v>0.43</c:v>
                </c:pt>
                <c:pt idx="4">
                  <c:v>1.38</c:v>
                </c:pt>
                <c:pt idx="5">
                  <c:v>-0.16</c:v>
                </c:pt>
                <c:pt idx="6">
                  <c:v>1.65</c:v>
                </c:pt>
                <c:pt idx="7">
                  <c:v>3.86</c:v>
                </c:pt>
                <c:pt idx="8">
                  <c:v>0.82</c:v>
                </c:pt>
                <c:pt idx="9">
                  <c:v>2.69</c:v>
                </c:pt>
              </c:numCache>
            </c:numRef>
          </c:val>
          <c:smooth val="0"/>
          <c:extLst>
            <c:ext xmlns:c16="http://schemas.microsoft.com/office/drawing/2014/chart" uri="{C3380CC4-5D6E-409C-BE32-E72D297353CC}">
              <c16:uniqueId val="{00000000-B4CF-4819-8830-163369935F84}"/>
            </c:ext>
          </c:extLst>
        </c:ser>
        <c:dLbls>
          <c:showLegendKey val="0"/>
          <c:showVal val="0"/>
          <c:showCatName val="0"/>
          <c:showSerName val="0"/>
          <c:showPercent val="0"/>
          <c:showBubbleSize val="0"/>
        </c:dLbls>
        <c:marker val="1"/>
        <c:smooth val="0"/>
        <c:axId val="538410424"/>
        <c:axId val="538420592"/>
      </c:lineChart>
      <c:catAx>
        <c:axId val="131065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1"/>
        <c:crosses val="autoZero"/>
        <c:auto val="1"/>
        <c:lblAlgn val="ctr"/>
        <c:lblOffset val="100"/>
        <c:noMultiLvlLbl val="0"/>
      </c:catAx>
      <c:valAx>
        <c:axId val="1"/>
        <c:scaling>
          <c:orientation val="minMax"/>
        </c:scaling>
        <c:delete val="0"/>
        <c:axPos val="l"/>
        <c:numFmt formatCode="0.00"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131065336"/>
        <c:crosses val="autoZero"/>
        <c:crossBetween val="between"/>
      </c:valAx>
      <c:valAx>
        <c:axId val="538420592"/>
        <c:scaling>
          <c:orientation val="minMax"/>
        </c:scaling>
        <c:delete val="0"/>
        <c:axPos val="r"/>
        <c:numFmt formatCode="&quot;$&quot;#,##0.00_);[Red]\(&quot;$&quot;#,##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538410424"/>
        <c:crosses val="max"/>
        <c:crossBetween val="between"/>
      </c:valAx>
      <c:catAx>
        <c:axId val="538410424"/>
        <c:scaling>
          <c:orientation val="minMax"/>
        </c:scaling>
        <c:delete val="1"/>
        <c:axPos val="b"/>
        <c:numFmt formatCode="General" sourceLinked="1"/>
        <c:majorTickMark val="none"/>
        <c:minorTickMark val="none"/>
        <c:tickLblPos val="nextTo"/>
        <c:crossAx val="53842059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50000"/>
                  <a:lumOff val="50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10681527438964E-2"/>
          <c:y val="6.5934065934065936E-2"/>
          <c:w val="0.89168780517989898"/>
          <c:h val="0.72893772893772901"/>
        </c:manualLayout>
      </c:layout>
      <c:areaChart>
        <c:grouping val="standard"/>
        <c:varyColors val="0"/>
        <c:ser>
          <c:idx val="0"/>
          <c:order val="0"/>
          <c:tx>
            <c:strRef>
              <c:f>Sheet1!$A$2</c:f>
              <c:strCache>
                <c:ptCount val="1"/>
                <c:pt idx="0">
                  <c:v>Farm Price</c:v>
                </c:pt>
              </c:strCache>
            </c:strRef>
          </c:tx>
          <c:spPr>
            <a:solidFill>
              <a:schemeClr val="accent1"/>
            </a:solidFill>
            <a:ln w="12700">
              <a:solidFill>
                <a:schemeClr val="tx1"/>
              </a:solidFill>
              <a:prstDash val="solid"/>
            </a:ln>
          </c:spPr>
          <c:dLbls>
            <c:dLbl>
              <c:idx val="0"/>
              <c:layout>
                <c:manualLayout>
                  <c:x val="1.5007878867832261E-2"/>
                  <c:y val="-0.3648062505385918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A74-453A-B68C-D4C5D2879C84}"/>
                </c:ext>
              </c:extLst>
            </c:dLbl>
            <c:dLbl>
              <c:idx val="1"/>
              <c:layout>
                <c:manualLayout>
                  <c:x val="5.4574104973935493E-3"/>
                  <c:y val="-0.369980807283820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A74-453A-B68C-D4C5D2879C84}"/>
                </c:ext>
              </c:extLst>
            </c:dLbl>
            <c:dLbl>
              <c:idx val="2"/>
              <c:layout>
                <c:manualLayout>
                  <c:x val="2.0465289365225809E-2"/>
                  <c:y val="-0.2820133426149398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A74-453A-B68C-D4C5D2879C84}"/>
                </c:ext>
              </c:extLst>
            </c:dLbl>
            <c:dLbl>
              <c:idx val="3"/>
              <c:layout>
                <c:manualLayout>
                  <c:x val="-2.7287052486967747E-3"/>
                  <c:y val="-0.235442331907885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A74-453A-B68C-D4C5D2879C84}"/>
                </c:ext>
              </c:extLst>
            </c:dLbl>
            <c:dLbl>
              <c:idx val="4"/>
              <c:layout>
                <c:manualLayout>
                  <c:x val="-4.093057873045162E-3"/>
                  <c:y val="-0.2509660021435703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A74-453A-B68C-D4C5D2879C84}"/>
                </c:ext>
              </c:extLst>
            </c:dLbl>
            <c:dLbl>
              <c:idx val="5"/>
              <c:layout>
                <c:manualLayout>
                  <c:x val="2.7287052486966745E-3"/>
                  <c:y val="-0.235442331907885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A74-453A-B68C-D4C5D2879C84}"/>
                </c:ext>
              </c:extLst>
            </c:dLbl>
            <c:dLbl>
              <c:idx val="6"/>
              <c:layout>
                <c:manualLayout>
                  <c:x val="-5.4574104973935493E-3"/>
                  <c:y val="-0.2916400553881294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A74-453A-B68C-D4C5D2879C84}"/>
                </c:ext>
              </c:extLst>
            </c:dLbl>
            <c:dLbl>
              <c:idx val="7"/>
              <c:layout>
                <c:manualLayout>
                  <c:x val="-6.8217631217420364E-3"/>
                  <c:y val="-0.2820133426149398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A74-453A-B68C-D4C5D2879C84}"/>
                </c:ext>
              </c:extLst>
            </c:dLbl>
            <c:dLbl>
              <c:idx val="8"/>
              <c:layout>
                <c:manualLayout>
                  <c:x val="-1.5007878867832261E-2"/>
                  <c:y val="-0.3104734047136952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A74-453A-B68C-D4C5D2879C84}"/>
                </c:ext>
              </c:extLst>
            </c:dLbl>
            <c:dLbl>
              <c:idx val="9"/>
              <c:layout>
                <c:manualLayout>
                  <c:x val="-4.0930578730451722E-2"/>
                  <c:y val="-0.357044415420749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A74-453A-B68C-D4C5D2879C84}"/>
                </c:ext>
              </c:extLst>
            </c:dLbl>
            <c:spPr>
              <a:solidFill>
                <a:schemeClr val="bg1"/>
              </a:solidFill>
              <a:ln w="25400">
                <a:noFill/>
              </a:ln>
            </c:spPr>
            <c:txPr>
              <a:bodyPr wrap="square" lIns="38100" tIns="19050" rIns="38100" bIns="19050" anchor="ctr">
                <a:spAutoFit/>
              </a:bodyPr>
              <a:lstStyle/>
              <a:p>
                <a:pPr>
                  <a:defRPr sz="1600" b="1" i="0" u="none" strike="noStrike" baseline="0">
                    <a:solidFill>
                      <a:schemeClr val="tx1"/>
                    </a:solidFill>
                    <a:latin typeface="Verdana"/>
                    <a:ea typeface="Verdana"/>
                    <a:cs typeface="Verdan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Sheet1!$H$1:$Q$1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Sheet1!$H$2:$Q$2</c:f>
              <c:numCache>
                <c:formatCode>General</c:formatCode>
                <c:ptCount val="10"/>
                <c:pt idx="0" formatCode="0.00">
                  <c:v>20.2</c:v>
                </c:pt>
                <c:pt idx="1">
                  <c:v>24.36</c:v>
                </c:pt>
                <c:pt idx="2">
                  <c:v>17.75</c:v>
                </c:pt>
                <c:pt idx="3">
                  <c:v>16.21</c:v>
                </c:pt>
                <c:pt idx="4">
                  <c:v>17.72</c:v>
                </c:pt>
                <c:pt idx="5">
                  <c:v>16.440000000000001</c:v>
                </c:pt>
                <c:pt idx="6">
                  <c:v>18.64</c:v>
                </c:pt>
                <c:pt idx="7">
                  <c:v>19.77</c:v>
                </c:pt>
                <c:pt idx="8">
                  <c:v>18.41</c:v>
                </c:pt>
                <c:pt idx="9">
                  <c:v>24.24</c:v>
                </c:pt>
              </c:numCache>
            </c:numRef>
          </c:val>
          <c:extLst>
            <c:ext xmlns:c16="http://schemas.microsoft.com/office/drawing/2014/chart" uri="{C3380CC4-5D6E-409C-BE32-E72D297353CC}">
              <c16:uniqueId val="{00000000-3A66-4A28-BEE7-414257CC9B5B}"/>
            </c:ext>
          </c:extLst>
        </c:ser>
        <c:ser>
          <c:idx val="1"/>
          <c:order val="1"/>
          <c:tx>
            <c:strRef>
              <c:f>Sheet1!$A$3</c:f>
              <c:strCache>
                <c:ptCount val="1"/>
                <c:pt idx="0">
                  <c:v>Class 3</c:v>
                </c:pt>
              </c:strCache>
            </c:strRef>
          </c:tx>
          <c:dLbls>
            <c:dLbl>
              <c:idx val="0"/>
              <c:layout>
                <c:manualLayout>
                  <c:x val="4.3659283979148381E-2"/>
                  <c:y val="-0.1293639186307063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597-415E-80B4-828CC1ABD09A}"/>
                </c:ext>
              </c:extLst>
            </c:dLbl>
            <c:dLbl>
              <c:idx val="1"/>
              <c:layout>
                <c:manualLayout>
                  <c:x val="-5.4574104973935493E-3"/>
                  <c:y val="-0.1448875888663911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18C-4F8E-A037-EEE0621C490E}"/>
                </c:ext>
              </c:extLst>
            </c:dLbl>
            <c:dLbl>
              <c:idx val="2"/>
              <c:layout>
                <c:manualLayout>
                  <c:x val="-2.7287052486967998E-3"/>
                  <c:y val="-9.0554743041494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493-4636-BF0A-F26FDBCC2D77}"/>
                </c:ext>
              </c:extLst>
            </c:dLbl>
            <c:dLbl>
              <c:idx val="3"/>
              <c:layout>
                <c:manualLayout>
                  <c:x val="2.7287052486967747E-3"/>
                  <c:y val="-9.0554743041494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597-415E-80B4-828CC1ABD09A}"/>
                </c:ext>
              </c:extLst>
            </c:dLbl>
            <c:dLbl>
              <c:idx val="4"/>
              <c:layout>
                <c:manualLayout>
                  <c:x val="-5.0025684991792318E-17"/>
                  <c:y val="-0.1112529700224074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597-415E-80B4-828CC1ABD09A}"/>
                </c:ext>
              </c:extLst>
            </c:dLbl>
            <c:dLbl>
              <c:idx val="5"/>
              <c:layout>
                <c:manualLayout>
                  <c:x val="-9.5504683704387121E-3"/>
                  <c:y val="-9.83165781593368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597-415E-80B4-828CC1ABD09A}"/>
                </c:ext>
              </c:extLst>
            </c:dLbl>
            <c:dLbl>
              <c:idx val="6"/>
              <c:layout>
                <c:manualLayout>
                  <c:x val="-8.186115746090324E-3"/>
                  <c:y val="-8.2792907923652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597-415E-80B4-828CC1ABD09A}"/>
                </c:ext>
              </c:extLst>
            </c:dLbl>
            <c:dLbl>
              <c:idx val="7"/>
              <c:layout>
                <c:manualLayout>
                  <c:x val="8.1861157460902233E-3"/>
                  <c:y val="-0.1190148051402499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597-415E-80B4-828CC1ABD09A}"/>
                </c:ext>
              </c:extLst>
            </c:dLbl>
            <c:dLbl>
              <c:idx val="8"/>
              <c:layout>
                <c:manualLayout>
                  <c:x val="1.3643526243482874E-3"/>
                  <c:y val="-9.31420214141085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597-415E-80B4-828CC1ABD09A}"/>
                </c:ext>
              </c:extLst>
            </c:dLbl>
            <c:dLbl>
              <c:idx val="9"/>
              <c:layout>
                <c:manualLayout>
                  <c:x val="-8.186115746090324E-3"/>
                  <c:y val="-0.1267766402580922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597-415E-80B4-828CC1ABD09A}"/>
                </c:ext>
              </c:extLst>
            </c:dLbl>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Sheet1!$H$1:$Q$1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Sheet1!$H$3:$Q$3</c:f>
              <c:numCache>
                <c:formatCode>General</c:formatCode>
                <c:ptCount val="10"/>
                <c:pt idx="0">
                  <c:v>17.989999999999998</c:v>
                </c:pt>
                <c:pt idx="1">
                  <c:v>22.34</c:v>
                </c:pt>
                <c:pt idx="2">
                  <c:v>15.76</c:v>
                </c:pt>
                <c:pt idx="3">
                  <c:v>14.87</c:v>
                </c:pt>
                <c:pt idx="4">
                  <c:v>16.170000000000002</c:v>
                </c:pt>
                <c:pt idx="5">
                  <c:v>14.61</c:v>
                </c:pt>
                <c:pt idx="6">
                  <c:v>16.489999999999998</c:v>
                </c:pt>
                <c:pt idx="7">
                  <c:v>18.47</c:v>
                </c:pt>
                <c:pt idx="8">
                  <c:v>17.079999999999998</c:v>
                </c:pt>
                <c:pt idx="9">
                  <c:v>21.96</c:v>
                </c:pt>
              </c:numCache>
            </c:numRef>
          </c:val>
          <c:extLst>
            <c:ext xmlns:c16="http://schemas.microsoft.com/office/drawing/2014/chart" uri="{C3380CC4-5D6E-409C-BE32-E72D297353CC}">
              <c16:uniqueId val="{00000000-2597-415E-80B4-828CC1ABD09A}"/>
            </c:ext>
          </c:extLst>
        </c:ser>
        <c:dLbls>
          <c:showLegendKey val="0"/>
          <c:showVal val="0"/>
          <c:showCatName val="0"/>
          <c:showSerName val="0"/>
          <c:showPercent val="0"/>
          <c:showBubbleSize val="0"/>
        </c:dLbls>
        <c:axId val="131065336"/>
        <c:axId val="1"/>
      </c:areaChart>
      <c:catAx>
        <c:axId val="131065336"/>
        <c:scaling>
          <c:orientation val="minMax"/>
        </c:scaling>
        <c:delete val="0"/>
        <c:axPos val="b"/>
        <c:numFmt formatCode="General" sourceLinked="1"/>
        <c:majorTickMark val="out"/>
        <c:minorTickMark val="none"/>
        <c:tickLblPos val="nextTo"/>
        <c:spPr>
          <a:ln w="3175">
            <a:solidFill>
              <a:schemeClr val="tx1"/>
            </a:solidFill>
            <a:prstDash val="solid"/>
          </a:ln>
        </c:spPr>
        <c:txPr>
          <a:bodyPr rot="0" vert="horz"/>
          <a:lstStyle/>
          <a:p>
            <a:pPr>
              <a:defRPr sz="1400" b="1" i="0" u="none" strike="noStrike" baseline="0">
                <a:solidFill>
                  <a:schemeClr val="tx1"/>
                </a:solidFill>
                <a:latin typeface="Verdana"/>
                <a:ea typeface="Verdana"/>
                <a:cs typeface="Verdana"/>
              </a:defRPr>
            </a:pPr>
            <a:endParaRPr lang="en-US"/>
          </a:p>
        </c:txPr>
        <c:crossAx val="1"/>
        <c:crosses val="autoZero"/>
        <c:auto val="1"/>
        <c:lblAlgn val="ctr"/>
        <c:lblOffset val="100"/>
        <c:noMultiLvlLbl val="0"/>
      </c:catAx>
      <c:valAx>
        <c:axId val="1"/>
        <c:scaling>
          <c:orientation val="minMax"/>
          <c:max val="26"/>
          <c:min val="9"/>
        </c:scaling>
        <c:delete val="1"/>
        <c:axPos val="l"/>
        <c:numFmt formatCode="0.00" sourceLinked="1"/>
        <c:majorTickMark val="out"/>
        <c:minorTickMark val="none"/>
        <c:tickLblPos val="nextTo"/>
        <c:crossAx val="131065336"/>
        <c:crosses val="autoZero"/>
        <c:crossBetween val="midCat"/>
      </c:valAx>
      <c:spPr>
        <a:noFill/>
        <a:ln w="12700">
          <a:solidFill>
            <a:schemeClr val="tx1"/>
          </a:solidFill>
          <a:prstDash val="solid"/>
        </a:ln>
      </c:spPr>
    </c:plotArea>
    <c:legend>
      <c:legendPos val="r"/>
      <c:layout>
        <c:manualLayout>
          <c:xMode val="edge"/>
          <c:yMode val="edge"/>
          <c:x val="0.37323316335146889"/>
          <c:y val="6.3639306503460336E-2"/>
          <c:w val="0.36890419064668595"/>
          <c:h val="0.14310868219318901"/>
        </c:manualLayout>
      </c:layout>
      <c:overlay val="0"/>
    </c:legend>
    <c:plotVisOnly val="1"/>
    <c:dispBlanksAs val="zero"/>
    <c:showDLblsOverMax val="0"/>
  </c:chart>
  <c:spPr>
    <a:noFill/>
    <a:ln>
      <a:noFill/>
    </a:ln>
  </c:spPr>
  <c:txPr>
    <a:bodyPr/>
    <a:lstStyle/>
    <a:p>
      <a:pPr>
        <a:defRPr sz="1800" b="1" i="0" u="none" strike="noStrike" baseline="0">
          <a:solidFill>
            <a:schemeClr val="tx1"/>
          </a:solidFill>
          <a:latin typeface="Verdana"/>
          <a:ea typeface="Verdana"/>
          <a:cs typeface="Verdana"/>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011583011583026E-2"/>
          <c:y val="6.5934065934065936E-2"/>
          <c:w val="0.87258687258687273"/>
          <c:h val="0.72893772893772901"/>
        </c:manualLayout>
      </c:layout>
      <c:areaChart>
        <c:grouping val="stacked"/>
        <c:varyColors val="0"/>
        <c:ser>
          <c:idx val="0"/>
          <c:order val="0"/>
          <c:tx>
            <c:strRef>
              <c:f>Sheet1!$A$2</c:f>
              <c:strCache>
                <c:ptCount val="1"/>
                <c:pt idx="0">
                  <c:v>Average</c:v>
                </c:pt>
              </c:strCache>
            </c:strRef>
          </c:tx>
          <c:spPr>
            <a:noFill/>
            <a:ln w="50800">
              <a:solidFill>
                <a:srgbClr val="0000CC"/>
              </a:solidFill>
              <a:prstDash val="solid"/>
            </a:ln>
          </c:spPr>
          <c:dLbls>
            <c:dLbl>
              <c:idx val="0"/>
              <c:layout>
                <c:manualLayout>
                  <c:x val="3.4108815608709674E-2"/>
                  <c:y val="-0.3466953019302930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A74-453A-B68C-D4C5D2879C84}"/>
                </c:ext>
              </c:extLst>
            </c:dLbl>
            <c:dLbl>
              <c:idx val="1"/>
              <c:layout>
                <c:manualLayout>
                  <c:x val="-1.3643526243483873E-2"/>
                  <c:y val="-0.188871321200831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A74-453A-B68C-D4C5D2879C84}"/>
                </c:ext>
              </c:extLst>
            </c:dLbl>
            <c:dLbl>
              <c:idx val="2"/>
              <c:layout>
                <c:manualLayout>
                  <c:x val="-4.0930578730452123E-3"/>
                  <c:y val="-0.1526494239842334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A74-453A-B68C-D4C5D2879C84}"/>
                </c:ext>
              </c:extLst>
            </c:dLbl>
            <c:dLbl>
              <c:idx val="3"/>
              <c:layout>
                <c:manualLayout>
                  <c:x val="-2.7287052486967747E-3"/>
                  <c:y val="-0.258727837261412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A74-453A-B68C-D4C5D2879C84}"/>
                </c:ext>
              </c:extLst>
            </c:dLbl>
            <c:dLbl>
              <c:idx val="4"/>
              <c:layout>
                <c:manualLayout>
                  <c:x val="-1.0914820994787048E-2"/>
                  <c:y val="-9.83165781593368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A74-453A-B68C-D4C5D2879C84}"/>
                </c:ext>
              </c:extLst>
            </c:dLbl>
            <c:dLbl>
              <c:idx val="5"/>
              <c:layout>
                <c:manualLayout>
                  <c:x val="0"/>
                  <c:y val="-0.2923624561053963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A74-453A-B68C-D4C5D2879C84}"/>
                </c:ext>
              </c:extLst>
            </c:dLbl>
            <c:dLbl>
              <c:idx val="6"/>
              <c:layout>
                <c:manualLayout>
                  <c:x val="-1.0005136998358464E-16"/>
                  <c:y val="-0.313060683086309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A74-453A-B68C-D4C5D2879C84}"/>
                </c:ext>
              </c:extLst>
            </c:dLbl>
            <c:dLbl>
              <c:idx val="7"/>
              <c:layout>
                <c:manualLayout>
                  <c:x val="1.0914820994787099E-2"/>
                  <c:y val="-9.31420214141085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A74-453A-B68C-D4C5D2879C84}"/>
                </c:ext>
              </c:extLst>
            </c:dLbl>
            <c:dLbl>
              <c:idx val="8"/>
              <c:layout>
                <c:manualLayout>
                  <c:x val="1.0914820994787099E-2"/>
                  <c:y val="-0.1060784132771792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A74-453A-B68C-D4C5D2879C84}"/>
                </c:ext>
              </c:extLst>
            </c:dLbl>
            <c:dLbl>
              <c:idx val="9"/>
              <c:layout>
                <c:manualLayout>
                  <c:x val="-3.5473168233058169E-2"/>
                  <c:y val="-0.313060683086309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A74-453A-B68C-D4C5D2879C84}"/>
                </c:ext>
              </c:extLst>
            </c:dLbl>
            <c:spPr>
              <a:solidFill>
                <a:srgbClr val="F8F8F8"/>
              </a:solidFill>
              <a:ln w="25400">
                <a:noFill/>
              </a:ln>
            </c:spPr>
            <c:txPr>
              <a:bodyPr wrap="square" lIns="38100" tIns="19050" rIns="38100" bIns="19050" anchor="ctr">
                <a:spAutoFit/>
              </a:bodyPr>
              <a:lstStyle/>
              <a:p>
                <a:pPr>
                  <a:defRPr sz="1600" b="1" i="0" u="none" strike="noStrike" baseline="0">
                    <a:solidFill>
                      <a:schemeClr val="tx1"/>
                    </a:solidFill>
                    <a:latin typeface="Verdana"/>
                    <a:ea typeface="Verdana"/>
                    <a:cs typeface="Verdan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Sheet1!$H$1:$Q$1</c:f>
              <c:numCache>
                <c:formatCode>0</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Sheet1!$H$2:$Q$2</c:f>
              <c:numCache>
                <c:formatCode>0.00</c:formatCode>
                <c:ptCount val="10"/>
                <c:pt idx="0">
                  <c:v>2.39</c:v>
                </c:pt>
                <c:pt idx="1">
                  <c:v>1.92</c:v>
                </c:pt>
                <c:pt idx="2">
                  <c:v>1.71</c:v>
                </c:pt>
                <c:pt idx="3">
                  <c:v>1.71</c:v>
                </c:pt>
                <c:pt idx="4">
                  <c:v>1.38</c:v>
                </c:pt>
                <c:pt idx="5">
                  <c:v>1.69</c:v>
                </c:pt>
                <c:pt idx="6">
                  <c:v>2.15</c:v>
                </c:pt>
                <c:pt idx="7">
                  <c:v>1.3</c:v>
                </c:pt>
                <c:pt idx="8" formatCode="General">
                  <c:v>1.3300000000000018</c:v>
                </c:pt>
                <c:pt idx="9" formatCode="General">
                  <c:v>2.2799999999999976</c:v>
                </c:pt>
              </c:numCache>
            </c:numRef>
          </c:val>
          <c:extLst>
            <c:ext xmlns:c16="http://schemas.microsoft.com/office/drawing/2014/chart" uri="{C3380CC4-5D6E-409C-BE32-E72D297353CC}">
              <c16:uniqueId val="{00000000-3A66-4A28-BEE7-414257CC9B5B}"/>
            </c:ext>
          </c:extLst>
        </c:ser>
        <c:dLbls>
          <c:showLegendKey val="0"/>
          <c:showVal val="0"/>
          <c:showCatName val="0"/>
          <c:showSerName val="0"/>
          <c:showPercent val="0"/>
          <c:showBubbleSize val="0"/>
        </c:dLbls>
        <c:axId val="131065336"/>
        <c:axId val="1"/>
      </c:areaChart>
      <c:catAx>
        <c:axId val="131065336"/>
        <c:scaling>
          <c:orientation val="minMax"/>
        </c:scaling>
        <c:delete val="0"/>
        <c:axPos val="b"/>
        <c:numFmt formatCode="0" sourceLinked="1"/>
        <c:majorTickMark val="out"/>
        <c:minorTickMark val="none"/>
        <c:tickLblPos val="nextTo"/>
        <c:spPr>
          <a:ln w="3175">
            <a:solidFill>
              <a:schemeClr val="tx1"/>
            </a:solidFill>
            <a:prstDash val="solid"/>
          </a:ln>
        </c:spPr>
        <c:txPr>
          <a:bodyPr rot="0" vert="horz"/>
          <a:lstStyle/>
          <a:p>
            <a:pPr>
              <a:defRPr sz="1400" b="1" i="0" u="none" strike="noStrike" baseline="0">
                <a:solidFill>
                  <a:schemeClr val="tx1"/>
                </a:solidFill>
                <a:latin typeface="Verdana"/>
                <a:ea typeface="Verdana"/>
                <a:cs typeface="Verdana"/>
              </a:defRPr>
            </a:pPr>
            <a:endParaRPr lang="en-US"/>
          </a:p>
        </c:txPr>
        <c:crossAx val="1"/>
        <c:crosses val="autoZero"/>
        <c:auto val="1"/>
        <c:lblAlgn val="ctr"/>
        <c:lblOffset val="100"/>
        <c:tickLblSkip val="1"/>
        <c:tickMarkSkip val="1"/>
        <c:noMultiLvlLbl val="0"/>
      </c:catAx>
      <c:valAx>
        <c:axId val="1"/>
        <c:scaling>
          <c:orientation val="minMax"/>
          <c:min val="0"/>
        </c:scaling>
        <c:delete val="1"/>
        <c:axPos val="l"/>
        <c:numFmt formatCode="0.00" sourceLinked="1"/>
        <c:majorTickMark val="out"/>
        <c:minorTickMark val="none"/>
        <c:tickLblPos val="nextTo"/>
        <c:crossAx val="131065336"/>
        <c:crosses val="autoZero"/>
        <c:crossBetween val="midCat"/>
      </c:valAx>
      <c:spPr>
        <a:noFill/>
        <a:ln w="12700">
          <a:solidFill>
            <a:schemeClr val="tx1"/>
          </a:solidFill>
          <a:prstDash val="solid"/>
        </a:ln>
      </c:spPr>
    </c:plotArea>
    <c:plotVisOnly val="1"/>
    <c:dispBlanksAs val="zero"/>
    <c:showDLblsOverMax val="0"/>
  </c:chart>
  <c:spPr>
    <a:noFill/>
    <a:ln>
      <a:noFill/>
    </a:ln>
  </c:spPr>
  <c:txPr>
    <a:bodyPr/>
    <a:lstStyle/>
    <a:p>
      <a:pPr>
        <a:defRPr sz="1800" b="1" i="0" u="none" strike="noStrike" baseline="0">
          <a:solidFill>
            <a:schemeClr val="tx1"/>
          </a:solidFill>
          <a:latin typeface="Verdana"/>
          <a:ea typeface="Verdana"/>
          <a:cs typeface="Verdana"/>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7"/>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8.194905750417561E-2"/>
          <c:y val="1.6783625730994161E-2"/>
          <c:w val="0.72191684562156999"/>
          <c:h val="0.8756883798616083"/>
        </c:manualLayout>
      </c:layout>
      <c:bar3DChart>
        <c:barDir val="col"/>
        <c:grouping val="standard"/>
        <c:varyColors val="0"/>
        <c:ser>
          <c:idx val="0"/>
          <c:order val="0"/>
          <c:tx>
            <c:strRef>
              <c:f>Sheet1!$A$2</c:f>
              <c:strCache>
                <c:ptCount val="1"/>
                <c:pt idx="0">
                  <c:v>Feed</c:v>
                </c:pt>
              </c:strCache>
            </c:strRef>
          </c:tx>
          <c:spPr>
            <a:solidFill>
              <a:srgbClr val="00FFFF"/>
            </a:solidFill>
            <a:ln w="7803">
              <a:noFill/>
              <a:prstDash val="solid"/>
            </a:ln>
          </c:spPr>
          <c:invertIfNegative val="0"/>
          <c:dLbls>
            <c:dLbl>
              <c:idx val="0"/>
              <c:layout>
                <c:manualLayout>
                  <c:x val="1.3320209973753281E-3"/>
                  <c:y val="6.75565225399464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C12-4F99-A6B7-05A6F5D6459D}"/>
                </c:ext>
              </c:extLst>
            </c:dLbl>
            <c:dLbl>
              <c:idx val="1"/>
              <c:layout>
                <c:manualLayout>
                  <c:x val="1.1166785969935669E-4"/>
                  <c:y val="8.1482018695031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C12-4F99-A6B7-05A6F5D6459D}"/>
                </c:ext>
              </c:extLst>
            </c:dLbl>
            <c:dLbl>
              <c:idx val="2"/>
              <c:layout>
                <c:manualLayout>
                  <c:x val="1.221546170365068E-3"/>
                  <c:y val="7.53649214900771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C12-4F99-A6B7-05A6F5D6459D}"/>
                </c:ext>
              </c:extLst>
            </c:dLbl>
            <c:spPr>
              <a:noFill/>
              <a:ln w="15606">
                <a:noFill/>
              </a:ln>
            </c:spPr>
            <c:txPr>
              <a:bodyPr/>
              <a:lstStyle/>
              <a:p>
                <a:pPr>
                  <a:defRPr sz="1800" b="1" i="0" u="none" strike="noStrike" baseline="0">
                    <a:solidFill>
                      <a:srgbClr val="000000"/>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Average</c:v>
                </c:pt>
                <c:pt idx="1">
                  <c:v>Mid 40-60</c:v>
                </c:pt>
                <c:pt idx="2">
                  <c:v>High</c:v>
                </c:pt>
              </c:strCache>
            </c:strRef>
          </c:cat>
          <c:val>
            <c:numRef>
              <c:f>Sheet1!$B$2:$D$2</c:f>
              <c:numCache>
                <c:formatCode>"$"#,##0.00</c:formatCode>
                <c:ptCount val="3"/>
                <c:pt idx="0">
                  <c:v>11.41</c:v>
                </c:pt>
                <c:pt idx="1">
                  <c:v>11.09</c:v>
                </c:pt>
                <c:pt idx="2">
                  <c:v>10.57</c:v>
                </c:pt>
              </c:numCache>
            </c:numRef>
          </c:val>
          <c:extLst>
            <c:ext xmlns:c16="http://schemas.microsoft.com/office/drawing/2014/chart" uri="{C3380CC4-5D6E-409C-BE32-E72D297353CC}">
              <c16:uniqueId val="{00000003-9C12-4F99-A6B7-05A6F5D6459D}"/>
            </c:ext>
          </c:extLst>
        </c:ser>
        <c:ser>
          <c:idx val="1"/>
          <c:order val="1"/>
          <c:tx>
            <c:strRef>
              <c:f>Sheet1!$A$3</c:f>
              <c:strCache>
                <c:ptCount val="1"/>
                <c:pt idx="0">
                  <c:v>Direct</c:v>
                </c:pt>
              </c:strCache>
            </c:strRef>
          </c:tx>
          <c:spPr>
            <a:solidFill>
              <a:srgbClr val="FFCC99"/>
            </a:solidFill>
            <a:ln w="7803">
              <a:noFill/>
              <a:prstDash val="solid"/>
            </a:ln>
          </c:spPr>
          <c:invertIfNegative val="0"/>
          <c:dLbls>
            <c:dLbl>
              <c:idx val="0"/>
              <c:layout>
                <c:manualLayout>
                  <c:x val="5.5285134812694094E-4"/>
                  <c:y val="8.43613298337707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C12-4F99-A6B7-05A6F5D6459D}"/>
                </c:ext>
              </c:extLst>
            </c:dLbl>
            <c:dLbl>
              <c:idx val="1"/>
              <c:layout>
                <c:manualLayout>
                  <c:x val="-2.9982104509663878E-3"/>
                  <c:y val="9.05707510245430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C12-4F99-A6B7-05A6F5D6459D}"/>
                </c:ext>
              </c:extLst>
            </c:dLbl>
            <c:dLbl>
              <c:idx val="2"/>
              <c:layout>
                <c:manualLayout>
                  <c:x val="-2.5709854450011956E-4"/>
                  <c:y val="7.48123589814440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C12-4F99-A6B7-05A6F5D6459D}"/>
                </c:ext>
              </c:extLst>
            </c:dLbl>
            <c:spPr>
              <a:noFill/>
              <a:ln w="15606">
                <a:noFill/>
              </a:ln>
            </c:spPr>
            <c:txPr>
              <a:bodyPr/>
              <a:lstStyle/>
              <a:p>
                <a:pPr>
                  <a:defRPr sz="1800" b="1" i="0" u="none" strike="noStrike" baseline="0">
                    <a:solidFill>
                      <a:srgbClr val="000000"/>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Average</c:v>
                </c:pt>
                <c:pt idx="1">
                  <c:v>Mid 40-60</c:v>
                </c:pt>
                <c:pt idx="2">
                  <c:v>High</c:v>
                </c:pt>
              </c:strCache>
            </c:strRef>
          </c:cat>
          <c:val>
            <c:numRef>
              <c:f>Sheet1!$B$3:$D$3</c:f>
              <c:numCache>
                <c:formatCode>"$"#,##0.00</c:formatCode>
                <c:ptCount val="3"/>
                <c:pt idx="0">
                  <c:v>17.170000000000002</c:v>
                </c:pt>
                <c:pt idx="1">
                  <c:v>17.260000000000002</c:v>
                </c:pt>
                <c:pt idx="2">
                  <c:v>15.11</c:v>
                </c:pt>
              </c:numCache>
            </c:numRef>
          </c:val>
          <c:extLst>
            <c:ext xmlns:c16="http://schemas.microsoft.com/office/drawing/2014/chart" uri="{C3380CC4-5D6E-409C-BE32-E72D297353CC}">
              <c16:uniqueId val="{00000007-9C12-4F99-A6B7-05A6F5D6459D}"/>
            </c:ext>
          </c:extLst>
        </c:ser>
        <c:ser>
          <c:idx val="2"/>
          <c:order val="2"/>
          <c:tx>
            <c:strRef>
              <c:f>Sheet1!$A$4</c:f>
              <c:strCache>
                <c:ptCount val="1"/>
                <c:pt idx="0">
                  <c:v>Dir &amp; Ovhd</c:v>
                </c:pt>
              </c:strCache>
            </c:strRef>
          </c:tx>
          <c:spPr>
            <a:solidFill>
              <a:srgbClr val="FFFF99"/>
            </a:solidFill>
            <a:ln w="7803">
              <a:noFill/>
              <a:prstDash val="solid"/>
            </a:ln>
          </c:spPr>
          <c:invertIfNegative val="0"/>
          <c:dLbls>
            <c:dLbl>
              <c:idx val="0"/>
              <c:layout>
                <c:manualLayout>
                  <c:x val="3.2593772369362922E-2"/>
                  <c:y val="-7.896206156048675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C12-4F99-A6B7-05A6F5D6459D}"/>
                </c:ext>
              </c:extLst>
            </c:dLbl>
            <c:dLbl>
              <c:idx val="1"/>
              <c:layout>
                <c:manualLayout>
                  <c:x val="2.6535790980672869E-2"/>
                  <c:y val="2.34526366022428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C12-4F99-A6B7-05A6F5D6459D}"/>
                </c:ext>
              </c:extLst>
            </c:dLbl>
            <c:dLbl>
              <c:idx val="2"/>
              <c:layout>
                <c:manualLayout>
                  <c:x val="2.7937962300166912E-2"/>
                  <c:y val="6.6595084705320926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C12-4F99-A6B7-05A6F5D6459D}"/>
                </c:ext>
              </c:extLst>
            </c:dLbl>
            <c:spPr>
              <a:noFill/>
              <a:ln w="15606">
                <a:noFill/>
              </a:ln>
            </c:spPr>
            <c:txPr>
              <a:bodyPr/>
              <a:lstStyle/>
              <a:p>
                <a:pPr>
                  <a:defRPr sz="1800"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Average</c:v>
                </c:pt>
                <c:pt idx="1">
                  <c:v>Mid 40-60</c:v>
                </c:pt>
                <c:pt idx="2">
                  <c:v>High</c:v>
                </c:pt>
              </c:strCache>
            </c:strRef>
          </c:cat>
          <c:val>
            <c:numRef>
              <c:f>Sheet1!$B$4:$D$4</c:f>
              <c:numCache>
                <c:formatCode>"$"#,##0.00</c:formatCode>
                <c:ptCount val="3"/>
                <c:pt idx="0">
                  <c:v>19.829999999999998</c:v>
                </c:pt>
                <c:pt idx="1">
                  <c:v>19.84</c:v>
                </c:pt>
                <c:pt idx="2">
                  <c:v>18.59</c:v>
                </c:pt>
              </c:numCache>
            </c:numRef>
          </c:val>
          <c:extLst>
            <c:ext xmlns:c16="http://schemas.microsoft.com/office/drawing/2014/chart" uri="{C3380CC4-5D6E-409C-BE32-E72D297353CC}">
              <c16:uniqueId val="{0000000B-9C12-4F99-A6B7-05A6F5D6459D}"/>
            </c:ext>
          </c:extLst>
        </c:ser>
        <c:ser>
          <c:idx val="3"/>
          <c:order val="3"/>
          <c:tx>
            <c:strRef>
              <c:f>Sheet1!$A$5</c:f>
              <c:strCache>
                <c:ptCount val="1"/>
                <c:pt idx="0">
                  <c:v>Gross Margin</c:v>
                </c:pt>
              </c:strCache>
            </c:strRef>
          </c:tx>
          <c:spPr>
            <a:solidFill>
              <a:srgbClr val="008000"/>
            </a:solidFill>
            <a:ln w="7803">
              <a:solidFill>
                <a:schemeClr val="tx1"/>
              </a:solidFill>
              <a:prstDash val="solid"/>
            </a:ln>
          </c:spPr>
          <c:invertIfNegative val="0"/>
          <c:dLbls>
            <c:dLbl>
              <c:idx val="0"/>
              <c:layout>
                <c:manualLayout>
                  <c:x val="4.2486160820806432E-2"/>
                  <c:y val="-8.4101407778573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C12-4F99-A6B7-05A6F5D6459D}"/>
                </c:ext>
              </c:extLst>
            </c:dLbl>
            <c:dLbl>
              <c:idx val="1"/>
              <c:layout>
                <c:manualLayout>
                  <c:x val="5.0532808398950073E-2"/>
                  <c:y val="-8.46416129801956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C12-4F99-A6B7-05A6F5D6459D}"/>
                </c:ext>
              </c:extLst>
            </c:dLbl>
            <c:dLbl>
              <c:idx val="2"/>
              <c:layout>
                <c:manualLayout>
                  <c:x val="5.3797303746122641E-2"/>
                  <c:y val="-7.989334287759485E-2"/>
                </c:manualLayout>
              </c:layout>
              <c:spPr>
                <a:noFill/>
                <a:ln w="15606">
                  <a:noFill/>
                </a:ln>
              </c:spPr>
              <c:txPr>
                <a:bodyPr/>
                <a:lstStyle/>
                <a:p>
                  <a:pPr algn="ctr" rtl="0">
                    <a:defRPr lang="en-US" sz="1800" b="1" i="0" u="none" strike="noStrike" kern="1200" baseline="0" dirty="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C12-4F99-A6B7-05A6F5D6459D}"/>
                </c:ext>
              </c:extLst>
            </c:dLbl>
            <c:spPr>
              <a:noFill/>
              <a:ln w="15606">
                <a:noFill/>
              </a:ln>
            </c:spPr>
            <c:txPr>
              <a:bodyPr/>
              <a:lstStyle/>
              <a:p>
                <a:pPr>
                  <a:defRPr sz="1800"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Average</c:v>
                </c:pt>
                <c:pt idx="1">
                  <c:v>Mid 40-60</c:v>
                </c:pt>
                <c:pt idx="2">
                  <c:v>High</c:v>
                </c:pt>
              </c:strCache>
            </c:strRef>
          </c:cat>
          <c:val>
            <c:numRef>
              <c:f>Sheet1!$B$5:$D$5</c:f>
              <c:numCache>
                <c:formatCode>"$"#,##0.00</c:formatCode>
                <c:ptCount val="3"/>
                <c:pt idx="0">
                  <c:v>22.52</c:v>
                </c:pt>
                <c:pt idx="1">
                  <c:v>22.53</c:v>
                </c:pt>
                <c:pt idx="2">
                  <c:v>23.95</c:v>
                </c:pt>
              </c:numCache>
            </c:numRef>
          </c:val>
          <c:extLst>
            <c:ext xmlns:c16="http://schemas.microsoft.com/office/drawing/2014/chart" uri="{C3380CC4-5D6E-409C-BE32-E72D297353CC}">
              <c16:uniqueId val="{0000000F-9C12-4F99-A6B7-05A6F5D6459D}"/>
            </c:ext>
          </c:extLst>
        </c:ser>
        <c:dLbls>
          <c:showLegendKey val="0"/>
          <c:showVal val="1"/>
          <c:showCatName val="0"/>
          <c:showSerName val="0"/>
          <c:showPercent val="0"/>
          <c:showBubbleSize val="0"/>
        </c:dLbls>
        <c:gapWidth val="150"/>
        <c:gapDepth val="0"/>
        <c:shape val="box"/>
        <c:axId val="288118768"/>
        <c:axId val="288116808"/>
        <c:axId val="288066792"/>
      </c:bar3DChart>
      <c:catAx>
        <c:axId val="288118768"/>
        <c:scaling>
          <c:orientation val="minMax"/>
        </c:scaling>
        <c:delete val="0"/>
        <c:axPos val="b"/>
        <c:numFmt formatCode="General" sourceLinked="1"/>
        <c:majorTickMark val="out"/>
        <c:minorTickMark val="none"/>
        <c:tickLblPos val="low"/>
        <c:spPr>
          <a:ln w="1951">
            <a:solidFill>
              <a:schemeClr val="tx1"/>
            </a:solidFill>
            <a:prstDash val="solid"/>
          </a:ln>
        </c:spPr>
        <c:txPr>
          <a:bodyPr rot="0" vert="horz"/>
          <a:lstStyle/>
          <a:p>
            <a:pPr>
              <a:defRPr sz="1600" b="1" i="0" u="none" strike="noStrike" baseline="0">
                <a:solidFill>
                  <a:schemeClr val="tx1"/>
                </a:solidFill>
                <a:latin typeface="Times New Roman"/>
                <a:ea typeface="Times New Roman"/>
                <a:cs typeface="Times New Roman"/>
              </a:defRPr>
            </a:pPr>
            <a:endParaRPr lang="en-US"/>
          </a:p>
        </c:txPr>
        <c:crossAx val="288116808"/>
        <c:crosses val="autoZero"/>
        <c:auto val="1"/>
        <c:lblAlgn val="ctr"/>
        <c:lblOffset val="100"/>
        <c:tickLblSkip val="1"/>
        <c:tickMarkSkip val="1"/>
        <c:noMultiLvlLbl val="0"/>
      </c:catAx>
      <c:valAx>
        <c:axId val="288116808"/>
        <c:scaling>
          <c:orientation val="minMax"/>
          <c:max val="28"/>
          <c:min val="0"/>
        </c:scaling>
        <c:delete val="0"/>
        <c:axPos val="l"/>
        <c:numFmt formatCode="&quot;$&quot;#,##0.00" sourceLinked="1"/>
        <c:majorTickMark val="out"/>
        <c:minorTickMark val="none"/>
        <c:tickLblPos val="nextTo"/>
        <c:spPr>
          <a:ln w="1951">
            <a:solidFill>
              <a:schemeClr val="tx1"/>
            </a:solidFill>
            <a:prstDash val="solid"/>
          </a:ln>
        </c:spPr>
        <c:txPr>
          <a:bodyPr rot="0" vert="horz"/>
          <a:lstStyle/>
          <a:p>
            <a:pPr>
              <a:defRPr sz="998" b="1" i="0" u="none" strike="noStrike" baseline="0">
                <a:solidFill>
                  <a:schemeClr val="tx1"/>
                </a:solidFill>
                <a:latin typeface="Times New Roman"/>
                <a:ea typeface="Times New Roman"/>
                <a:cs typeface="Times New Roman"/>
              </a:defRPr>
            </a:pPr>
            <a:endParaRPr lang="en-US"/>
          </a:p>
        </c:txPr>
        <c:crossAx val="288118768"/>
        <c:crosses val="autoZero"/>
        <c:crossBetween val="between"/>
        <c:majorUnit val="7"/>
      </c:valAx>
      <c:serAx>
        <c:axId val="288066792"/>
        <c:scaling>
          <c:orientation val="minMax"/>
        </c:scaling>
        <c:delete val="0"/>
        <c:axPos val="b"/>
        <c:numFmt formatCode="General" sourceLinked="1"/>
        <c:majorTickMark val="out"/>
        <c:minorTickMark val="none"/>
        <c:tickLblPos val="low"/>
        <c:spPr>
          <a:ln w="1951">
            <a:solidFill>
              <a:schemeClr val="tx1"/>
            </a:solidFill>
            <a:prstDash val="solid"/>
          </a:ln>
        </c:spPr>
        <c:txPr>
          <a:bodyPr rot="0" vert="horz"/>
          <a:lstStyle/>
          <a:p>
            <a:pPr>
              <a:defRPr sz="1600" b="1" i="0" u="none" strike="noStrike" baseline="0">
                <a:solidFill>
                  <a:schemeClr val="tx1"/>
                </a:solidFill>
                <a:latin typeface="Times New Roman"/>
                <a:ea typeface="Times New Roman"/>
                <a:cs typeface="Times New Roman"/>
              </a:defRPr>
            </a:pPr>
            <a:endParaRPr lang="en-US"/>
          </a:p>
        </c:txPr>
        <c:crossAx val="288116808"/>
        <c:crosses val="autoZero"/>
        <c:tickLblSkip val="1"/>
        <c:tickMarkSkip val="1"/>
      </c:serAx>
      <c:spPr>
        <a:noFill/>
        <a:ln w="15606">
          <a:noFill/>
        </a:ln>
      </c:spPr>
    </c:plotArea>
    <c:plotVisOnly val="1"/>
    <c:dispBlanksAs val="gap"/>
    <c:showDLblsOverMax val="0"/>
  </c:chart>
  <c:spPr>
    <a:noFill/>
    <a:ln>
      <a:noFill/>
    </a:ln>
  </c:spPr>
  <c:txPr>
    <a:bodyPr/>
    <a:lstStyle/>
    <a:p>
      <a:pPr>
        <a:defRPr sz="952"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7"/>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8.194905750417561E-2"/>
          <c:y val="1.6783625730994161E-2"/>
          <c:w val="0.72191684562156999"/>
          <c:h val="0.89387019804342638"/>
        </c:manualLayout>
      </c:layout>
      <c:bar3DChart>
        <c:barDir val="col"/>
        <c:grouping val="standard"/>
        <c:varyColors val="0"/>
        <c:ser>
          <c:idx val="0"/>
          <c:order val="0"/>
          <c:tx>
            <c:strRef>
              <c:f>Sheet1!$A$2</c:f>
              <c:strCache>
                <c:ptCount val="1"/>
                <c:pt idx="0">
                  <c:v>Feed</c:v>
                </c:pt>
              </c:strCache>
            </c:strRef>
          </c:tx>
          <c:spPr>
            <a:solidFill>
              <a:srgbClr val="00FFFF"/>
            </a:solidFill>
            <a:ln w="7803">
              <a:noFill/>
              <a:prstDash val="solid"/>
            </a:ln>
          </c:spPr>
          <c:invertIfNegative val="0"/>
          <c:dLbls>
            <c:dLbl>
              <c:idx val="0"/>
              <c:layout>
                <c:manualLayout>
                  <c:x val="1.3320209973753281E-3"/>
                  <c:y val="9.17988546886184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4CA-48CF-B539-FEEA3608A664}"/>
                </c:ext>
              </c:extLst>
            </c:dLbl>
            <c:dLbl>
              <c:idx val="1"/>
              <c:layout>
                <c:manualLayout>
                  <c:x val="1.1166785969935669E-4"/>
                  <c:y val="8.1482018695031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4CA-48CF-B539-FEEA3608A664}"/>
                </c:ext>
              </c:extLst>
            </c:dLbl>
            <c:dLbl>
              <c:idx val="2"/>
              <c:layout>
                <c:manualLayout>
                  <c:x val="1.221546170365068E-3"/>
                  <c:y val="7.53649214900771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4CA-48CF-B539-FEEA3608A664}"/>
                </c:ext>
              </c:extLst>
            </c:dLbl>
            <c:spPr>
              <a:noFill/>
              <a:ln w="15606">
                <a:noFill/>
              </a:ln>
            </c:spPr>
            <c:txPr>
              <a:bodyPr/>
              <a:lstStyle/>
              <a:p>
                <a:pPr>
                  <a:defRPr sz="1800" b="1" i="0" u="none" strike="noStrike" baseline="0">
                    <a:solidFill>
                      <a:srgbClr val="000000"/>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Sheet1!$I$1:$K$1</c:f>
              <c:numCache>
                <c:formatCode>General</c:formatCode>
                <c:ptCount val="3"/>
                <c:pt idx="0">
                  <c:v>2020</c:v>
                </c:pt>
                <c:pt idx="1">
                  <c:v>2021</c:v>
                </c:pt>
                <c:pt idx="2">
                  <c:v>2022</c:v>
                </c:pt>
              </c:numCache>
            </c:numRef>
          </c:cat>
          <c:val>
            <c:numRef>
              <c:f>Sheet1!$I$2:$K$2</c:f>
              <c:numCache>
                <c:formatCode>"$"#,##0.00</c:formatCode>
                <c:ptCount val="3"/>
                <c:pt idx="0">
                  <c:v>8.73</c:v>
                </c:pt>
                <c:pt idx="1">
                  <c:v>9.59</c:v>
                </c:pt>
                <c:pt idx="2">
                  <c:v>11.41</c:v>
                </c:pt>
              </c:numCache>
            </c:numRef>
          </c:val>
          <c:extLst>
            <c:ext xmlns:c16="http://schemas.microsoft.com/office/drawing/2014/chart" uri="{C3380CC4-5D6E-409C-BE32-E72D297353CC}">
              <c16:uniqueId val="{00000003-34CA-48CF-B539-FEEA3608A664}"/>
            </c:ext>
          </c:extLst>
        </c:ser>
        <c:ser>
          <c:idx val="1"/>
          <c:order val="1"/>
          <c:tx>
            <c:strRef>
              <c:f>Sheet1!$A$3</c:f>
              <c:strCache>
                <c:ptCount val="1"/>
                <c:pt idx="0">
                  <c:v>Direct</c:v>
                </c:pt>
              </c:strCache>
            </c:strRef>
          </c:tx>
          <c:spPr>
            <a:solidFill>
              <a:srgbClr val="FFCC99"/>
            </a:solidFill>
            <a:ln w="7803">
              <a:noFill/>
              <a:prstDash val="solid"/>
            </a:ln>
          </c:spPr>
          <c:invertIfNegative val="0"/>
          <c:dLbls>
            <c:dLbl>
              <c:idx val="0"/>
              <c:layout>
                <c:manualLayout>
                  <c:x val="5.5285134812694094E-4"/>
                  <c:y val="8.43613298337707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4CA-48CF-B539-FEEA3608A664}"/>
                </c:ext>
              </c:extLst>
            </c:dLbl>
            <c:dLbl>
              <c:idx val="1"/>
              <c:layout>
                <c:manualLayout>
                  <c:x val="-2.9982104509663878E-3"/>
                  <c:y val="9.05707510245430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4CA-48CF-B539-FEEA3608A664}"/>
                </c:ext>
              </c:extLst>
            </c:dLbl>
            <c:dLbl>
              <c:idx val="2"/>
              <c:layout>
                <c:manualLayout>
                  <c:x val="-2.5709854450011956E-4"/>
                  <c:y val="7.48123589814440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4CA-48CF-B539-FEEA3608A664}"/>
                </c:ext>
              </c:extLst>
            </c:dLbl>
            <c:spPr>
              <a:noFill/>
              <a:ln w="15606">
                <a:noFill/>
              </a:ln>
            </c:spPr>
            <c:txPr>
              <a:bodyPr/>
              <a:lstStyle/>
              <a:p>
                <a:pPr>
                  <a:defRPr sz="1800" b="1" i="0" u="none" strike="noStrike" baseline="0">
                    <a:solidFill>
                      <a:srgbClr val="000000"/>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Sheet1!$I$1:$K$1</c:f>
              <c:numCache>
                <c:formatCode>General</c:formatCode>
                <c:ptCount val="3"/>
                <c:pt idx="0">
                  <c:v>2020</c:v>
                </c:pt>
                <c:pt idx="1">
                  <c:v>2021</c:v>
                </c:pt>
                <c:pt idx="2">
                  <c:v>2022</c:v>
                </c:pt>
              </c:numCache>
            </c:numRef>
          </c:cat>
          <c:val>
            <c:numRef>
              <c:f>Sheet1!$I$3:$K$3</c:f>
              <c:numCache>
                <c:formatCode>"$"#,##0.00</c:formatCode>
                <c:ptCount val="3"/>
                <c:pt idx="0">
                  <c:v>14.14</c:v>
                </c:pt>
                <c:pt idx="1">
                  <c:v>14.38</c:v>
                </c:pt>
                <c:pt idx="2">
                  <c:v>17.170000000000002</c:v>
                </c:pt>
              </c:numCache>
            </c:numRef>
          </c:val>
          <c:extLst>
            <c:ext xmlns:c16="http://schemas.microsoft.com/office/drawing/2014/chart" uri="{C3380CC4-5D6E-409C-BE32-E72D297353CC}">
              <c16:uniqueId val="{00000007-34CA-48CF-B539-FEEA3608A664}"/>
            </c:ext>
          </c:extLst>
        </c:ser>
        <c:ser>
          <c:idx val="2"/>
          <c:order val="2"/>
          <c:tx>
            <c:strRef>
              <c:f>Sheet1!$A$4</c:f>
              <c:strCache>
                <c:ptCount val="1"/>
                <c:pt idx="0">
                  <c:v>Dir &amp; Ovhd</c:v>
                </c:pt>
              </c:strCache>
            </c:strRef>
          </c:tx>
          <c:spPr>
            <a:solidFill>
              <a:srgbClr val="FFFF99"/>
            </a:solidFill>
            <a:ln w="7803">
              <a:noFill/>
              <a:prstDash val="solid"/>
            </a:ln>
          </c:spPr>
          <c:invertIfNegative val="0"/>
          <c:dLbls>
            <c:dLbl>
              <c:idx val="0"/>
              <c:layout>
                <c:manualLayout>
                  <c:x val="2.6533166308756805E-2"/>
                  <c:y val="-1.835600095442615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4CA-48CF-B539-FEEA3608A664}"/>
                </c:ext>
              </c:extLst>
            </c:dLbl>
            <c:dLbl>
              <c:idx val="1"/>
              <c:layout>
                <c:manualLayout>
                  <c:x val="2.9566094010975902E-2"/>
                  <c:y val="2.345263660224234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4CA-48CF-B539-FEEA3608A664}"/>
                </c:ext>
              </c:extLst>
            </c:dLbl>
            <c:dLbl>
              <c:idx val="2"/>
              <c:layout>
                <c:manualLayout>
                  <c:x val="3.5513719875924603E-2"/>
                  <c:y val="-8.42495824385588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4CA-48CF-B539-FEEA3608A664}"/>
                </c:ext>
              </c:extLst>
            </c:dLbl>
            <c:spPr>
              <a:noFill/>
              <a:ln w="15606">
                <a:noFill/>
              </a:ln>
            </c:spPr>
            <c:txPr>
              <a:bodyPr/>
              <a:lstStyle/>
              <a:p>
                <a:pPr>
                  <a:defRPr sz="1800"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Sheet1!$I$1:$K$1</c:f>
              <c:numCache>
                <c:formatCode>General</c:formatCode>
                <c:ptCount val="3"/>
                <c:pt idx="0">
                  <c:v>2020</c:v>
                </c:pt>
                <c:pt idx="1">
                  <c:v>2021</c:v>
                </c:pt>
                <c:pt idx="2">
                  <c:v>2022</c:v>
                </c:pt>
              </c:numCache>
            </c:numRef>
          </c:cat>
          <c:val>
            <c:numRef>
              <c:f>Sheet1!$I$4:$K$4</c:f>
              <c:numCache>
                <c:formatCode>"$"#,##0.00</c:formatCode>
                <c:ptCount val="3"/>
                <c:pt idx="0">
                  <c:v>16.739999999999998</c:v>
                </c:pt>
                <c:pt idx="1">
                  <c:v>17.07</c:v>
                </c:pt>
                <c:pt idx="2">
                  <c:v>19.829999999999998</c:v>
                </c:pt>
              </c:numCache>
            </c:numRef>
          </c:val>
          <c:extLst>
            <c:ext xmlns:c16="http://schemas.microsoft.com/office/drawing/2014/chart" uri="{C3380CC4-5D6E-409C-BE32-E72D297353CC}">
              <c16:uniqueId val="{0000000B-34CA-48CF-B539-FEEA3608A664}"/>
            </c:ext>
          </c:extLst>
        </c:ser>
        <c:ser>
          <c:idx val="3"/>
          <c:order val="3"/>
          <c:tx>
            <c:strRef>
              <c:f>Sheet1!$A$5</c:f>
              <c:strCache>
                <c:ptCount val="1"/>
                <c:pt idx="0">
                  <c:v>Gross Margin</c:v>
                </c:pt>
              </c:strCache>
            </c:strRef>
          </c:tx>
          <c:spPr>
            <a:solidFill>
              <a:srgbClr val="008000"/>
            </a:solidFill>
            <a:ln w="7803">
              <a:solidFill>
                <a:schemeClr val="tx1"/>
              </a:solidFill>
              <a:prstDash val="solid"/>
            </a:ln>
          </c:spPr>
          <c:invertIfNegative val="0"/>
          <c:dLbls>
            <c:dLbl>
              <c:idx val="0"/>
              <c:layout>
                <c:manualLayout>
                  <c:x val="5.6122524457170128E-2"/>
                  <c:y val="-5.98590965602983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4CA-48CF-B539-FEEA3608A664}"/>
                </c:ext>
              </c:extLst>
            </c:dLbl>
            <c:dLbl>
              <c:idx val="1"/>
              <c:layout>
                <c:manualLayout>
                  <c:x val="4.9017656883798985E-2"/>
                  <c:y val="-6.65573053368328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4CA-48CF-B539-FEEA3608A664}"/>
                </c:ext>
              </c:extLst>
            </c:dLbl>
            <c:dLbl>
              <c:idx val="2"/>
              <c:layout>
                <c:manualLayout>
                  <c:x val="5.3797303746122731E-2"/>
                  <c:y val="-7.0998296265598421E-2"/>
                </c:manualLayout>
              </c:layout>
              <c:spPr>
                <a:noFill/>
                <a:ln w="15606">
                  <a:noFill/>
                </a:ln>
              </c:spPr>
              <c:txPr>
                <a:bodyPr/>
                <a:lstStyle/>
                <a:p>
                  <a:pPr algn="ctr" rtl="0">
                    <a:defRPr lang="en-US" sz="1800" b="1" i="0" u="none" strike="noStrike" kern="1200" baseline="0" dirty="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4CA-48CF-B539-FEEA3608A664}"/>
                </c:ext>
              </c:extLst>
            </c:dLbl>
            <c:spPr>
              <a:noFill/>
              <a:ln w="15606">
                <a:noFill/>
              </a:ln>
            </c:spPr>
            <c:txPr>
              <a:bodyPr/>
              <a:lstStyle/>
              <a:p>
                <a:pPr>
                  <a:defRPr sz="1800"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Sheet1!$I$1:$K$1</c:f>
              <c:numCache>
                <c:formatCode>General</c:formatCode>
                <c:ptCount val="3"/>
                <c:pt idx="0">
                  <c:v>2020</c:v>
                </c:pt>
                <c:pt idx="1">
                  <c:v>2021</c:v>
                </c:pt>
                <c:pt idx="2">
                  <c:v>2022</c:v>
                </c:pt>
              </c:numCache>
            </c:numRef>
          </c:cat>
          <c:val>
            <c:numRef>
              <c:f>Sheet1!$I$5:$K$5</c:f>
              <c:numCache>
                <c:formatCode>"$"#,##0.00</c:formatCode>
                <c:ptCount val="3"/>
                <c:pt idx="0">
                  <c:v>20.6</c:v>
                </c:pt>
                <c:pt idx="1">
                  <c:v>17.89</c:v>
                </c:pt>
                <c:pt idx="2">
                  <c:v>22.52</c:v>
                </c:pt>
              </c:numCache>
            </c:numRef>
          </c:val>
          <c:extLst>
            <c:ext xmlns:c16="http://schemas.microsoft.com/office/drawing/2014/chart" uri="{C3380CC4-5D6E-409C-BE32-E72D297353CC}">
              <c16:uniqueId val="{0000000F-34CA-48CF-B539-FEEA3608A664}"/>
            </c:ext>
          </c:extLst>
        </c:ser>
        <c:dLbls>
          <c:showLegendKey val="0"/>
          <c:showVal val="1"/>
          <c:showCatName val="0"/>
          <c:showSerName val="0"/>
          <c:showPercent val="0"/>
          <c:showBubbleSize val="0"/>
        </c:dLbls>
        <c:gapWidth val="150"/>
        <c:gapDepth val="0"/>
        <c:shape val="box"/>
        <c:axId val="288123080"/>
        <c:axId val="288119552"/>
        <c:axId val="288844544"/>
      </c:bar3DChart>
      <c:catAx>
        <c:axId val="288123080"/>
        <c:scaling>
          <c:orientation val="minMax"/>
        </c:scaling>
        <c:delete val="0"/>
        <c:axPos val="b"/>
        <c:numFmt formatCode="General" sourceLinked="1"/>
        <c:majorTickMark val="out"/>
        <c:minorTickMark val="none"/>
        <c:tickLblPos val="low"/>
        <c:spPr>
          <a:ln w="1951">
            <a:solidFill>
              <a:schemeClr val="tx1"/>
            </a:solidFill>
            <a:prstDash val="solid"/>
          </a:ln>
        </c:spPr>
        <c:txPr>
          <a:bodyPr rot="0" vert="horz"/>
          <a:lstStyle/>
          <a:p>
            <a:pPr>
              <a:defRPr sz="1800" b="1" i="0" u="none" strike="noStrike" baseline="0">
                <a:solidFill>
                  <a:schemeClr val="tx1"/>
                </a:solidFill>
                <a:latin typeface="Times New Roman"/>
                <a:ea typeface="Times New Roman"/>
                <a:cs typeface="Times New Roman"/>
              </a:defRPr>
            </a:pPr>
            <a:endParaRPr lang="en-US"/>
          </a:p>
        </c:txPr>
        <c:crossAx val="288119552"/>
        <c:crosses val="autoZero"/>
        <c:auto val="1"/>
        <c:lblAlgn val="ctr"/>
        <c:lblOffset val="100"/>
        <c:tickLblSkip val="1"/>
        <c:tickMarkSkip val="1"/>
        <c:noMultiLvlLbl val="0"/>
      </c:catAx>
      <c:valAx>
        <c:axId val="288119552"/>
        <c:scaling>
          <c:orientation val="minMax"/>
          <c:max val="28"/>
          <c:min val="0"/>
        </c:scaling>
        <c:delete val="0"/>
        <c:axPos val="l"/>
        <c:numFmt formatCode="&quot;$&quot;#,##0.00" sourceLinked="1"/>
        <c:majorTickMark val="out"/>
        <c:minorTickMark val="none"/>
        <c:tickLblPos val="nextTo"/>
        <c:spPr>
          <a:ln w="1951">
            <a:solidFill>
              <a:schemeClr val="tx1"/>
            </a:solidFill>
            <a:prstDash val="solid"/>
          </a:ln>
        </c:spPr>
        <c:txPr>
          <a:bodyPr rot="0" vert="horz"/>
          <a:lstStyle/>
          <a:p>
            <a:pPr>
              <a:defRPr sz="998" b="1" i="0" u="none" strike="noStrike" baseline="0">
                <a:solidFill>
                  <a:schemeClr val="tx1"/>
                </a:solidFill>
                <a:latin typeface="Times New Roman"/>
                <a:ea typeface="Times New Roman"/>
                <a:cs typeface="Times New Roman"/>
              </a:defRPr>
            </a:pPr>
            <a:endParaRPr lang="en-US"/>
          </a:p>
        </c:txPr>
        <c:crossAx val="288123080"/>
        <c:crosses val="autoZero"/>
        <c:crossBetween val="between"/>
        <c:majorUnit val="7"/>
      </c:valAx>
      <c:serAx>
        <c:axId val="288844544"/>
        <c:scaling>
          <c:orientation val="minMax"/>
        </c:scaling>
        <c:delete val="0"/>
        <c:axPos val="b"/>
        <c:numFmt formatCode="General" sourceLinked="1"/>
        <c:majorTickMark val="out"/>
        <c:minorTickMark val="none"/>
        <c:tickLblPos val="low"/>
        <c:spPr>
          <a:ln w="1951">
            <a:solidFill>
              <a:schemeClr val="tx1"/>
            </a:solidFill>
            <a:prstDash val="solid"/>
          </a:ln>
        </c:spPr>
        <c:txPr>
          <a:bodyPr rot="0" vert="horz"/>
          <a:lstStyle/>
          <a:p>
            <a:pPr>
              <a:defRPr sz="1600" b="1" i="0" u="none" strike="noStrike" baseline="0">
                <a:solidFill>
                  <a:schemeClr val="tx1"/>
                </a:solidFill>
                <a:latin typeface="Times New Roman"/>
                <a:ea typeface="Times New Roman"/>
                <a:cs typeface="Times New Roman"/>
              </a:defRPr>
            </a:pPr>
            <a:endParaRPr lang="en-US"/>
          </a:p>
        </c:txPr>
        <c:crossAx val="288119552"/>
        <c:crosses val="autoZero"/>
        <c:tickLblSkip val="1"/>
        <c:tickMarkSkip val="1"/>
      </c:serAx>
      <c:spPr>
        <a:noFill/>
        <a:ln w="15606">
          <a:noFill/>
        </a:ln>
      </c:spPr>
    </c:plotArea>
    <c:plotVisOnly val="1"/>
    <c:dispBlanksAs val="gap"/>
    <c:showDLblsOverMax val="0"/>
  </c:chart>
  <c:spPr>
    <a:noFill/>
    <a:ln>
      <a:noFill/>
    </a:ln>
  </c:spPr>
  <c:txPr>
    <a:bodyPr/>
    <a:lstStyle/>
    <a:p>
      <a:pPr>
        <a:defRPr sz="952"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7"/>
      <c:rotY val="20"/>
      <c:depthPercent val="100"/>
      <c:rAngAx val="1"/>
    </c:view3D>
    <c:floor>
      <c:thickness val="0"/>
      <c:spPr>
        <a:solidFill>
          <a:schemeClr val="bg1">
            <a:lumMod val="95000"/>
          </a:schemeClr>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8.1949058693244731E-2"/>
          <c:y val="1.1400651465798207E-2"/>
          <c:w val="0.63617459077157923"/>
          <c:h val="0.86875023434571619"/>
        </c:manualLayout>
      </c:layout>
      <c:bar3DChart>
        <c:barDir val="col"/>
        <c:grouping val="standard"/>
        <c:varyColors val="0"/>
        <c:ser>
          <c:idx val="0"/>
          <c:order val="0"/>
          <c:tx>
            <c:strRef>
              <c:f>Sheet1!$A$2</c:f>
              <c:strCache>
                <c:ptCount val="1"/>
                <c:pt idx="0">
                  <c:v>Net: Dir, Ovhd, Lab &amp; Mgt</c:v>
                </c:pt>
              </c:strCache>
            </c:strRef>
          </c:tx>
          <c:spPr>
            <a:solidFill>
              <a:srgbClr val="00FFFF"/>
            </a:solidFill>
            <a:ln w="7777">
              <a:noFill/>
              <a:prstDash val="solid"/>
            </a:ln>
          </c:spPr>
          <c:invertIfNegative val="0"/>
          <c:dLbls>
            <c:dLbl>
              <c:idx val="0"/>
              <c:layout>
                <c:manualLayout>
                  <c:x val="1.3983390434974255E-2"/>
                  <c:y val="-1.03674540682414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C3A-4E65-A509-0F5255EE0354}"/>
                </c:ext>
              </c:extLst>
            </c:dLbl>
            <c:dLbl>
              <c:idx val="1"/>
              <c:layout>
                <c:manualLayout>
                  <c:x val="1.8420087756206047E-2"/>
                  <c:y val="-1.06749156355455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C3A-4E65-A509-0F5255EE0354}"/>
                </c:ext>
              </c:extLst>
            </c:dLbl>
            <c:dLbl>
              <c:idx val="2"/>
              <c:layout>
                <c:manualLayout>
                  <c:x val="1.6495361743904056E-2"/>
                  <c:y val="5.919338207723925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C3A-4E65-A509-0F5255EE0354}"/>
                </c:ext>
              </c:extLst>
            </c:dLbl>
            <c:spPr>
              <a:noFill/>
              <a:ln w="15554">
                <a:noFill/>
              </a:ln>
            </c:spPr>
            <c:txPr>
              <a:bodyPr/>
              <a:lstStyle/>
              <a:p>
                <a:pPr>
                  <a:defRPr sz="1800"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Average</c:v>
                </c:pt>
                <c:pt idx="1">
                  <c:v>Mid 40-60</c:v>
                </c:pt>
                <c:pt idx="2">
                  <c:v>High</c:v>
                </c:pt>
              </c:strCache>
            </c:strRef>
          </c:cat>
          <c:val>
            <c:numRef>
              <c:f>Sheet1!$B$2:$D$2</c:f>
              <c:numCache>
                <c:formatCode>"$"#,##0_);[Red]\("$"#,##0\)</c:formatCode>
                <c:ptCount val="3"/>
                <c:pt idx="0">
                  <c:v>491.29</c:v>
                </c:pt>
                <c:pt idx="1">
                  <c:v>474.6</c:v>
                </c:pt>
                <c:pt idx="2">
                  <c:v>1236.6500000000001</c:v>
                </c:pt>
              </c:numCache>
            </c:numRef>
          </c:val>
          <c:extLst>
            <c:ext xmlns:c16="http://schemas.microsoft.com/office/drawing/2014/chart" uri="{C3380CC4-5D6E-409C-BE32-E72D297353CC}">
              <c16:uniqueId val="{00000003-2C3A-4E65-A509-0F5255EE0354}"/>
            </c:ext>
          </c:extLst>
        </c:ser>
        <c:ser>
          <c:idx val="1"/>
          <c:order val="1"/>
          <c:tx>
            <c:strRef>
              <c:f>Sheet1!$A$3</c:f>
              <c:strCache>
                <c:ptCount val="1"/>
                <c:pt idx="0">
                  <c:v>Net: Dir &amp; Ovhd</c:v>
                </c:pt>
              </c:strCache>
            </c:strRef>
          </c:tx>
          <c:spPr>
            <a:solidFill>
              <a:srgbClr val="FFCC99"/>
            </a:solidFill>
            <a:ln w="7777">
              <a:noFill/>
              <a:prstDash val="solid"/>
            </a:ln>
          </c:spPr>
          <c:invertIfNegative val="0"/>
          <c:dLbls>
            <c:dLbl>
              <c:idx val="0"/>
              <c:layout>
                <c:manualLayout>
                  <c:x val="1.8987397567670407E-2"/>
                  <c:y val="5.2727784026996628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C3A-4E65-A509-0F5255EE0354}"/>
                </c:ext>
              </c:extLst>
            </c:dLbl>
            <c:dLbl>
              <c:idx val="1"/>
              <c:layout>
                <c:manualLayout>
                  <c:x val="1.9560718078179159E-2"/>
                  <c:y val="-1.39252905886765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C3A-4E65-A509-0F5255EE0354}"/>
                </c:ext>
              </c:extLst>
            </c:dLbl>
            <c:dLbl>
              <c:idx val="2"/>
              <c:layout>
                <c:manualLayout>
                  <c:x val="2.9616817935925948E-2"/>
                  <c:y val="1.458802024746906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C3A-4E65-A509-0F5255EE0354}"/>
                </c:ext>
              </c:extLst>
            </c:dLbl>
            <c:spPr>
              <a:noFill/>
              <a:ln w="15554">
                <a:noFill/>
              </a:ln>
            </c:spPr>
            <c:txPr>
              <a:bodyPr/>
              <a:lstStyle/>
              <a:p>
                <a:pPr>
                  <a:defRPr sz="1800" b="1" i="0" u="none" strike="noStrike" baseline="0">
                    <a:solidFill>
                      <a:srgbClr val="000000"/>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Average</c:v>
                </c:pt>
                <c:pt idx="1">
                  <c:v>Mid 40-60</c:v>
                </c:pt>
                <c:pt idx="2">
                  <c:v>High</c:v>
                </c:pt>
              </c:strCache>
            </c:strRef>
          </c:cat>
          <c:val>
            <c:numRef>
              <c:f>Sheet1!$B$3:$D$3</c:f>
              <c:numCache>
                <c:formatCode>"$"#,##0_);[Red]\("$"#,##0\)</c:formatCode>
                <c:ptCount val="3"/>
                <c:pt idx="0">
                  <c:v>686.22</c:v>
                </c:pt>
                <c:pt idx="1">
                  <c:v>674.92</c:v>
                </c:pt>
                <c:pt idx="2">
                  <c:v>1474.92</c:v>
                </c:pt>
              </c:numCache>
            </c:numRef>
          </c:val>
          <c:extLst>
            <c:ext xmlns:c16="http://schemas.microsoft.com/office/drawing/2014/chart" uri="{C3380CC4-5D6E-409C-BE32-E72D297353CC}">
              <c16:uniqueId val="{00000007-2C3A-4E65-A509-0F5255EE0354}"/>
            </c:ext>
          </c:extLst>
        </c:ser>
        <c:ser>
          <c:idx val="2"/>
          <c:order val="2"/>
          <c:tx>
            <c:strRef>
              <c:f>Sheet1!$A$4</c:f>
              <c:strCache>
                <c:ptCount val="1"/>
                <c:pt idx="0">
                  <c:v>Net: After Direct</c:v>
                </c:pt>
              </c:strCache>
            </c:strRef>
          </c:tx>
          <c:spPr>
            <a:solidFill>
              <a:srgbClr val="FFFF99"/>
            </a:solidFill>
            <a:ln w="7777">
              <a:noFill/>
              <a:prstDash val="solid"/>
            </a:ln>
          </c:spPr>
          <c:invertIfNegative val="0"/>
          <c:dLbls>
            <c:dLbl>
              <c:idx val="0"/>
              <c:layout>
                <c:manualLayout>
                  <c:x val="1.2953056440464027E-2"/>
                  <c:y val="1.03934664416947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C3A-4E65-A509-0F5255EE0354}"/>
                </c:ext>
              </c:extLst>
            </c:dLbl>
            <c:dLbl>
              <c:idx val="1"/>
              <c:layout>
                <c:manualLayout>
                  <c:x val="2.7402977299593276E-2"/>
                  <c:y val="-4.924071991001125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C3A-4E65-A509-0F5255EE0354}"/>
                </c:ext>
              </c:extLst>
            </c:dLbl>
            <c:dLbl>
              <c:idx val="2"/>
              <c:layout>
                <c:manualLayout>
                  <c:x val="2.6091242411492362E-2"/>
                  <c:y val="1.11686820397450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C3A-4E65-A509-0F5255EE0354}"/>
                </c:ext>
              </c:extLst>
            </c:dLbl>
            <c:spPr>
              <a:noFill/>
              <a:ln w="15554">
                <a:noFill/>
              </a:ln>
            </c:spPr>
            <c:txPr>
              <a:bodyPr/>
              <a:lstStyle/>
              <a:p>
                <a:pPr>
                  <a:defRPr sz="1800"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Average</c:v>
                </c:pt>
                <c:pt idx="1">
                  <c:v>Mid 40-60</c:v>
                </c:pt>
                <c:pt idx="2">
                  <c:v>High</c:v>
                </c:pt>
              </c:strCache>
            </c:strRef>
          </c:cat>
          <c:val>
            <c:numRef>
              <c:f>Sheet1!$B$4:$D$4</c:f>
              <c:numCache>
                <c:formatCode>"$"#,##0_);[Red]\("$"#,##0\)</c:formatCode>
                <c:ptCount val="3"/>
                <c:pt idx="0">
                  <c:v>1364.94</c:v>
                </c:pt>
                <c:pt idx="1">
                  <c:v>1321.66</c:v>
                </c:pt>
                <c:pt idx="2">
                  <c:v>2432.34</c:v>
                </c:pt>
              </c:numCache>
            </c:numRef>
          </c:val>
          <c:extLst>
            <c:ext xmlns:c16="http://schemas.microsoft.com/office/drawing/2014/chart" uri="{C3380CC4-5D6E-409C-BE32-E72D297353CC}">
              <c16:uniqueId val="{0000000B-2C3A-4E65-A509-0F5255EE0354}"/>
            </c:ext>
          </c:extLst>
        </c:ser>
        <c:ser>
          <c:idx val="3"/>
          <c:order val="3"/>
          <c:tx>
            <c:strRef>
              <c:f>Sheet1!$A$5</c:f>
              <c:strCache>
                <c:ptCount val="1"/>
                <c:pt idx="0">
                  <c:v>Gross Margin</c:v>
                </c:pt>
              </c:strCache>
            </c:strRef>
          </c:tx>
          <c:spPr>
            <a:solidFill>
              <a:srgbClr val="008000"/>
            </a:solidFill>
            <a:ln w="7777">
              <a:noFill/>
              <a:prstDash val="solid"/>
            </a:ln>
          </c:spPr>
          <c:invertIfNegative val="0"/>
          <c:dLbls>
            <c:dLbl>
              <c:idx val="0"/>
              <c:layout>
                <c:manualLayout>
                  <c:x val="1.1595760719862361E-2"/>
                  <c:y val="0.1528219683963799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C3A-4E65-A509-0F5255EE0354}"/>
                </c:ext>
              </c:extLst>
            </c:dLbl>
            <c:dLbl>
              <c:idx val="1"/>
              <c:layout>
                <c:manualLayout>
                  <c:x val="1.5372995826258486E-2"/>
                  <c:y val="0.1481553599209262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C3A-4E65-A509-0F5255EE0354}"/>
                </c:ext>
              </c:extLst>
            </c:dLbl>
            <c:dLbl>
              <c:idx val="2"/>
              <c:layout>
                <c:manualLayout>
                  <c:x val="1.361323255061778E-2"/>
                  <c:y val="0.1834330299116627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C3A-4E65-A509-0F5255EE0354}"/>
                </c:ext>
              </c:extLst>
            </c:dLbl>
            <c:spPr>
              <a:noFill/>
              <a:ln w="15554">
                <a:noFill/>
              </a:ln>
            </c:spPr>
            <c:txPr>
              <a:bodyPr/>
              <a:lstStyle/>
              <a:p>
                <a:pPr>
                  <a:defRPr sz="1800" b="1" i="0" u="none" strike="noStrike" baseline="0">
                    <a:solidFill>
                      <a:srgbClr val="FFFF00"/>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Average</c:v>
                </c:pt>
                <c:pt idx="1">
                  <c:v>Mid 40-60</c:v>
                </c:pt>
                <c:pt idx="2">
                  <c:v>High</c:v>
                </c:pt>
              </c:strCache>
            </c:strRef>
          </c:cat>
          <c:val>
            <c:numRef>
              <c:f>Sheet1!$B$5:$D$5</c:f>
              <c:numCache>
                <c:formatCode>"$"#,##0_);[Red]\("$"#,##0\)</c:formatCode>
                <c:ptCount val="3"/>
                <c:pt idx="0">
                  <c:v>5739.73</c:v>
                </c:pt>
                <c:pt idx="1">
                  <c:v>5650.6</c:v>
                </c:pt>
                <c:pt idx="2">
                  <c:v>6590.54</c:v>
                </c:pt>
              </c:numCache>
            </c:numRef>
          </c:val>
          <c:extLst>
            <c:ext xmlns:c16="http://schemas.microsoft.com/office/drawing/2014/chart" uri="{C3380CC4-5D6E-409C-BE32-E72D297353CC}">
              <c16:uniqueId val="{0000000F-2C3A-4E65-A509-0F5255EE0354}"/>
            </c:ext>
          </c:extLst>
        </c:ser>
        <c:dLbls>
          <c:showLegendKey val="0"/>
          <c:showVal val="1"/>
          <c:showCatName val="0"/>
          <c:showSerName val="0"/>
          <c:showPercent val="0"/>
          <c:showBubbleSize val="0"/>
        </c:dLbls>
        <c:gapWidth val="150"/>
        <c:gapDepth val="0"/>
        <c:shape val="box"/>
        <c:axId val="288116416"/>
        <c:axId val="288119944"/>
        <c:axId val="288842000"/>
      </c:bar3DChart>
      <c:catAx>
        <c:axId val="288116416"/>
        <c:scaling>
          <c:orientation val="minMax"/>
        </c:scaling>
        <c:delete val="0"/>
        <c:axPos val="b"/>
        <c:numFmt formatCode="General" sourceLinked="1"/>
        <c:majorTickMark val="out"/>
        <c:minorTickMark val="none"/>
        <c:tickLblPos val="low"/>
        <c:spPr>
          <a:ln w="1944">
            <a:solidFill>
              <a:schemeClr val="tx1"/>
            </a:solidFill>
            <a:prstDash val="solid"/>
          </a:ln>
        </c:spPr>
        <c:txPr>
          <a:bodyPr rot="0" vert="horz"/>
          <a:lstStyle/>
          <a:p>
            <a:pPr>
              <a:defRPr sz="1800" b="1" i="0" u="none" strike="noStrike" baseline="0">
                <a:solidFill>
                  <a:schemeClr val="tx1"/>
                </a:solidFill>
                <a:latin typeface="Times New Roman"/>
                <a:ea typeface="Times New Roman"/>
                <a:cs typeface="Times New Roman"/>
              </a:defRPr>
            </a:pPr>
            <a:endParaRPr lang="en-US"/>
          </a:p>
        </c:txPr>
        <c:crossAx val="288119944"/>
        <c:crosses val="autoZero"/>
        <c:auto val="1"/>
        <c:lblAlgn val="ctr"/>
        <c:lblOffset val="100"/>
        <c:tickLblSkip val="1"/>
        <c:tickMarkSkip val="1"/>
        <c:noMultiLvlLbl val="0"/>
      </c:catAx>
      <c:valAx>
        <c:axId val="288119944"/>
        <c:scaling>
          <c:orientation val="minMax"/>
        </c:scaling>
        <c:delete val="0"/>
        <c:axPos val="l"/>
        <c:numFmt formatCode="&quot;$&quot;#,##0_);[Red]\(&quot;$&quot;#,##0\)" sourceLinked="1"/>
        <c:majorTickMark val="out"/>
        <c:minorTickMark val="none"/>
        <c:tickLblPos val="nextTo"/>
        <c:spPr>
          <a:ln w="1944">
            <a:solidFill>
              <a:schemeClr val="tx1"/>
            </a:solidFill>
            <a:prstDash val="solid"/>
          </a:ln>
        </c:spPr>
        <c:txPr>
          <a:bodyPr rot="0" vert="horz"/>
          <a:lstStyle/>
          <a:p>
            <a:pPr>
              <a:defRPr sz="1400" b="1" i="0" u="none" strike="noStrike" baseline="0">
                <a:solidFill>
                  <a:schemeClr val="tx1"/>
                </a:solidFill>
                <a:latin typeface="Times New Roman"/>
                <a:ea typeface="Times New Roman"/>
                <a:cs typeface="Times New Roman"/>
              </a:defRPr>
            </a:pPr>
            <a:endParaRPr lang="en-US"/>
          </a:p>
        </c:txPr>
        <c:crossAx val="288116416"/>
        <c:crosses val="autoZero"/>
        <c:crossBetween val="between"/>
        <c:majorUnit val="2000"/>
      </c:valAx>
      <c:serAx>
        <c:axId val="288842000"/>
        <c:scaling>
          <c:orientation val="minMax"/>
        </c:scaling>
        <c:delete val="0"/>
        <c:axPos val="b"/>
        <c:numFmt formatCode="General" sourceLinked="1"/>
        <c:majorTickMark val="out"/>
        <c:minorTickMark val="none"/>
        <c:tickLblPos val="low"/>
        <c:spPr>
          <a:ln w="1944">
            <a:solidFill>
              <a:schemeClr val="tx1"/>
            </a:solidFill>
            <a:prstDash val="solid"/>
          </a:ln>
        </c:spPr>
        <c:txPr>
          <a:bodyPr rot="0" vert="horz"/>
          <a:lstStyle/>
          <a:p>
            <a:pPr>
              <a:defRPr sz="1600" b="1" i="0" u="none" strike="noStrike" baseline="0">
                <a:solidFill>
                  <a:schemeClr val="tx1"/>
                </a:solidFill>
                <a:latin typeface="Times New Roman"/>
                <a:ea typeface="Times New Roman"/>
                <a:cs typeface="Times New Roman"/>
              </a:defRPr>
            </a:pPr>
            <a:endParaRPr lang="en-US"/>
          </a:p>
        </c:txPr>
        <c:crossAx val="288119944"/>
        <c:crosses val="autoZero"/>
        <c:tickLblSkip val="1"/>
        <c:tickMarkSkip val="1"/>
      </c:serAx>
      <c:spPr>
        <a:noFill/>
        <a:ln w="15554">
          <a:noFill/>
        </a:ln>
      </c:spPr>
    </c:plotArea>
    <c:plotVisOnly val="1"/>
    <c:dispBlanksAs val="gap"/>
    <c:showDLblsOverMax val="0"/>
  </c:chart>
  <c:spPr>
    <a:noFill/>
    <a:ln>
      <a:noFill/>
    </a:ln>
  </c:spPr>
  <c:txPr>
    <a:bodyPr/>
    <a:lstStyle/>
    <a:p>
      <a:pPr>
        <a:defRPr sz="949"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7"/>
      <c:rotY val="20"/>
      <c:depthPercent val="100"/>
      <c:rAngAx val="1"/>
    </c:view3D>
    <c:floor>
      <c:thickness val="0"/>
      <c:spPr>
        <a:solidFill>
          <a:schemeClr val="bg1">
            <a:lumMod val="95000"/>
          </a:schemeClr>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8.1949058693244731E-2"/>
          <c:y val="1.1400651465798207E-2"/>
          <c:w val="0.63617459077157923"/>
          <c:h val="0.86875023434571619"/>
        </c:manualLayout>
      </c:layout>
      <c:bar3DChart>
        <c:barDir val="col"/>
        <c:grouping val="standard"/>
        <c:varyColors val="0"/>
        <c:ser>
          <c:idx val="0"/>
          <c:order val="0"/>
          <c:tx>
            <c:strRef>
              <c:f>Sheet1!$A$2</c:f>
              <c:strCache>
                <c:ptCount val="1"/>
                <c:pt idx="0">
                  <c:v>Net: Dir, Ovhd, Lab &amp; Mgt</c:v>
                </c:pt>
              </c:strCache>
            </c:strRef>
          </c:tx>
          <c:spPr>
            <a:solidFill>
              <a:srgbClr val="00FFFF"/>
            </a:solidFill>
            <a:ln w="7777">
              <a:noFill/>
              <a:prstDash val="solid"/>
            </a:ln>
          </c:spPr>
          <c:invertIfNegative val="0"/>
          <c:dLbls>
            <c:dLbl>
              <c:idx val="0"/>
              <c:layout>
                <c:manualLayout>
                  <c:x val="2.0344713590190515E-2"/>
                  <c:y val="-1.035808023997109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866-4BB8-BB20-558D594BE20D}"/>
                </c:ext>
              </c:extLst>
            </c:dLbl>
            <c:dLbl>
              <c:idx val="1"/>
              <c:layout>
                <c:manualLayout>
                  <c:x val="2.9870519524754061E-2"/>
                  <c:y val="1.7599596925384327E-2"/>
                </c:manualLayout>
              </c:layout>
              <c:tx>
                <c:rich>
                  <a:bodyPr/>
                  <a:lstStyle/>
                  <a:p>
                    <a:pPr>
                      <a:defRPr sz="1800" b="1" i="0" u="none" strike="noStrike" baseline="0">
                        <a:solidFill>
                          <a:srgbClr val="FF0000"/>
                        </a:solidFill>
                        <a:latin typeface="Times New Roman"/>
                        <a:ea typeface="Times New Roman"/>
                        <a:cs typeface="Times New Roman"/>
                      </a:defRPr>
                    </a:pPr>
                    <a:fld id="{345C00AC-38F2-4672-BEBE-C1B6CF5DDAEB}" type="VALUE">
                      <a:rPr lang="en-US" smtClean="0">
                        <a:solidFill>
                          <a:schemeClr val="tx1"/>
                        </a:solidFill>
                      </a:rPr>
                      <a:pPr>
                        <a:defRPr sz="1800" b="1" i="0" u="none" strike="noStrike" baseline="0">
                          <a:solidFill>
                            <a:srgbClr val="FF0000"/>
                          </a:solidFill>
                          <a:latin typeface="Times New Roman"/>
                          <a:ea typeface="Times New Roman"/>
                          <a:cs typeface="Times New Roman"/>
                        </a:defRPr>
                      </a:pPr>
                      <a:t>[VALUE]</a:t>
                    </a:fld>
                    <a:endParaRPr lang="en-US"/>
                  </a:p>
                </c:rich>
              </c:tx>
              <c:spPr>
                <a:noFill/>
                <a:ln w="15554">
                  <a:noFill/>
                </a:ln>
              </c:spPr>
              <c:showLegendKey val="0"/>
              <c:showVal val="1"/>
              <c:showCatName val="0"/>
              <c:showSerName val="0"/>
              <c:showPercent val="0"/>
              <c:showBubbleSize val="0"/>
              <c:extLst>
                <c:ext xmlns:c15="http://schemas.microsoft.com/office/drawing/2012/chart" uri="{CE6537A1-D6FC-4f65-9D91-7224C49458BB}">
                  <c15:layout>
                    <c:manualLayout>
                      <c:w val="8.3944020356234078E-2"/>
                      <c:h val="0.10922619047619049"/>
                    </c:manualLayout>
                  </c15:layout>
                  <c15:dlblFieldTable/>
                  <c15:showDataLabelsRange val="0"/>
                </c:ext>
                <c:ext xmlns:c16="http://schemas.microsoft.com/office/drawing/2014/chart" uri="{C3380CC4-5D6E-409C-BE32-E72D297353CC}">
                  <c16:uniqueId val="{00000001-3866-4BB8-BB20-558D594BE20D}"/>
                </c:ext>
              </c:extLst>
            </c:dLbl>
            <c:dLbl>
              <c:idx val="2"/>
              <c:layout>
                <c:manualLayout>
                  <c:x val="1.1406303219731122E-2"/>
                  <c:y val="-3.2808398950131233E-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866-4BB8-BB20-558D594BE20D}"/>
                </c:ext>
              </c:extLst>
            </c:dLbl>
            <c:spPr>
              <a:noFill/>
              <a:ln w="15554">
                <a:noFill/>
              </a:ln>
            </c:spPr>
            <c:txPr>
              <a:bodyPr/>
              <a:lstStyle/>
              <a:p>
                <a:pPr>
                  <a:defRPr sz="1800"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Sheet1!$I$1:$K$1</c:f>
              <c:numCache>
                <c:formatCode>General</c:formatCode>
                <c:ptCount val="3"/>
                <c:pt idx="0">
                  <c:v>2020</c:v>
                </c:pt>
                <c:pt idx="1">
                  <c:v>2022</c:v>
                </c:pt>
                <c:pt idx="2">
                  <c:v>2023</c:v>
                </c:pt>
              </c:numCache>
            </c:numRef>
          </c:cat>
          <c:val>
            <c:numRef>
              <c:f>Sheet1!$I$2:$K$2</c:f>
              <c:numCache>
                <c:formatCode>"$"#,##0</c:formatCode>
                <c:ptCount val="3"/>
                <c:pt idx="0">
                  <c:v>772</c:v>
                </c:pt>
                <c:pt idx="1">
                  <c:v>39.82</c:v>
                </c:pt>
                <c:pt idx="2">
                  <c:v>491.29</c:v>
                </c:pt>
              </c:numCache>
            </c:numRef>
          </c:val>
          <c:extLst>
            <c:ext xmlns:c16="http://schemas.microsoft.com/office/drawing/2014/chart" uri="{C3380CC4-5D6E-409C-BE32-E72D297353CC}">
              <c16:uniqueId val="{00000003-3866-4BB8-BB20-558D594BE20D}"/>
            </c:ext>
          </c:extLst>
        </c:ser>
        <c:ser>
          <c:idx val="1"/>
          <c:order val="1"/>
          <c:tx>
            <c:strRef>
              <c:f>Sheet1!$A$3</c:f>
              <c:strCache>
                <c:ptCount val="1"/>
                <c:pt idx="0">
                  <c:v>Net: Dir &amp; Ovhd</c:v>
                </c:pt>
              </c:strCache>
            </c:strRef>
          </c:tx>
          <c:spPr>
            <a:solidFill>
              <a:srgbClr val="FFCC99"/>
            </a:solidFill>
            <a:ln w="7777">
              <a:noFill/>
              <a:prstDash val="solid"/>
            </a:ln>
          </c:spPr>
          <c:invertIfNegative val="0"/>
          <c:dLbls>
            <c:dLbl>
              <c:idx val="0"/>
              <c:layout>
                <c:manualLayout>
                  <c:x val="2.5348720722886738E-2"/>
                  <c:y val="5.2727784026996628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866-4BB8-BB20-558D594BE20D}"/>
                </c:ext>
              </c:extLst>
            </c:dLbl>
            <c:dLbl>
              <c:idx val="1"/>
              <c:layout>
                <c:manualLayout>
                  <c:x val="2.0832982709222417E-2"/>
                  <c:y val="6.908042744656918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866-4BB8-BB20-558D594BE20D}"/>
                </c:ext>
              </c:extLst>
            </c:dLbl>
            <c:dLbl>
              <c:idx val="2"/>
              <c:layout>
                <c:manualLayout>
                  <c:x val="2.0710965518623149E-2"/>
                  <c:y val="-1.04457255343082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866-4BB8-BB20-558D594BE20D}"/>
                </c:ext>
              </c:extLst>
            </c:dLbl>
            <c:spPr>
              <a:noFill/>
              <a:ln w="15554">
                <a:noFill/>
              </a:ln>
            </c:spPr>
            <c:txPr>
              <a:bodyPr/>
              <a:lstStyle/>
              <a:p>
                <a:pPr>
                  <a:defRPr sz="1800" b="1" i="0" u="none" strike="noStrike" baseline="0">
                    <a:solidFill>
                      <a:srgbClr val="000000"/>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Sheet1!$I$1:$K$1</c:f>
              <c:numCache>
                <c:formatCode>General</c:formatCode>
                <c:ptCount val="3"/>
                <c:pt idx="0">
                  <c:v>2020</c:v>
                </c:pt>
                <c:pt idx="1">
                  <c:v>2022</c:v>
                </c:pt>
                <c:pt idx="2">
                  <c:v>2023</c:v>
                </c:pt>
              </c:numCache>
            </c:numRef>
          </c:cat>
          <c:val>
            <c:numRef>
              <c:f>Sheet1!$I$3:$K$3</c:f>
              <c:numCache>
                <c:formatCode>"$"#,##0</c:formatCode>
                <c:ptCount val="3"/>
                <c:pt idx="0">
                  <c:v>964</c:v>
                </c:pt>
                <c:pt idx="1">
                  <c:v>207.96</c:v>
                </c:pt>
                <c:pt idx="2">
                  <c:v>686.22</c:v>
                </c:pt>
              </c:numCache>
            </c:numRef>
          </c:val>
          <c:extLst>
            <c:ext xmlns:c16="http://schemas.microsoft.com/office/drawing/2014/chart" uri="{C3380CC4-5D6E-409C-BE32-E72D297353CC}">
              <c16:uniqueId val="{00000007-3866-4BB8-BB20-558D594BE20D}"/>
            </c:ext>
          </c:extLst>
        </c:ser>
        <c:ser>
          <c:idx val="2"/>
          <c:order val="2"/>
          <c:tx>
            <c:strRef>
              <c:f>Sheet1!$A$4</c:f>
              <c:strCache>
                <c:ptCount val="1"/>
                <c:pt idx="0">
                  <c:v>Net: Ovhd</c:v>
                </c:pt>
              </c:strCache>
            </c:strRef>
          </c:tx>
          <c:spPr>
            <a:solidFill>
              <a:srgbClr val="FFFF99"/>
            </a:solidFill>
            <a:ln w="7777">
              <a:noFill/>
              <a:prstDash val="solid"/>
            </a:ln>
          </c:spPr>
          <c:invertIfNegative val="0"/>
          <c:dLbls>
            <c:dLbl>
              <c:idx val="0"/>
              <c:layout>
                <c:manualLayout>
                  <c:x val="1.2953056440464027E-2"/>
                  <c:y val="1.03934664416947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866-4BB8-BB20-558D594BE20D}"/>
                </c:ext>
              </c:extLst>
            </c:dLbl>
            <c:dLbl>
              <c:idx val="1"/>
              <c:layout>
                <c:manualLayout>
                  <c:x val="2.7402977299593276E-2"/>
                  <c:y val="1.59092613423322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866-4BB8-BB20-558D594BE20D}"/>
                </c:ext>
              </c:extLst>
            </c:dLbl>
            <c:dLbl>
              <c:idx val="2"/>
              <c:layout>
                <c:manualLayout>
                  <c:x val="1.7185389994189657E-2"/>
                  <c:y val="1.71210629921258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866-4BB8-BB20-558D594BE20D}"/>
                </c:ext>
              </c:extLst>
            </c:dLbl>
            <c:spPr>
              <a:noFill/>
              <a:ln w="15554">
                <a:noFill/>
              </a:ln>
            </c:spPr>
            <c:txPr>
              <a:bodyPr/>
              <a:lstStyle/>
              <a:p>
                <a:pPr>
                  <a:defRPr sz="1800"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Sheet1!$I$1:$K$1</c:f>
              <c:numCache>
                <c:formatCode>General</c:formatCode>
                <c:ptCount val="3"/>
                <c:pt idx="0">
                  <c:v>2020</c:v>
                </c:pt>
                <c:pt idx="1">
                  <c:v>2022</c:v>
                </c:pt>
                <c:pt idx="2">
                  <c:v>2023</c:v>
                </c:pt>
              </c:numCache>
            </c:numRef>
          </c:cat>
          <c:val>
            <c:numRef>
              <c:f>Sheet1!$I$4:$K$4</c:f>
              <c:numCache>
                <c:formatCode>"$"#,##0</c:formatCode>
                <c:ptCount val="3"/>
                <c:pt idx="0">
                  <c:v>1614</c:v>
                </c:pt>
                <c:pt idx="1">
                  <c:v>888.94</c:v>
                </c:pt>
                <c:pt idx="2">
                  <c:v>1364.94</c:v>
                </c:pt>
              </c:numCache>
            </c:numRef>
          </c:val>
          <c:extLst>
            <c:ext xmlns:c16="http://schemas.microsoft.com/office/drawing/2014/chart" uri="{C3380CC4-5D6E-409C-BE32-E72D297353CC}">
              <c16:uniqueId val="{0000000B-3866-4BB8-BB20-558D594BE20D}"/>
            </c:ext>
          </c:extLst>
        </c:ser>
        <c:ser>
          <c:idx val="3"/>
          <c:order val="3"/>
          <c:tx>
            <c:strRef>
              <c:f>Sheet1!$A$5</c:f>
              <c:strCache>
                <c:ptCount val="1"/>
                <c:pt idx="0">
                  <c:v>Gross Margin</c:v>
                </c:pt>
              </c:strCache>
            </c:strRef>
          </c:tx>
          <c:spPr>
            <a:solidFill>
              <a:srgbClr val="008000"/>
            </a:solidFill>
            <a:ln w="7777">
              <a:noFill/>
              <a:prstDash val="solid"/>
            </a:ln>
          </c:spPr>
          <c:invertIfNegative val="0"/>
          <c:dLbls>
            <c:dLbl>
              <c:idx val="0"/>
              <c:layout>
                <c:manualLayout>
                  <c:x val="1.1595760719862361E-2"/>
                  <c:y val="0.1528219683963799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866-4BB8-BB20-558D594BE20D}"/>
                </c:ext>
              </c:extLst>
            </c:dLbl>
            <c:dLbl>
              <c:idx val="1"/>
              <c:layout>
                <c:manualLayout>
                  <c:x val="1.5372995826258486E-2"/>
                  <c:y val="0.1481553599209262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866-4BB8-BB20-558D594BE20D}"/>
                </c:ext>
              </c:extLst>
            </c:dLbl>
            <c:dLbl>
              <c:idx val="2"/>
              <c:layout>
                <c:manualLayout>
                  <c:x val="1.3613231552162944E-2"/>
                  <c:y val="0.1387900731158605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866-4BB8-BB20-558D594BE20D}"/>
                </c:ext>
              </c:extLst>
            </c:dLbl>
            <c:spPr>
              <a:noFill/>
              <a:ln w="15554">
                <a:noFill/>
              </a:ln>
            </c:spPr>
            <c:txPr>
              <a:bodyPr/>
              <a:lstStyle/>
              <a:p>
                <a:pPr>
                  <a:defRPr sz="1800" b="1" i="0" u="none" strike="noStrike" baseline="0">
                    <a:solidFill>
                      <a:srgbClr val="FFFF00"/>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Sheet1!$I$1:$K$1</c:f>
              <c:numCache>
                <c:formatCode>General</c:formatCode>
                <c:ptCount val="3"/>
                <c:pt idx="0">
                  <c:v>2020</c:v>
                </c:pt>
                <c:pt idx="1">
                  <c:v>2022</c:v>
                </c:pt>
                <c:pt idx="2">
                  <c:v>2023</c:v>
                </c:pt>
              </c:numCache>
            </c:numRef>
          </c:cat>
          <c:val>
            <c:numRef>
              <c:f>Sheet1!$I$5:$K$5</c:f>
              <c:numCache>
                <c:formatCode>"$"#,##0</c:formatCode>
                <c:ptCount val="3"/>
                <c:pt idx="0">
                  <c:v>5147</c:v>
                </c:pt>
                <c:pt idx="1">
                  <c:v>4523.63</c:v>
                </c:pt>
                <c:pt idx="2">
                  <c:v>5739.73</c:v>
                </c:pt>
              </c:numCache>
            </c:numRef>
          </c:val>
          <c:extLst>
            <c:ext xmlns:c16="http://schemas.microsoft.com/office/drawing/2014/chart" uri="{C3380CC4-5D6E-409C-BE32-E72D297353CC}">
              <c16:uniqueId val="{0000000F-3866-4BB8-BB20-558D594BE20D}"/>
            </c:ext>
          </c:extLst>
        </c:ser>
        <c:dLbls>
          <c:showLegendKey val="0"/>
          <c:showVal val="1"/>
          <c:showCatName val="0"/>
          <c:showSerName val="0"/>
          <c:showPercent val="0"/>
          <c:showBubbleSize val="0"/>
        </c:dLbls>
        <c:gapWidth val="150"/>
        <c:gapDepth val="0"/>
        <c:shape val="box"/>
        <c:axId val="288117200"/>
        <c:axId val="288117592"/>
        <c:axId val="288842848"/>
      </c:bar3DChart>
      <c:catAx>
        <c:axId val="288117200"/>
        <c:scaling>
          <c:orientation val="minMax"/>
        </c:scaling>
        <c:delete val="0"/>
        <c:axPos val="b"/>
        <c:numFmt formatCode="General" sourceLinked="1"/>
        <c:majorTickMark val="out"/>
        <c:minorTickMark val="none"/>
        <c:tickLblPos val="low"/>
        <c:spPr>
          <a:ln w="1944">
            <a:solidFill>
              <a:schemeClr val="tx1"/>
            </a:solidFill>
            <a:prstDash val="solid"/>
          </a:ln>
        </c:spPr>
        <c:txPr>
          <a:bodyPr rot="0" vert="horz"/>
          <a:lstStyle/>
          <a:p>
            <a:pPr>
              <a:defRPr sz="1800" b="1" i="0" u="none" strike="noStrike" baseline="0">
                <a:solidFill>
                  <a:schemeClr val="tx1"/>
                </a:solidFill>
                <a:latin typeface="Times New Roman"/>
                <a:ea typeface="Times New Roman"/>
                <a:cs typeface="Times New Roman"/>
              </a:defRPr>
            </a:pPr>
            <a:endParaRPr lang="en-US"/>
          </a:p>
        </c:txPr>
        <c:crossAx val="288117592"/>
        <c:crosses val="autoZero"/>
        <c:auto val="1"/>
        <c:lblAlgn val="ctr"/>
        <c:lblOffset val="100"/>
        <c:tickLblSkip val="1"/>
        <c:tickMarkSkip val="1"/>
        <c:noMultiLvlLbl val="0"/>
      </c:catAx>
      <c:valAx>
        <c:axId val="288117592"/>
        <c:scaling>
          <c:orientation val="minMax"/>
        </c:scaling>
        <c:delete val="0"/>
        <c:axPos val="l"/>
        <c:numFmt formatCode="&quot;$&quot;#,##0" sourceLinked="1"/>
        <c:majorTickMark val="out"/>
        <c:minorTickMark val="none"/>
        <c:tickLblPos val="nextTo"/>
        <c:spPr>
          <a:ln w="1944">
            <a:solidFill>
              <a:schemeClr val="tx1"/>
            </a:solidFill>
            <a:prstDash val="solid"/>
          </a:ln>
        </c:spPr>
        <c:txPr>
          <a:bodyPr rot="0" vert="horz"/>
          <a:lstStyle/>
          <a:p>
            <a:pPr>
              <a:defRPr sz="1400" b="1" i="0" u="none" strike="noStrike" baseline="0">
                <a:solidFill>
                  <a:schemeClr val="tx1"/>
                </a:solidFill>
                <a:latin typeface="Times New Roman"/>
                <a:ea typeface="Times New Roman"/>
                <a:cs typeface="Times New Roman"/>
              </a:defRPr>
            </a:pPr>
            <a:endParaRPr lang="en-US"/>
          </a:p>
        </c:txPr>
        <c:crossAx val="288117200"/>
        <c:crosses val="autoZero"/>
        <c:crossBetween val="between"/>
        <c:majorUnit val="2000"/>
      </c:valAx>
      <c:serAx>
        <c:axId val="288842848"/>
        <c:scaling>
          <c:orientation val="minMax"/>
        </c:scaling>
        <c:delete val="0"/>
        <c:axPos val="b"/>
        <c:numFmt formatCode="General" sourceLinked="1"/>
        <c:majorTickMark val="out"/>
        <c:minorTickMark val="none"/>
        <c:tickLblPos val="low"/>
        <c:spPr>
          <a:ln w="1944">
            <a:solidFill>
              <a:schemeClr val="tx1"/>
            </a:solidFill>
            <a:prstDash val="solid"/>
          </a:ln>
        </c:spPr>
        <c:txPr>
          <a:bodyPr rot="0" vert="horz"/>
          <a:lstStyle/>
          <a:p>
            <a:pPr>
              <a:defRPr sz="1600" b="1" i="0" u="none" strike="noStrike" baseline="0">
                <a:solidFill>
                  <a:schemeClr val="tx1"/>
                </a:solidFill>
                <a:latin typeface="Times New Roman"/>
                <a:ea typeface="Times New Roman"/>
                <a:cs typeface="Times New Roman"/>
              </a:defRPr>
            </a:pPr>
            <a:endParaRPr lang="en-US"/>
          </a:p>
        </c:txPr>
        <c:crossAx val="288117592"/>
        <c:crosses val="autoZero"/>
        <c:tickLblSkip val="1"/>
        <c:tickMarkSkip val="1"/>
      </c:serAx>
      <c:spPr>
        <a:noFill/>
        <a:ln w="15554">
          <a:noFill/>
        </a:ln>
      </c:spPr>
    </c:plotArea>
    <c:plotVisOnly val="1"/>
    <c:dispBlanksAs val="gap"/>
    <c:showDLblsOverMax val="0"/>
  </c:chart>
  <c:spPr>
    <a:noFill/>
    <a:ln>
      <a:noFill/>
    </a:ln>
  </c:spPr>
  <c:txPr>
    <a:bodyPr/>
    <a:lstStyle/>
    <a:p>
      <a:pPr>
        <a:defRPr sz="949"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Feed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50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2020</c:v>
                </c:pt>
                <c:pt idx="1">
                  <c:v>2021</c:v>
                </c:pt>
                <c:pt idx="2">
                  <c:v>2022</c:v>
                </c:pt>
              </c:numCache>
            </c:numRef>
          </c:cat>
          <c:val>
            <c:numRef>
              <c:f>Sheet1!$B$2:$B$4</c:f>
              <c:numCache>
                <c:formatCode>General</c:formatCode>
                <c:ptCount val="3"/>
                <c:pt idx="0">
                  <c:v>8.73</c:v>
                </c:pt>
                <c:pt idx="1">
                  <c:v>9.59</c:v>
                </c:pt>
                <c:pt idx="2">
                  <c:v>11.41</c:v>
                </c:pt>
              </c:numCache>
            </c:numRef>
          </c:val>
          <c:extLst>
            <c:ext xmlns:c16="http://schemas.microsoft.com/office/drawing/2014/chart" uri="{C3380CC4-5D6E-409C-BE32-E72D297353CC}">
              <c16:uniqueId val="{00000000-40E2-489A-AE50-50AF9161D52F}"/>
            </c:ext>
          </c:extLst>
        </c:ser>
        <c:ser>
          <c:idx val="1"/>
          <c:order val="1"/>
          <c:tx>
            <c:strRef>
              <c:f>Sheet1!$C$1</c:f>
              <c:strCache>
                <c:ptCount val="1"/>
                <c:pt idx="0">
                  <c:v>Non-Feed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50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2020</c:v>
                </c:pt>
                <c:pt idx="1">
                  <c:v>2021</c:v>
                </c:pt>
                <c:pt idx="2">
                  <c:v>2022</c:v>
                </c:pt>
              </c:numCache>
            </c:numRef>
          </c:cat>
          <c:val>
            <c:numRef>
              <c:f>Sheet1!$C$2:$C$4</c:f>
              <c:numCache>
                <c:formatCode>General</c:formatCode>
                <c:ptCount val="3"/>
                <c:pt idx="0">
                  <c:v>8.01</c:v>
                </c:pt>
                <c:pt idx="1">
                  <c:v>7.48</c:v>
                </c:pt>
                <c:pt idx="2">
                  <c:v>8.4199999999999982</c:v>
                </c:pt>
              </c:numCache>
            </c:numRef>
          </c:val>
          <c:extLst>
            <c:ext xmlns:c16="http://schemas.microsoft.com/office/drawing/2014/chart" uri="{C3380CC4-5D6E-409C-BE32-E72D297353CC}">
              <c16:uniqueId val="{00000001-40E2-489A-AE50-50AF9161D52F}"/>
            </c:ext>
          </c:extLst>
        </c:ser>
        <c:dLbls>
          <c:dLblPos val="ctr"/>
          <c:showLegendKey val="0"/>
          <c:showVal val="1"/>
          <c:showCatName val="0"/>
          <c:showSerName val="0"/>
          <c:showPercent val="0"/>
          <c:showBubbleSize val="0"/>
        </c:dLbls>
        <c:gapWidth val="150"/>
        <c:overlap val="100"/>
        <c:axId val="473837544"/>
        <c:axId val="473837872"/>
      </c:barChart>
      <c:catAx>
        <c:axId val="473837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US"/>
          </a:p>
        </c:txPr>
        <c:crossAx val="473837872"/>
        <c:crosses val="autoZero"/>
        <c:auto val="1"/>
        <c:lblAlgn val="ctr"/>
        <c:lblOffset val="100"/>
        <c:noMultiLvlLbl val="0"/>
      </c:catAx>
      <c:valAx>
        <c:axId val="473837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3837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Avg Milk Price</c:v>
                </c:pt>
              </c:strCache>
            </c:strRef>
          </c:tx>
          <c:spPr>
            <a:ln w="50800" cap="rnd">
              <a:solidFill>
                <a:srgbClr val="FF0000"/>
              </a:solidFill>
              <a:round/>
            </a:ln>
            <a:effectLst/>
          </c:spPr>
          <c:marker>
            <c:symbol val="circle"/>
            <c:size val="5"/>
            <c:spPr>
              <a:solidFill>
                <a:schemeClr val="accent1"/>
              </a:solidFill>
              <a:ln w="9525">
                <a:solidFill>
                  <a:schemeClr val="accent1"/>
                </a:solidFill>
              </a:ln>
              <a:effectLst/>
            </c:spPr>
          </c:marker>
          <c:cat>
            <c:numRef>
              <c:f>Sheet1!$A$2:$A$9</c:f>
              <c:numCache>
                <c:formatCode>General</c:formatCode>
                <c:ptCount val="8"/>
                <c:pt idx="0">
                  <c:v>2015</c:v>
                </c:pt>
                <c:pt idx="1">
                  <c:v>2016</c:v>
                </c:pt>
                <c:pt idx="2">
                  <c:v>2017</c:v>
                </c:pt>
                <c:pt idx="3">
                  <c:v>2018</c:v>
                </c:pt>
                <c:pt idx="4">
                  <c:v>2019</c:v>
                </c:pt>
                <c:pt idx="5">
                  <c:v>2020</c:v>
                </c:pt>
                <c:pt idx="6">
                  <c:v>2021</c:v>
                </c:pt>
                <c:pt idx="7">
                  <c:v>2022</c:v>
                </c:pt>
              </c:numCache>
            </c:numRef>
          </c:cat>
          <c:val>
            <c:numRef>
              <c:f>Sheet1!$B$2:$B$9</c:f>
              <c:numCache>
                <c:formatCode>_(* #,##0.00_);_(* \(#,##0.00\);_(* "-"??_);_(@_)</c:formatCode>
                <c:ptCount val="8"/>
                <c:pt idx="0">
                  <c:v>17.97</c:v>
                </c:pt>
                <c:pt idx="1">
                  <c:v>16.57</c:v>
                </c:pt>
                <c:pt idx="2">
                  <c:v>17.920000000000002</c:v>
                </c:pt>
                <c:pt idx="3">
                  <c:v>16.440000000000001</c:v>
                </c:pt>
                <c:pt idx="4">
                  <c:v>18.64</c:v>
                </c:pt>
                <c:pt idx="5">
                  <c:v>19.77</c:v>
                </c:pt>
                <c:pt idx="6">
                  <c:v>18.41</c:v>
                </c:pt>
                <c:pt idx="7">
                  <c:v>24.24</c:v>
                </c:pt>
              </c:numCache>
            </c:numRef>
          </c:val>
          <c:smooth val="0"/>
          <c:extLst>
            <c:ext xmlns:c16="http://schemas.microsoft.com/office/drawing/2014/chart" uri="{C3380CC4-5D6E-409C-BE32-E72D297353CC}">
              <c16:uniqueId val="{00000000-9E20-4958-9028-299ACC595CC1}"/>
            </c:ext>
          </c:extLst>
        </c:ser>
        <c:ser>
          <c:idx val="1"/>
          <c:order val="1"/>
          <c:tx>
            <c:strRef>
              <c:f>Sheet1!$C$1</c:f>
              <c:strCache>
                <c:ptCount val="1"/>
                <c:pt idx="0">
                  <c:v>COP with Mgt</c:v>
                </c:pt>
              </c:strCache>
            </c:strRef>
          </c:tx>
          <c:spPr>
            <a:ln w="50800" cap="rnd">
              <a:solidFill>
                <a:schemeClr val="tx1"/>
              </a:solidFill>
              <a:round/>
            </a:ln>
            <a:effectLst/>
          </c:spPr>
          <c:marker>
            <c:symbol val="circle"/>
            <c:size val="5"/>
            <c:spPr>
              <a:solidFill>
                <a:schemeClr val="accent2"/>
              </a:solidFill>
              <a:ln w="9525">
                <a:solidFill>
                  <a:schemeClr val="accent2"/>
                </a:solidFill>
              </a:ln>
              <a:effectLst/>
            </c:spPr>
          </c:marker>
          <c:cat>
            <c:numRef>
              <c:f>Sheet1!$A$2:$A$9</c:f>
              <c:numCache>
                <c:formatCode>General</c:formatCode>
                <c:ptCount val="8"/>
                <c:pt idx="0">
                  <c:v>2015</c:v>
                </c:pt>
                <c:pt idx="1">
                  <c:v>2016</c:v>
                </c:pt>
                <c:pt idx="2">
                  <c:v>2017</c:v>
                </c:pt>
                <c:pt idx="3">
                  <c:v>2018</c:v>
                </c:pt>
                <c:pt idx="4">
                  <c:v>2019</c:v>
                </c:pt>
                <c:pt idx="5">
                  <c:v>2020</c:v>
                </c:pt>
                <c:pt idx="6">
                  <c:v>2021</c:v>
                </c:pt>
                <c:pt idx="7">
                  <c:v>2022</c:v>
                </c:pt>
              </c:numCache>
            </c:numRef>
          </c:cat>
          <c:val>
            <c:numRef>
              <c:f>Sheet1!$C$2:$C$9</c:f>
              <c:numCache>
                <c:formatCode>_(* #,##0.00_);_(* \(#,##0.00\);_(* "-"??_);_(@_)</c:formatCode>
                <c:ptCount val="8"/>
                <c:pt idx="0">
                  <c:v>17.2</c:v>
                </c:pt>
                <c:pt idx="1">
                  <c:v>15.77</c:v>
                </c:pt>
                <c:pt idx="2">
                  <c:v>16.100000000000001</c:v>
                </c:pt>
                <c:pt idx="3">
                  <c:v>17.29</c:v>
                </c:pt>
                <c:pt idx="4">
                  <c:v>17.649999999999999</c:v>
                </c:pt>
                <c:pt idx="5">
                  <c:v>16.649999999999999</c:v>
                </c:pt>
                <c:pt idx="6">
                  <c:v>18.23</c:v>
                </c:pt>
                <c:pt idx="7">
                  <c:v>22.23</c:v>
                </c:pt>
              </c:numCache>
            </c:numRef>
          </c:val>
          <c:smooth val="0"/>
          <c:extLst>
            <c:ext xmlns:c16="http://schemas.microsoft.com/office/drawing/2014/chart" uri="{C3380CC4-5D6E-409C-BE32-E72D297353CC}">
              <c16:uniqueId val="{00000001-9E20-4958-9028-299ACC595CC1}"/>
            </c:ext>
          </c:extLst>
        </c:ser>
        <c:dLbls>
          <c:showLegendKey val="0"/>
          <c:showVal val="0"/>
          <c:showCatName val="0"/>
          <c:showSerName val="0"/>
          <c:showPercent val="0"/>
          <c:showBubbleSize val="0"/>
        </c:dLbls>
        <c:marker val="1"/>
        <c:smooth val="0"/>
        <c:axId val="1598751695"/>
        <c:axId val="208104751"/>
      </c:lineChart>
      <c:catAx>
        <c:axId val="15987516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8104751"/>
        <c:crosses val="autoZero"/>
        <c:auto val="1"/>
        <c:lblAlgn val="ctr"/>
        <c:lblOffset val="100"/>
        <c:noMultiLvlLbl val="0"/>
      </c:catAx>
      <c:valAx>
        <c:axId val="208104751"/>
        <c:scaling>
          <c:orientation val="minMax"/>
          <c:max val="26"/>
          <c:min val="5"/>
        </c:scaling>
        <c:delete val="0"/>
        <c:axPos val="l"/>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98751695"/>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5"/>
      <c:rotY val="20"/>
      <c:depthPercent val="100"/>
      <c:rAngAx val="1"/>
    </c:view3D>
    <c:floor>
      <c:thickness val="0"/>
      <c:spPr>
        <a:solidFill>
          <a:srgbClr val="C0C0C0"/>
        </a:solidFill>
        <a:ln w="3175">
          <a:solidFill>
            <a:schemeClr val="tx1"/>
          </a:solidFill>
          <a:prstDash val="solid"/>
        </a:ln>
      </c:spPr>
    </c:floor>
    <c:sideWall>
      <c:thickness val="0"/>
      <c:spPr>
        <a:noFill/>
        <a:ln w="25400">
          <a:noFill/>
        </a:ln>
      </c:spPr>
    </c:sideWall>
    <c:backWall>
      <c:thickness val="0"/>
      <c:spPr>
        <a:noFill/>
        <a:ln w="25400">
          <a:noFill/>
        </a:ln>
      </c:spPr>
    </c:backWall>
    <c:plotArea>
      <c:layout>
        <c:manualLayout>
          <c:layoutTarget val="inner"/>
          <c:xMode val="edge"/>
          <c:yMode val="edge"/>
          <c:x val="8.6343204740916724E-2"/>
          <c:y val="5.2757791503607016E-2"/>
          <c:w val="0.8873015873015877"/>
          <c:h val="0.65947242206235013"/>
        </c:manualLayout>
      </c:layout>
      <c:bar3DChart>
        <c:barDir val="col"/>
        <c:grouping val="clustered"/>
        <c:varyColors val="0"/>
        <c:ser>
          <c:idx val="0"/>
          <c:order val="0"/>
          <c:tx>
            <c:strRef>
              <c:f>Sheet1!$A$2</c:f>
              <c:strCache>
                <c:ptCount val="1"/>
              </c:strCache>
            </c:strRef>
          </c:tx>
          <c:spPr>
            <a:solidFill>
              <a:srgbClr val="00CCFF"/>
            </a:solidFill>
            <a:ln w="13562">
              <a:solidFill>
                <a:schemeClr val="tx1"/>
              </a:solidFill>
              <a:prstDash val="solid"/>
            </a:ln>
          </c:spPr>
          <c:invertIfNegative val="0"/>
          <c:dLbls>
            <c:dLbl>
              <c:idx val="0"/>
              <c:layout>
                <c:manualLayout>
                  <c:x val="4.8095638326108329E-3"/>
                  <c:y val="-1.65686736762695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619-44EF-B4CF-470D40C029A4}"/>
                </c:ext>
              </c:extLst>
            </c:dLbl>
            <c:dLbl>
              <c:idx val="1"/>
              <c:layout>
                <c:manualLayout>
                  <c:x val="5.2003892771831034E-3"/>
                  <c:y val="-1.01438068744400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619-44EF-B4CF-470D40C029A4}"/>
                </c:ext>
              </c:extLst>
            </c:dLbl>
            <c:dLbl>
              <c:idx val="2"/>
              <c:layout>
                <c:manualLayout>
                  <c:x val="1.3840827462356761E-3"/>
                  <c:y val="-2.65851761044840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619-44EF-B4CF-470D40C029A4}"/>
                </c:ext>
              </c:extLst>
            </c:dLbl>
            <c:dLbl>
              <c:idx val="3"/>
              <c:layout>
                <c:manualLayout>
                  <c:x val="8.0573974305843728E-3"/>
                  <c:y val="-1.84329765665519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619-44EF-B4CF-470D40C029A4}"/>
                </c:ext>
              </c:extLst>
            </c:dLbl>
            <c:dLbl>
              <c:idx val="4"/>
              <c:layout>
                <c:manualLayout>
                  <c:x val="1.7888347838099989E-3"/>
                  <c:y val="-2.51075015323683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619-44EF-B4CF-470D40C029A4}"/>
                </c:ext>
              </c:extLst>
            </c:dLbl>
            <c:dLbl>
              <c:idx val="5"/>
              <c:layout>
                <c:manualLayout>
                  <c:x val="7.8489777593590323E-3"/>
                  <c:y val="-2.08354943655995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619-44EF-B4CF-470D40C029A4}"/>
                </c:ext>
              </c:extLst>
            </c:dLbl>
            <c:spPr>
              <a:noFill/>
              <a:ln w="27125">
                <a:noFill/>
              </a:ln>
            </c:spPr>
            <c:txPr>
              <a:bodyPr/>
              <a:lstStyle/>
              <a:p>
                <a:pPr>
                  <a:defRPr sz="1922"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Total</c:v>
                </c:pt>
                <c:pt idx="1">
                  <c:v>&lt;50 cows</c:v>
                </c:pt>
                <c:pt idx="2">
                  <c:v>51-100 cows</c:v>
                </c:pt>
                <c:pt idx="3">
                  <c:v>101-200 cows</c:v>
                </c:pt>
                <c:pt idx="4">
                  <c:v>201-500 cows</c:v>
                </c:pt>
                <c:pt idx="5">
                  <c:v>&gt; 500 cows</c:v>
                </c:pt>
              </c:strCache>
            </c:strRef>
          </c:cat>
          <c:val>
            <c:numRef>
              <c:f>Sheet1!$B$2:$G$2</c:f>
              <c:numCache>
                <c:formatCode>General</c:formatCode>
                <c:ptCount val="6"/>
                <c:pt idx="0">
                  <c:v>243</c:v>
                </c:pt>
                <c:pt idx="1">
                  <c:v>19</c:v>
                </c:pt>
                <c:pt idx="2">
                  <c:v>58</c:v>
                </c:pt>
                <c:pt idx="3">
                  <c:v>71</c:v>
                </c:pt>
                <c:pt idx="4">
                  <c:v>63</c:v>
                </c:pt>
                <c:pt idx="5">
                  <c:v>32</c:v>
                </c:pt>
              </c:numCache>
            </c:numRef>
          </c:val>
          <c:extLst>
            <c:ext xmlns:c16="http://schemas.microsoft.com/office/drawing/2014/chart" uri="{C3380CC4-5D6E-409C-BE32-E72D297353CC}">
              <c16:uniqueId val="{00000006-C619-44EF-B4CF-470D40C029A4}"/>
            </c:ext>
          </c:extLst>
        </c:ser>
        <c:dLbls>
          <c:showLegendKey val="0"/>
          <c:showVal val="1"/>
          <c:showCatName val="0"/>
          <c:showSerName val="0"/>
          <c:showPercent val="0"/>
          <c:showBubbleSize val="0"/>
        </c:dLbls>
        <c:gapWidth val="150"/>
        <c:gapDepth val="0"/>
        <c:shape val="box"/>
        <c:axId val="288121904"/>
        <c:axId val="288122296"/>
        <c:axId val="0"/>
      </c:bar3DChart>
      <c:catAx>
        <c:axId val="288121904"/>
        <c:scaling>
          <c:orientation val="minMax"/>
        </c:scaling>
        <c:delete val="0"/>
        <c:axPos val="b"/>
        <c:numFmt formatCode="General" sourceLinked="1"/>
        <c:majorTickMark val="out"/>
        <c:minorTickMark val="none"/>
        <c:tickLblPos val="low"/>
        <c:spPr>
          <a:ln w="3391">
            <a:solidFill>
              <a:schemeClr val="tx1"/>
            </a:solidFill>
            <a:prstDash val="solid"/>
          </a:ln>
        </c:spPr>
        <c:txPr>
          <a:bodyPr rot="0" vert="horz"/>
          <a:lstStyle/>
          <a:p>
            <a:pPr>
              <a:defRPr sz="1922" b="1" i="0" u="none" strike="noStrike" baseline="0">
                <a:solidFill>
                  <a:schemeClr val="tx1"/>
                </a:solidFill>
                <a:latin typeface="Arial"/>
                <a:ea typeface="Arial"/>
                <a:cs typeface="Arial"/>
              </a:defRPr>
            </a:pPr>
            <a:endParaRPr lang="en-US"/>
          </a:p>
        </c:txPr>
        <c:crossAx val="288122296"/>
        <c:crosses val="autoZero"/>
        <c:auto val="1"/>
        <c:lblAlgn val="ctr"/>
        <c:lblOffset val="100"/>
        <c:tickLblSkip val="1"/>
        <c:tickMarkSkip val="1"/>
        <c:noMultiLvlLbl val="0"/>
      </c:catAx>
      <c:valAx>
        <c:axId val="288122296"/>
        <c:scaling>
          <c:orientation val="minMax"/>
        </c:scaling>
        <c:delete val="0"/>
        <c:axPos val="l"/>
        <c:numFmt formatCode="General" sourceLinked="1"/>
        <c:majorTickMark val="out"/>
        <c:minorTickMark val="none"/>
        <c:tickLblPos val="nextTo"/>
        <c:spPr>
          <a:ln w="3391">
            <a:solidFill>
              <a:schemeClr val="tx1"/>
            </a:solidFill>
            <a:prstDash val="solid"/>
          </a:ln>
        </c:spPr>
        <c:txPr>
          <a:bodyPr rot="0" vert="horz"/>
          <a:lstStyle/>
          <a:p>
            <a:pPr>
              <a:defRPr sz="1922" b="1" i="0" u="none" strike="noStrike" baseline="0">
                <a:solidFill>
                  <a:schemeClr val="tx1"/>
                </a:solidFill>
                <a:latin typeface="Arial"/>
                <a:ea typeface="Arial"/>
                <a:cs typeface="Arial"/>
              </a:defRPr>
            </a:pPr>
            <a:endParaRPr lang="en-US"/>
          </a:p>
        </c:txPr>
        <c:crossAx val="288121904"/>
        <c:crosses val="autoZero"/>
        <c:crossBetween val="between"/>
      </c:valAx>
      <c:spPr>
        <a:noFill/>
        <a:ln w="27125">
          <a:noFill/>
        </a:ln>
      </c:spPr>
    </c:plotArea>
    <c:plotVisOnly val="1"/>
    <c:dispBlanksAs val="gap"/>
    <c:showDLblsOverMax val="0"/>
  </c:chart>
  <c:spPr>
    <a:noFill/>
    <a:ln>
      <a:noFill/>
    </a:ln>
  </c:spPr>
  <c:txPr>
    <a:bodyPr/>
    <a:lstStyle/>
    <a:p>
      <a:pPr>
        <a:defRPr sz="1922" b="1"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81818181818181"/>
          <c:y val="6.8235294117647061E-2"/>
          <c:w val="0.84074169434572577"/>
          <c:h val="0.7247058823529412"/>
        </c:manualLayout>
      </c:layout>
      <c:lineChart>
        <c:grouping val="standard"/>
        <c:varyColors val="0"/>
        <c:ser>
          <c:idx val="1"/>
          <c:order val="0"/>
          <c:tx>
            <c:strRef>
              <c:f>Sheet1!$A$2</c:f>
              <c:strCache>
                <c:ptCount val="1"/>
                <c:pt idx="0">
                  <c:v># milk/cow</c:v>
                </c:pt>
              </c:strCache>
            </c:strRef>
          </c:tx>
          <c:spPr>
            <a:ln w="69850">
              <a:solidFill>
                <a:srgbClr val="FF0000"/>
              </a:solidFill>
              <a:prstDash val="solid"/>
            </a:ln>
          </c:spPr>
          <c:dLbls>
            <c:dLbl>
              <c:idx val="0"/>
              <c:layout>
                <c:manualLayout>
                  <c:x val="-5.0847457627118654E-2"/>
                  <c:y val="6.46774713315551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F8D-47D5-B41D-93F2CDE17340}"/>
                </c:ext>
              </c:extLst>
            </c:dLbl>
            <c:dLbl>
              <c:idx val="1"/>
              <c:layout>
                <c:manualLayout>
                  <c:x val="-5.0847457627118668E-2"/>
                  <c:y val="-8.26434355903205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F8D-47D5-B41D-93F2CDE17340}"/>
                </c:ext>
              </c:extLst>
            </c:dLbl>
            <c:dLbl>
              <c:idx val="2"/>
              <c:layout>
                <c:manualLayout>
                  <c:x val="-3.1073446327683617E-2"/>
                  <c:y val="7.54570498868144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F8D-47D5-B41D-93F2CDE17340}"/>
                </c:ext>
              </c:extLst>
            </c:dLbl>
            <c:dLbl>
              <c:idx val="3"/>
              <c:layout>
                <c:manualLayout>
                  <c:x val="-4.6610169491525473E-2"/>
                  <c:y val="-9.34230141455797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F8D-47D5-B41D-93F2CDE17340}"/>
                </c:ext>
              </c:extLst>
            </c:dLbl>
            <c:dLbl>
              <c:idx val="4"/>
              <c:layout>
                <c:manualLayout>
                  <c:x val="-4.8022598870056547E-2"/>
                  <c:y val="8.62366284420735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F8D-47D5-B41D-93F2CDE17340}"/>
                </c:ext>
              </c:extLst>
            </c:dLbl>
            <c:dLbl>
              <c:idx val="5"/>
              <c:layout>
                <c:manualLayout>
                  <c:x val="-4.9435028248587573E-2"/>
                  <c:y val="-8.62366284420736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F8D-47D5-B41D-93F2CDE17340}"/>
                </c:ext>
              </c:extLst>
            </c:dLbl>
            <c:dLbl>
              <c:idx val="6"/>
              <c:layout>
                <c:manualLayout>
                  <c:x val="-5.6497175141242938E-2"/>
                  <c:y val="7.54570498868144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F8D-47D5-B41D-93F2CDE17340}"/>
                </c:ext>
              </c:extLst>
            </c:dLbl>
            <c:dLbl>
              <c:idx val="7"/>
              <c:layout>
                <c:manualLayout>
                  <c:x val="-6.2146892655367235E-2"/>
                  <c:y val="-8.6236486977788129E-2"/>
                </c:manualLayout>
              </c:layout>
              <c:showLegendKey val="0"/>
              <c:showVal val="1"/>
              <c:showCatName val="0"/>
              <c:showSerName val="0"/>
              <c:showPercent val="0"/>
              <c:showBubbleSize val="0"/>
              <c:extLst>
                <c:ext xmlns:c15="http://schemas.microsoft.com/office/drawing/2012/chart" uri="{CE6537A1-D6FC-4f65-9D91-7224C49458BB}">
                  <c15:layout>
                    <c:manualLayout>
                      <c:w val="6.8947795720450192E-2"/>
                      <c:h val="6.8629983468483577E-2"/>
                    </c:manualLayout>
                  </c15:layout>
                </c:ext>
                <c:ext xmlns:c16="http://schemas.microsoft.com/office/drawing/2014/chart" uri="{C3380CC4-5D6E-409C-BE32-E72D297353CC}">
                  <c16:uniqueId val="{00000007-EF8D-47D5-B41D-93F2CDE17340}"/>
                </c:ext>
              </c:extLst>
            </c:dLbl>
            <c:dLbl>
              <c:idx val="8"/>
              <c:layout>
                <c:manualLayout>
                  <c:x val="-5.5084745762711863E-2"/>
                  <c:y val="-9.70162069973328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F8D-47D5-B41D-93F2CDE17340}"/>
                </c:ext>
              </c:extLst>
            </c:dLbl>
            <c:dLbl>
              <c:idx val="9"/>
              <c:layout>
                <c:manualLayout>
                  <c:x val="-4.8022598870056603E-2"/>
                  <c:y val="6.82706641833082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F8D-47D5-B41D-93F2CDE17340}"/>
                </c:ext>
              </c:extLst>
            </c:dLbl>
            <c:numFmt formatCode="#,##0" sourceLinked="0"/>
            <c:spPr>
              <a:solidFill>
                <a:schemeClr val="bg1"/>
              </a:solidFill>
              <a:ln>
                <a:noFill/>
              </a:ln>
              <a:effectLst/>
            </c:spPr>
            <c:txPr>
              <a:bodyPr wrap="square" lIns="38100" tIns="19050" rIns="38100" bIns="19050" anchor="ctr">
                <a:spAutoFit/>
              </a:bodyPr>
              <a:lstStyle/>
              <a:p>
                <a:pPr>
                  <a:defRPr sz="14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Sheet1!$S$1:$AB$1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Sheet1!$S$2:$AB$2</c:f>
              <c:numCache>
                <c:formatCode>General</c:formatCode>
                <c:ptCount val="10"/>
                <c:pt idx="0">
                  <c:v>23087</c:v>
                </c:pt>
                <c:pt idx="1">
                  <c:v>23765</c:v>
                </c:pt>
                <c:pt idx="2">
                  <c:v>24034</c:v>
                </c:pt>
                <c:pt idx="3">
                  <c:v>24598</c:v>
                </c:pt>
                <c:pt idx="4">
                  <c:v>24830</c:v>
                </c:pt>
                <c:pt idx="5">
                  <c:v>23974</c:v>
                </c:pt>
                <c:pt idx="6">
                  <c:v>24390</c:v>
                </c:pt>
                <c:pt idx="7">
                  <c:v>24983</c:v>
                </c:pt>
                <c:pt idx="8">
                  <c:v>25285</c:v>
                </c:pt>
                <c:pt idx="9">
                  <c:v>25485</c:v>
                </c:pt>
              </c:numCache>
            </c:numRef>
          </c:val>
          <c:smooth val="0"/>
          <c:extLst>
            <c:ext xmlns:c16="http://schemas.microsoft.com/office/drawing/2014/chart" uri="{C3380CC4-5D6E-409C-BE32-E72D297353CC}">
              <c16:uniqueId val="{00000000-2F63-43F0-B2F6-F9A5A83472D7}"/>
            </c:ext>
          </c:extLst>
        </c:ser>
        <c:dLbls>
          <c:showLegendKey val="0"/>
          <c:showVal val="0"/>
          <c:showCatName val="0"/>
          <c:showSerName val="0"/>
          <c:showPercent val="0"/>
          <c:showBubbleSize val="0"/>
        </c:dLbls>
        <c:marker val="1"/>
        <c:smooth val="0"/>
        <c:axId val="14758920"/>
        <c:axId val="288118376"/>
      </c:lineChart>
      <c:catAx>
        <c:axId val="14758920"/>
        <c:scaling>
          <c:orientation val="minMax"/>
        </c:scaling>
        <c:delete val="0"/>
        <c:axPos val="b"/>
        <c:numFmt formatCode="General" sourceLinked="1"/>
        <c:majorTickMark val="cross"/>
        <c:minorTickMark val="none"/>
        <c:tickLblPos val="nextTo"/>
        <c:spPr>
          <a:ln w="2005">
            <a:solidFill>
              <a:schemeClr val="tx1"/>
            </a:solidFill>
            <a:prstDash val="solid"/>
          </a:ln>
        </c:spPr>
        <c:txPr>
          <a:bodyPr rot="0" vert="horz"/>
          <a:lstStyle/>
          <a:p>
            <a:pPr>
              <a:defRPr sz="1600" b="1" i="0" u="none" strike="noStrike" baseline="0">
                <a:solidFill>
                  <a:srgbClr val="000000"/>
                </a:solidFill>
                <a:latin typeface="Arial"/>
                <a:ea typeface="Arial"/>
                <a:cs typeface="Arial"/>
              </a:defRPr>
            </a:pPr>
            <a:endParaRPr lang="en-US"/>
          </a:p>
        </c:txPr>
        <c:crossAx val="288118376"/>
        <c:crosses val="autoZero"/>
        <c:auto val="0"/>
        <c:lblAlgn val="ctr"/>
        <c:lblOffset val="100"/>
        <c:noMultiLvlLbl val="0"/>
      </c:catAx>
      <c:valAx>
        <c:axId val="288118376"/>
        <c:scaling>
          <c:orientation val="minMax"/>
          <c:max val="26500"/>
        </c:scaling>
        <c:delete val="1"/>
        <c:axPos val="l"/>
        <c:numFmt formatCode="#,##0" sourceLinked="0"/>
        <c:majorTickMark val="cross"/>
        <c:minorTickMark val="none"/>
        <c:tickLblPos val="nextTo"/>
        <c:crossAx val="14758920"/>
        <c:crosses val="autoZero"/>
        <c:crossBetween val="between"/>
        <c:majorUnit val="1000"/>
      </c:valAx>
      <c:spPr>
        <a:noFill/>
        <a:ln w="8019">
          <a:solidFill>
            <a:schemeClr val="tx1"/>
          </a:solidFill>
          <a:prstDash val="solid"/>
        </a:ln>
      </c:spPr>
    </c:plotArea>
    <c:plotVisOnly val="1"/>
    <c:dispBlanksAs val="gap"/>
    <c:showDLblsOverMax val="0"/>
  </c:chart>
  <c:spPr>
    <a:noFill/>
    <a:ln>
      <a:noFill/>
    </a:ln>
  </c:spPr>
  <c:txPr>
    <a:bodyPr/>
    <a:lstStyle/>
    <a:p>
      <a:pPr>
        <a:defRPr sz="631" b="0" i="0" u="none" strike="noStrike" baseline="0">
          <a:solidFill>
            <a:srgbClr val="FFFFFF"/>
          </a:solidFill>
          <a:latin typeface="Arial"/>
          <a:ea typeface="Arial"/>
          <a:cs typeface="Arial"/>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5"/>
      <c:rotY val="20"/>
      <c:depthPercent val="100"/>
      <c:rAngAx val="1"/>
    </c:view3D>
    <c:floor>
      <c:thickness val="0"/>
      <c:spPr>
        <a:solidFill>
          <a:srgbClr val="C0C0C0"/>
        </a:solidFill>
        <a:ln w="3175">
          <a:solidFill>
            <a:schemeClr val="tx1"/>
          </a:solidFill>
          <a:prstDash val="solid"/>
        </a:ln>
      </c:spPr>
    </c:floor>
    <c:sideWall>
      <c:thickness val="0"/>
      <c:spPr>
        <a:noFill/>
        <a:ln w="25400">
          <a:noFill/>
        </a:ln>
      </c:spPr>
    </c:sideWall>
    <c:backWall>
      <c:thickness val="0"/>
      <c:spPr>
        <a:noFill/>
        <a:ln w="25400">
          <a:noFill/>
        </a:ln>
      </c:spPr>
    </c:backWall>
    <c:plotArea>
      <c:layout>
        <c:manualLayout>
          <c:layoutTarget val="inner"/>
          <c:xMode val="edge"/>
          <c:yMode val="edge"/>
          <c:x val="9.6825396825398022E-2"/>
          <c:y val="2.3517981304968377E-2"/>
          <c:w val="0.8873015873015877"/>
          <c:h val="0.77046668508541649"/>
        </c:manualLayout>
      </c:layout>
      <c:bar3DChart>
        <c:barDir val="col"/>
        <c:grouping val="clustered"/>
        <c:varyColors val="0"/>
        <c:ser>
          <c:idx val="0"/>
          <c:order val="0"/>
          <c:tx>
            <c:strRef>
              <c:f>Sheet1!$B$3</c:f>
              <c:strCache>
                <c:ptCount val="1"/>
                <c:pt idx="0">
                  <c:v>243</c:v>
                </c:pt>
              </c:strCache>
            </c:strRef>
          </c:tx>
          <c:spPr>
            <a:solidFill>
              <a:srgbClr val="00CCFF"/>
            </a:solidFill>
            <a:ln w="9525">
              <a:solidFill>
                <a:schemeClr val="tx1"/>
              </a:solidFill>
              <a:prstDash val="solid"/>
            </a:ln>
          </c:spPr>
          <c:invertIfNegative val="0"/>
          <c:dLbls>
            <c:dLbl>
              <c:idx val="0"/>
              <c:layout>
                <c:manualLayout>
                  <c:x val="1.977401129943503E-2"/>
                  <c:y val="-1.4619883040935672E-2"/>
                </c:manualLayout>
              </c:layout>
              <c:tx>
                <c:rich>
                  <a:bodyPr/>
                  <a:lstStyle/>
                  <a:p>
                    <a:r>
                      <a:rPr lang="en-US" dirty="0"/>
                      <a:t>243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3C3-4637-BDEC-8BF507825AD4}"/>
                </c:ext>
              </c:extLst>
            </c:dLbl>
            <c:dLbl>
              <c:idx val="1"/>
              <c:layout>
                <c:manualLayout>
                  <c:x val="1.4124293785310682E-2"/>
                  <c:y val="-2.923976608187134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8CA-483C-A513-8C56BC4EB9B8}"/>
                </c:ext>
              </c:extLst>
            </c:dLbl>
            <c:dLbl>
              <c:idx val="2"/>
              <c:layout>
                <c:manualLayout>
                  <c:x val="1.4124293785310734E-2"/>
                  <c:y val="-1.46198830409357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8CA-483C-A513-8C56BC4EB9B8}"/>
                </c:ext>
              </c:extLst>
            </c:dLbl>
            <c:dLbl>
              <c:idx val="3"/>
              <c:layout>
                <c:manualLayout>
                  <c:x val="1.6949152542372881E-2"/>
                  <c:y val="-8.771929824561456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8CA-483C-A513-8C56BC4EB9B8}"/>
                </c:ext>
              </c:extLst>
            </c:dLbl>
            <c:dLbl>
              <c:idx val="4"/>
              <c:layout>
                <c:manualLayout>
                  <c:x val="1.1299435028248588E-2"/>
                  <c:y val="-1.16959064327486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8CA-483C-A513-8C56BC4EB9B8}"/>
                </c:ext>
              </c:extLst>
            </c:dLbl>
            <c:dLbl>
              <c:idx val="5"/>
              <c:layout>
                <c:manualLayout>
                  <c:x val="1.4124293785310838E-2"/>
                  <c:y val="-5.84795321637426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8CA-483C-A513-8C56BC4EB9B8}"/>
                </c:ext>
              </c:extLst>
            </c:dLbl>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Total</c:v>
                </c:pt>
                <c:pt idx="1">
                  <c:v>&lt;50 cows</c:v>
                </c:pt>
                <c:pt idx="2">
                  <c:v>51-100 cows</c:v>
                </c:pt>
                <c:pt idx="3">
                  <c:v>101-200 cows</c:v>
                </c:pt>
                <c:pt idx="4">
                  <c:v>201-500 cows</c:v>
                </c:pt>
                <c:pt idx="5">
                  <c:v>&gt; 500 cows</c:v>
                </c:pt>
              </c:strCache>
            </c:strRef>
          </c:cat>
          <c:val>
            <c:numRef>
              <c:f>Sheet1!$B$2:$G$2</c:f>
              <c:numCache>
                <c:formatCode>0%</c:formatCode>
                <c:ptCount val="6"/>
                <c:pt idx="0">
                  <c:v>1</c:v>
                </c:pt>
                <c:pt idx="1">
                  <c:v>7.8189300411522639E-2</c:v>
                </c:pt>
                <c:pt idx="2">
                  <c:v>0.23868312757201646</c:v>
                </c:pt>
                <c:pt idx="3">
                  <c:v>0.29218106995884774</c:v>
                </c:pt>
                <c:pt idx="4">
                  <c:v>0.25925925925925924</c:v>
                </c:pt>
                <c:pt idx="5">
                  <c:v>0.13168724279835392</c:v>
                </c:pt>
              </c:numCache>
            </c:numRef>
          </c:val>
          <c:extLst>
            <c:ext xmlns:c16="http://schemas.microsoft.com/office/drawing/2014/chart" uri="{C3380CC4-5D6E-409C-BE32-E72D297353CC}">
              <c16:uniqueId val="{00000001-33C3-4637-BDEC-8BF507825AD4}"/>
            </c:ext>
          </c:extLst>
        </c:ser>
        <c:dLbls>
          <c:showLegendKey val="0"/>
          <c:showVal val="1"/>
          <c:showCatName val="0"/>
          <c:showSerName val="0"/>
          <c:showPercent val="0"/>
          <c:showBubbleSize val="0"/>
        </c:dLbls>
        <c:gapWidth val="150"/>
        <c:gapDepth val="0"/>
        <c:shape val="box"/>
        <c:axId val="289474792"/>
        <c:axId val="289479104"/>
        <c:axId val="0"/>
      </c:bar3DChart>
      <c:catAx>
        <c:axId val="289474792"/>
        <c:scaling>
          <c:orientation val="minMax"/>
        </c:scaling>
        <c:delete val="0"/>
        <c:axPos val="b"/>
        <c:numFmt formatCode="General" sourceLinked="1"/>
        <c:majorTickMark val="out"/>
        <c:minorTickMark val="none"/>
        <c:tickLblPos val="low"/>
        <c:spPr>
          <a:ln w="2381">
            <a:solidFill>
              <a:schemeClr val="tx1"/>
            </a:solidFill>
            <a:prstDash val="solid"/>
          </a:ln>
        </c:spPr>
        <c:txPr>
          <a:bodyPr rot="0" vert="horz"/>
          <a:lstStyle/>
          <a:p>
            <a:pPr>
              <a:defRPr sz="1540" b="1" i="0" u="none" strike="noStrike" baseline="0">
                <a:solidFill>
                  <a:schemeClr val="tx1"/>
                </a:solidFill>
                <a:latin typeface="Arial"/>
                <a:ea typeface="Arial"/>
                <a:cs typeface="Arial"/>
              </a:defRPr>
            </a:pPr>
            <a:endParaRPr lang="en-US"/>
          </a:p>
        </c:txPr>
        <c:crossAx val="289479104"/>
        <c:crosses val="autoZero"/>
        <c:auto val="1"/>
        <c:lblAlgn val="ctr"/>
        <c:lblOffset val="100"/>
        <c:tickLblSkip val="1"/>
        <c:tickMarkSkip val="1"/>
        <c:noMultiLvlLbl val="0"/>
      </c:catAx>
      <c:valAx>
        <c:axId val="289479104"/>
        <c:scaling>
          <c:orientation val="minMax"/>
        </c:scaling>
        <c:delete val="0"/>
        <c:axPos val="l"/>
        <c:numFmt formatCode="0%" sourceLinked="1"/>
        <c:majorTickMark val="out"/>
        <c:minorTickMark val="none"/>
        <c:tickLblPos val="nextTo"/>
        <c:spPr>
          <a:ln w="2381">
            <a:solidFill>
              <a:schemeClr val="tx1"/>
            </a:solidFill>
            <a:prstDash val="solid"/>
          </a:ln>
        </c:spPr>
        <c:txPr>
          <a:bodyPr rot="0" vert="horz"/>
          <a:lstStyle/>
          <a:p>
            <a:pPr>
              <a:defRPr sz="1350" b="1" i="0" u="none" strike="noStrike" baseline="0">
                <a:solidFill>
                  <a:schemeClr val="tx1"/>
                </a:solidFill>
                <a:latin typeface="Arial"/>
                <a:ea typeface="Arial"/>
                <a:cs typeface="Arial"/>
              </a:defRPr>
            </a:pPr>
            <a:endParaRPr lang="en-US"/>
          </a:p>
        </c:txPr>
        <c:crossAx val="289474792"/>
        <c:crosses val="autoZero"/>
        <c:crossBetween val="between"/>
      </c:valAx>
      <c:spPr>
        <a:noFill/>
        <a:ln w="19050">
          <a:noFill/>
        </a:ln>
      </c:spPr>
    </c:plotArea>
    <c:plotVisOnly val="1"/>
    <c:dispBlanksAs val="gap"/>
    <c:showDLblsOverMax val="0"/>
  </c:chart>
  <c:spPr>
    <a:noFill/>
    <a:ln>
      <a:noFill/>
    </a:ln>
  </c:spPr>
  <c:txPr>
    <a:bodyPr/>
    <a:lstStyle/>
    <a:p>
      <a:pPr>
        <a:defRPr sz="1350" b="1" i="0" u="none" strike="noStrike" baseline="0">
          <a:solidFill>
            <a:schemeClr val="tx1"/>
          </a:solidFill>
          <a:latin typeface="Arial"/>
          <a:ea typeface="Arial"/>
          <a:cs typeface="Arial"/>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5"/>
      <c:rotY val="20"/>
      <c:depthPercent val="100"/>
      <c:rAngAx val="1"/>
    </c:view3D>
    <c:floor>
      <c:thickness val="0"/>
      <c:spPr>
        <a:solidFill>
          <a:srgbClr val="C0C0C0"/>
        </a:solidFill>
        <a:ln w="3175">
          <a:solidFill>
            <a:schemeClr val="tx1"/>
          </a:solidFill>
          <a:prstDash val="solid"/>
        </a:ln>
      </c:spPr>
    </c:floor>
    <c:sideWall>
      <c:thickness val="0"/>
      <c:spPr>
        <a:noFill/>
        <a:ln w="25400">
          <a:noFill/>
        </a:ln>
      </c:spPr>
    </c:sideWall>
    <c:backWall>
      <c:thickness val="0"/>
      <c:spPr>
        <a:noFill/>
        <a:ln w="25400">
          <a:noFill/>
        </a:ln>
      </c:spPr>
    </c:backWall>
    <c:plotArea>
      <c:layout>
        <c:manualLayout>
          <c:layoutTarget val="inner"/>
          <c:xMode val="edge"/>
          <c:yMode val="edge"/>
          <c:x val="0.10476190476190606"/>
          <c:y val="5.2757793764988022E-2"/>
          <c:w val="0.87936507936508512"/>
          <c:h val="0.73887546384288805"/>
        </c:manualLayout>
      </c:layout>
      <c:bar3DChart>
        <c:barDir val="col"/>
        <c:grouping val="clustered"/>
        <c:varyColors val="0"/>
        <c:ser>
          <c:idx val="1"/>
          <c:order val="0"/>
          <c:tx>
            <c:strRef>
              <c:f>Sheet1!$A$5</c:f>
              <c:strCache>
                <c:ptCount val="1"/>
                <c:pt idx="0">
                  <c:v>Current</c:v>
                </c:pt>
              </c:strCache>
            </c:strRef>
          </c:tx>
          <c:invertIfNegative val="0"/>
          <c:dLbls>
            <c:dLbl>
              <c:idx val="0"/>
              <c:layout>
                <c:manualLayout>
                  <c:x val="1.7241379310344827E-2"/>
                  <c:y val="-2.732240437158467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C2F-42BE-A45B-934BFD6E5171}"/>
                </c:ext>
              </c:extLst>
            </c:dLbl>
            <c:dLbl>
              <c:idx val="1"/>
              <c:layout>
                <c:manualLayout>
                  <c:x val="3.448275862068965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C2F-42BE-A45B-934BFD6E5171}"/>
                </c:ext>
              </c:extLst>
            </c:dLbl>
            <c:dLbl>
              <c:idx val="2"/>
              <c:layout>
                <c:manualLayout>
                  <c:x val="4.3103448275862016E-2"/>
                  <c:y val="-2.732240437158467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C2F-42BE-A45B-934BFD6E5171}"/>
                </c:ext>
              </c:extLst>
            </c:dLbl>
            <c:dLbl>
              <c:idx val="3"/>
              <c:layout>
                <c:manualLayout>
                  <c:x val="2.5862068965517241E-2"/>
                  <c:y val="-8.19672131147541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C2F-42BE-A45B-934BFD6E5171}"/>
                </c:ext>
              </c:extLst>
            </c:dLbl>
            <c:dLbl>
              <c:idx val="4"/>
              <c:layout>
                <c:manualLayout>
                  <c:x val="2.2988505747126332E-2"/>
                  <c:y val="-2.73224043715846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C2F-42BE-A45B-934BFD6E5171}"/>
                </c:ext>
              </c:extLst>
            </c:dLbl>
            <c:dLbl>
              <c:idx val="5"/>
              <c:layout>
                <c:manualLayout>
                  <c:x val="1.7241379310344827E-2"/>
                  <c:y val="-5.46448087431693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F65-40A6-BECD-8D01C978FEA6}"/>
                </c:ext>
              </c:extLst>
            </c:dLbl>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Total</c:v>
                </c:pt>
                <c:pt idx="1">
                  <c:v>&lt;50 cows</c:v>
                </c:pt>
                <c:pt idx="2">
                  <c:v>51-100 cows</c:v>
                </c:pt>
                <c:pt idx="3">
                  <c:v>101-200 cows</c:v>
                </c:pt>
                <c:pt idx="4">
                  <c:v>201-500 cows</c:v>
                </c:pt>
                <c:pt idx="5">
                  <c:v>&gt; 500 cows</c:v>
                </c:pt>
              </c:strCache>
            </c:strRef>
          </c:cat>
          <c:val>
            <c:numRef>
              <c:f>Sheet1!$B$5:$G$5</c:f>
              <c:numCache>
                <c:formatCode>0%</c:formatCode>
                <c:ptCount val="6"/>
                <c:pt idx="0">
                  <c:v>0.12512873326467558</c:v>
                </c:pt>
                <c:pt idx="1">
                  <c:v>3.8229376257545272E-2</c:v>
                </c:pt>
                <c:pt idx="2">
                  <c:v>7.5916230366492143E-2</c:v>
                </c:pt>
                <c:pt idx="3">
                  <c:v>0.23432343234323433</c:v>
                </c:pt>
                <c:pt idx="4">
                  <c:v>0.2441860465116279</c:v>
                </c:pt>
                <c:pt idx="5">
                  <c:v>0.26890756302521007</c:v>
                </c:pt>
              </c:numCache>
            </c:numRef>
          </c:val>
          <c:extLst>
            <c:ext xmlns:c16="http://schemas.microsoft.com/office/drawing/2014/chart" uri="{C3380CC4-5D6E-409C-BE32-E72D297353CC}">
              <c16:uniqueId val="{00000005-2C2F-42BE-A45B-934BFD6E5171}"/>
            </c:ext>
          </c:extLst>
        </c:ser>
        <c:dLbls>
          <c:showLegendKey val="0"/>
          <c:showVal val="1"/>
          <c:showCatName val="0"/>
          <c:showSerName val="0"/>
          <c:showPercent val="0"/>
          <c:showBubbleSize val="0"/>
        </c:dLbls>
        <c:gapWidth val="150"/>
        <c:gapDepth val="0"/>
        <c:shape val="box"/>
        <c:axId val="289479888"/>
        <c:axId val="289475184"/>
        <c:axId val="0"/>
      </c:bar3DChart>
      <c:catAx>
        <c:axId val="289479888"/>
        <c:scaling>
          <c:orientation val="minMax"/>
        </c:scaling>
        <c:delete val="0"/>
        <c:axPos val="b"/>
        <c:numFmt formatCode="General" sourceLinked="1"/>
        <c:majorTickMark val="out"/>
        <c:minorTickMark val="none"/>
        <c:tickLblPos val="low"/>
        <c:spPr>
          <a:ln w="2721">
            <a:solidFill>
              <a:schemeClr val="tx1"/>
            </a:solidFill>
            <a:prstDash val="solid"/>
          </a:ln>
        </c:spPr>
        <c:txPr>
          <a:bodyPr rot="0" vert="horz"/>
          <a:lstStyle/>
          <a:p>
            <a:pPr>
              <a:defRPr sz="1543" b="1" i="0" u="none" strike="noStrike" baseline="0">
                <a:solidFill>
                  <a:schemeClr val="tx1"/>
                </a:solidFill>
                <a:latin typeface="Arial"/>
                <a:ea typeface="Arial"/>
                <a:cs typeface="Arial"/>
              </a:defRPr>
            </a:pPr>
            <a:endParaRPr lang="en-US"/>
          </a:p>
        </c:txPr>
        <c:crossAx val="289475184"/>
        <c:crosses val="autoZero"/>
        <c:auto val="1"/>
        <c:lblAlgn val="ctr"/>
        <c:lblOffset val="100"/>
        <c:tickLblSkip val="1"/>
        <c:tickMarkSkip val="1"/>
        <c:noMultiLvlLbl val="0"/>
      </c:catAx>
      <c:valAx>
        <c:axId val="289475184"/>
        <c:scaling>
          <c:orientation val="minMax"/>
          <c:max val="0.45"/>
        </c:scaling>
        <c:delete val="0"/>
        <c:axPos val="l"/>
        <c:numFmt formatCode="0%" sourceLinked="1"/>
        <c:majorTickMark val="out"/>
        <c:minorTickMark val="none"/>
        <c:tickLblPos val="nextTo"/>
        <c:spPr>
          <a:ln w="2721">
            <a:solidFill>
              <a:schemeClr val="tx1"/>
            </a:solidFill>
            <a:prstDash val="solid"/>
          </a:ln>
        </c:spPr>
        <c:txPr>
          <a:bodyPr rot="0" vert="horz"/>
          <a:lstStyle/>
          <a:p>
            <a:pPr>
              <a:defRPr sz="1543" b="1" i="0" u="none" strike="noStrike" baseline="0">
                <a:solidFill>
                  <a:schemeClr val="tx1"/>
                </a:solidFill>
                <a:latin typeface="Arial"/>
                <a:ea typeface="Arial"/>
                <a:cs typeface="Arial"/>
              </a:defRPr>
            </a:pPr>
            <a:endParaRPr lang="en-US"/>
          </a:p>
        </c:txPr>
        <c:crossAx val="289479888"/>
        <c:crosses val="autoZero"/>
        <c:crossBetween val="between"/>
      </c:valAx>
      <c:spPr>
        <a:noFill/>
        <a:ln w="21769">
          <a:noFill/>
        </a:ln>
      </c:spPr>
    </c:plotArea>
    <c:plotVisOnly val="1"/>
    <c:dispBlanksAs val="gap"/>
    <c:showDLblsOverMax val="0"/>
  </c:chart>
  <c:spPr>
    <a:noFill/>
    <a:ln>
      <a:noFill/>
    </a:ln>
  </c:spPr>
  <c:txPr>
    <a:bodyPr/>
    <a:lstStyle/>
    <a:p>
      <a:pPr>
        <a:defRPr sz="1543" b="1" i="0" u="none" strike="noStrike" baseline="0">
          <a:solidFill>
            <a:schemeClr val="tx1"/>
          </a:solidFill>
          <a:latin typeface="Arial"/>
          <a:ea typeface="Arial"/>
          <a:cs typeface="Arial"/>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5"/>
      <c:rotY val="20"/>
      <c:depthPercent val="100"/>
      <c:rAngAx val="1"/>
    </c:view3D>
    <c:floor>
      <c:thickness val="0"/>
      <c:spPr>
        <a:solidFill>
          <a:srgbClr val="C0C0C0"/>
        </a:solidFill>
        <a:ln w="3175">
          <a:solidFill>
            <a:schemeClr val="tx1"/>
          </a:solidFill>
          <a:prstDash val="solid"/>
        </a:ln>
      </c:spPr>
    </c:floor>
    <c:sideWall>
      <c:thickness val="0"/>
      <c:spPr>
        <a:noFill/>
        <a:ln w="25400">
          <a:noFill/>
        </a:ln>
      </c:spPr>
    </c:sideWall>
    <c:backWall>
      <c:thickness val="0"/>
      <c:spPr>
        <a:noFill/>
        <a:ln w="25400">
          <a:noFill/>
        </a:ln>
      </c:spPr>
    </c:backWall>
    <c:plotArea>
      <c:layout>
        <c:manualLayout>
          <c:layoutTarget val="inner"/>
          <c:xMode val="edge"/>
          <c:yMode val="edge"/>
          <c:x val="4.3364733204160996E-2"/>
          <c:y val="2.7106918238993711E-2"/>
          <c:w val="0.94076218548597668"/>
          <c:h val="0.73887546384288838"/>
        </c:manualLayout>
      </c:layout>
      <c:bar3DChart>
        <c:barDir val="col"/>
        <c:grouping val="clustered"/>
        <c:varyColors val="0"/>
        <c:ser>
          <c:idx val="1"/>
          <c:order val="0"/>
          <c:tx>
            <c:strRef>
              <c:f>Sheet1!$A$13</c:f>
              <c:strCache>
                <c:ptCount val="1"/>
                <c:pt idx="0">
                  <c:v>2020</c:v>
                </c:pt>
              </c:strCache>
            </c:strRef>
          </c:tx>
          <c:invertIfNegative val="0"/>
          <c:dLbls>
            <c:delete val="1"/>
          </c:dLbls>
          <c:cat>
            <c:strRef>
              <c:f>Sheet1!$B$1:$G$1</c:f>
              <c:strCache>
                <c:ptCount val="6"/>
                <c:pt idx="0">
                  <c:v>Total</c:v>
                </c:pt>
                <c:pt idx="1">
                  <c:v>&lt;50 cows</c:v>
                </c:pt>
                <c:pt idx="2">
                  <c:v>51-100 cows</c:v>
                </c:pt>
                <c:pt idx="3">
                  <c:v>101-200 cows</c:v>
                </c:pt>
                <c:pt idx="4">
                  <c:v>201-500 cows</c:v>
                </c:pt>
                <c:pt idx="5">
                  <c:v>&gt; 500 cows</c:v>
                </c:pt>
              </c:strCache>
            </c:strRef>
          </c:cat>
          <c:val>
            <c:numRef>
              <c:f>Sheet1!$B$13:$G$13</c:f>
              <c:numCache>
                <c:formatCode>0%</c:formatCode>
                <c:ptCount val="6"/>
                <c:pt idx="0">
                  <c:v>0.13</c:v>
                </c:pt>
                <c:pt idx="1">
                  <c:v>0.05</c:v>
                </c:pt>
                <c:pt idx="2">
                  <c:v>0.09</c:v>
                </c:pt>
                <c:pt idx="3">
                  <c:v>0.26</c:v>
                </c:pt>
                <c:pt idx="4">
                  <c:v>0.27</c:v>
                </c:pt>
                <c:pt idx="5">
                  <c:v>0.27</c:v>
                </c:pt>
              </c:numCache>
            </c:numRef>
          </c:val>
          <c:extLst>
            <c:ext xmlns:c16="http://schemas.microsoft.com/office/drawing/2014/chart" uri="{C3380CC4-5D6E-409C-BE32-E72D297353CC}">
              <c16:uniqueId val="{00000000-50AE-4181-909E-C54730938846}"/>
            </c:ext>
          </c:extLst>
        </c:ser>
        <c:ser>
          <c:idx val="0"/>
          <c:order val="1"/>
          <c:tx>
            <c:strRef>
              <c:f>Sheet1!$A$14</c:f>
              <c:strCache>
                <c:ptCount val="1"/>
                <c:pt idx="0">
                  <c:v>2021</c:v>
                </c:pt>
              </c:strCache>
            </c:strRef>
          </c:tx>
          <c:spPr>
            <a:solidFill>
              <a:srgbClr val="00B050"/>
            </a:solidFill>
          </c:spPr>
          <c:invertIfNegative val="0"/>
          <c:dLbls>
            <c:delete val="1"/>
          </c:dLbls>
          <c:cat>
            <c:strRef>
              <c:f>Sheet1!$B$1:$G$1</c:f>
              <c:strCache>
                <c:ptCount val="6"/>
                <c:pt idx="0">
                  <c:v>Total</c:v>
                </c:pt>
                <c:pt idx="1">
                  <c:v>&lt;50 cows</c:v>
                </c:pt>
                <c:pt idx="2">
                  <c:v>51-100 cows</c:v>
                </c:pt>
                <c:pt idx="3">
                  <c:v>101-200 cows</c:v>
                </c:pt>
                <c:pt idx="4">
                  <c:v>201-500 cows</c:v>
                </c:pt>
                <c:pt idx="5">
                  <c:v>&gt; 500 cows</c:v>
                </c:pt>
              </c:strCache>
            </c:strRef>
          </c:cat>
          <c:val>
            <c:numRef>
              <c:f>Sheet1!$B$14:$G$14</c:f>
              <c:numCache>
                <c:formatCode>0%</c:formatCode>
                <c:ptCount val="6"/>
                <c:pt idx="0">
                  <c:v>0.13</c:v>
                </c:pt>
                <c:pt idx="1">
                  <c:v>0.04</c:v>
                </c:pt>
                <c:pt idx="2">
                  <c:v>0.08</c:v>
                </c:pt>
                <c:pt idx="3">
                  <c:v>0.26</c:v>
                </c:pt>
                <c:pt idx="4">
                  <c:v>0.26</c:v>
                </c:pt>
                <c:pt idx="5">
                  <c:v>0.33</c:v>
                </c:pt>
              </c:numCache>
            </c:numRef>
          </c:val>
          <c:extLst>
            <c:ext xmlns:c16="http://schemas.microsoft.com/office/drawing/2014/chart" uri="{C3380CC4-5D6E-409C-BE32-E72D297353CC}">
              <c16:uniqueId val="{00000001-50AE-4181-909E-C54730938846}"/>
            </c:ext>
          </c:extLst>
        </c:ser>
        <c:ser>
          <c:idx val="2"/>
          <c:order val="2"/>
          <c:tx>
            <c:strRef>
              <c:f>Sheet1!$A$15</c:f>
              <c:strCache>
                <c:ptCount val="1"/>
                <c:pt idx="0">
                  <c:v>2022</c:v>
                </c:pt>
              </c:strCache>
            </c:strRef>
          </c:tx>
          <c:invertIfNegative val="0"/>
          <c:dLbls>
            <c:delete val="1"/>
          </c:dLbls>
          <c:cat>
            <c:strRef>
              <c:f>Sheet1!$B$1:$G$1</c:f>
              <c:strCache>
                <c:ptCount val="6"/>
                <c:pt idx="0">
                  <c:v>Total</c:v>
                </c:pt>
                <c:pt idx="1">
                  <c:v>&lt;50 cows</c:v>
                </c:pt>
                <c:pt idx="2">
                  <c:v>51-100 cows</c:v>
                </c:pt>
                <c:pt idx="3">
                  <c:v>101-200 cows</c:v>
                </c:pt>
                <c:pt idx="4">
                  <c:v>201-500 cows</c:v>
                </c:pt>
                <c:pt idx="5">
                  <c:v>&gt; 500 cows</c:v>
                </c:pt>
              </c:strCache>
            </c:strRef>
          </c:cat>
          <c:val>
            <c:numRef>
              <c:f>Sheet1!$B$15:$G$15</c:f>
              <c:numCache>
                <c:formatCode>0%</c:formatCode>
                <c:ptCount val="6"/>
                <c:pt idx="0">
                  <c:v>0.12509999999999999</c:v>
                </c:pt>
                <c:pt idx="1">
                  <c:v>3.8199999999999998E-2</c:v>
                </c:pt>
                <c:pt idx="2">
                  <c:v>7.5899999999999995E-2</c:v>
                </c:pt>
                <c:pt idx="3">
                  <c:v>0.23430000000000001</c:v>
                </c:pt>
                <c:pt idx="4">
                  <c:v>0.24420000000000003</c:v>
                </c:pt>
                <c:pt idx="5">
                  <c:v>0.26890000000000003</c:v>
                </c:pt>
              </c:numCache>
            </c:numRef>
          </c:val>
          <c:extLst>
            <c:ext xmlns:c16="http://schemas.microsoft.com/office/drawing/2014/chart" uri="{C3380CC4-5D6E-409C-BE32-E72D297353CC}">
              <c16:uniqueId val="{00000000-A575-4D84-B51F-D2724517FFAF}"/>
            </c:ext>
          </c:extLst>
        </c:ser>
        <c:dLbls>
          <c:showLegendKey val="0"/>
          <c:showVal val="1"/>
          <c:showCatName val="0"/>
          <c:showSerName val="0"/>
          <c:showPercent val="0"/>
          <c:showBubbleSize val="0"/>
        </c:dLbls>
        <c:gapWidth val="150"/>
        <c:gapDepth val="0"/>
        <c:shape val="box"/>
        <c:axId val="289478712"/>
        <c:axId val="289478320"/>
        <c:axId val="0"/>
      </c:bar3DChart>
      <c:catAx>
        <c:axId val="289478712"/>
        <c:scaling>
          <c:orientation val="minMax"/>
        </c:scaling>
        <c:delete val="0"/>
        <c:axPos val="b"/>
        <c:numFmt formatCode="General" sourceLinked="1"/>
        <c:majorTickMark val="out"/>
        <c:minorTickMark val="none"/>
        <c:tickLblPos val="low"/>
        <c:spPr>
          <a:ln w="2721">
            <a:solidFill>
              <a:schemeClr val="tx1"/>
            </a:solidFill>
            <a:prstDash val="solid"/>
          </a:ln>
        </c:spPr>
        <c:txPr>
          <a:bodyPr rot="0" vert="horz"/>
          <a:lstStyle/>
          <a:p>
            <a:pPr>
              <a:defRPr sz="1543" b="1" i="0" u="none" strike="noStrike" baseline="0">
                <a:solidFill>
                  <a:schemeClr val="tx1"/>
                </a:solidFill>
                <a:latin typeface="Arial"/>
                <a:ea typeface="Arial"/>
                <a:cs typeface="Arial"/>
              </a:defRPr>
            </a:pPr>
            <a:endParaRPr lang="en-US"/>
          </a:p>
        </c:txPr>
        <c:crossAx val="289478320"/>
        <c:crosses val="autoZero"/>
        <c:auto val="1"/>
        <c:lblAlgn val="ctr"/>
        <c:lblOffset val="100"/>
        <c:tickLblSkip val="1"/>
        <c:tickMarkSkip val="1"/>
        <c:noMultiLvlLbl val="0"/>
      </c:catAx>
      <c:valAx>
        <c:axId val="289478320"/>
        <c:scaling>
          <c:orientation val="minMax"/>
          <c:max val="0.5"/>
        </c:scaling>
        <c:delete val="0"/>
        <c:axPos val="l"/>
        <c:numFmt formatCode="0%" sourceLinked="1"/>
        <c:majorTickMark val="out"/>
        <c:minorTickMark val="none"/>
        <c:tickLblPos val="nextTo"/>
        <c:spPr>
          <a:ln w="2721">
            <a:solidFill>
              <a:schemeClr val="tx1"/>
            </a:solidFill>
            <a:prstDash val="solid"/>
          </a:ln>
        </c:spPr>
        <c:txPr>
          <a:bodyPr rot="0" vert="horz"/>
          <a:lstStyle/>
          <a:p>
            <a:pPr>
              <a:defRPr sz="1543" b="1" i="0" u="none" strike="noStrike" baseline="0">
                <a:solidFill>
                  <a:schemeClr val="tx1"/>
                </a:solidFill>
                <a:latin typeface="Arial"/>
                <a:ea typeface="Arial"/>
                <a:cs typeface="Arial"/>
              </a:defRPr>
            </a:pPr>
            <a:endParaRPr lang="en-US"/>
          </a:p>
        </c:txPr>
        <c:crossAx val="289478712"/>
        <c:crosses val="autoZero"/>
        <c:crossBetween val="between"/>
        <c:majorUnit val="0.1"/>
      </c:valAx>
      <c:dTable>
        <c:showHorzBorder val="1"/>
        <c:showVertBorder val="1"/>
        <c:showOutline val="1"/>
        <c:showKeys val="0"/>
        <c:txPr>
          <a:bodyPr/>
          <a:lstStyle/>
          <a:p>
            <a:pPr rtl="0">
              <a:defRPr sz="1400"/>
            </a:pPr>
            <a:endParaRPr lang="en-US"/>
          </a:p>
        </c:txPr>
      </c:dTable>
      <c:spPr>
        <a:noFill/>
        <a:ln w="21769">
          <a:noFill/>
        </a:ln>
      </c:spPr>
    </c:plotArea>
    <c:legend>
      <c:legendPos val="r"/>
      <c:layout>
        <c:manualLayout>
          <c:xMode val="edge"/>
          <c:yMode val="edge"/>
          <c:x val="0.71742060710997513"/>
          <c:y val="0.24653667112365668"/>
          <c:w val="5.0338115458080826E-2"/>
          <c:h val="0.21940944881889765"/>
        </c:manualLayout>
      </c:layout>
      <c:overlay val="0"/>
      <c:txPr>
        <a:bodyPr/>
        <a:lstStyle/>
        <a:p>
          <a:pPr>
            <a:defRPr sz="1600"/>
          </a:pPr>
          <a:endParaRPr lang="en-US"/>
        </a:p>
      </c:txPr>
    </c:legend>
    <c:plotVisOnly val="1"/>
    <c:dispBlanksAs val="gap"/>
    <c:showDLblsOverMax val="0"/>
  </c:chart>
  <c:spPr>
    <a:noFill/>
    <a:ln>
      <a:noFill/>
    </a:ln>
  </c:spPr>
  <c:txPr>
    <a:bodyPr/>
    <a:lstStyle/>
    <a:p>
      <a:pPr>
        <a:defRPr sz="1543" b="1" i="0" u="none" strike="noStrike" baseline="0">
          <a:solidFill>
            <a:schemeClr val="tx1"/>
          </a:solidFill>
          <a:latin typeface="Arial"/>
          <a:ea typeface="Arial"/>
          <a:cs typeface="Arial"/>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1"/>
          <c:tx>
            <c:strRef>
              <c:f>Sheet1!$C$1</c:f>
              <c:strCache>
                <c:ptCount val="1"/>
                <c:pt idx="0">
                  <c:v>Pounds of Milk</c:v>
                </c:pt>
              </c:strCache>
            </c:strRef>
          </c:tx>
          <c:spPr>
            <a:ln w="53975">
              <a:solidFill>
                <a:srgbClr val="002060"/>
              </a:solidFill>
            </a:ln>
          </c:spPr>
          <c:marker>
            <c:spPr>
              <a:solidFill>
                <a:srgbClr val="FFFF00"/>
              </a:solidFill>
            </c:spPr>
          </c:marker>
          <c:dLbls>
            <c:dLbl>
              <c:idx val="0"/>
              <c:layout>
                <c:manualLayout>
                  <c:x val="-7.0281124497991967E-2"/>
                  <c:y val="-6.71140939597316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316-4FD7-BC02-3AE104146FC6}"/>
                </c:ext>
              </c:extLst>
            </c:dLbl>
            <c:dLbl>
              <c:idx val="1"/>
              <c:layout>
                <c:manualLayout>
                  <c:x val="-5.8232931726907675E-2"/>
                  <c:y val="-7.71812080536913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316-4FD7-BC02-3AE104146FC6}"/>
                </c:ext>
              </c:extLst>
            </c:dLbl>
            <c:dLbl>
              <c:idx val="2"/>
              <c:layout>
                <c:manualLayout>
                  <c:x val="-4.4176706827309287E-2"/>
                  <c:y val="-8.05369127516779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316-4FD7-BC02-3AE104146FC6}"/>
                </c:ext>
              </c:extLst>
            </c:dLbl>
            <c:dLbl>
              <c:idx val="3"/>
              <c:layout>
                <c:manualLayout>
                  <c:x val="-6.8273092369477845E-2"/>
                  <c:y val="-6.0402684563758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316-4FD7-BC02-3AE104146FC6}"/>
                </c:ext>
              </c:extLst>
            </c:dLbl>
            <c:dLbl>
              <c:idx val="4"/>
              <c:layout>
                <c:manualLayout>
                  <c:x val="-6.8273092369477886E-2"/>
                  <c:y val="-5.937959097394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316-4FD7-BC02-3AE104146FC6}"/>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Up to 50 Cows</c:v>
                </c:pt>
                <c:pt idx="1">
                  <c:v>50 - 100 Cows</c:v>
                </c:pt>
                <c:pt idx="2">
                  <c:v>100-200 Cows</c:v>
                </c:pt>
                <c:pt idx="3">
                  <c:v>200-500 Cows</c:v>
                </c:pt>
                <c:pt idx="4">
                  <c:v>Over 500 Cows</c:v>
                </c:pt>
              </c:strCache>
            </c:strRef>
          </c:cat>
          <c:val>
            <c:numRef>
              <c:f>Sheet1!$C$2:$C$6</c:f>
              <c:numCache>
                <c:formatCode>#,##0</c:formatCode>
                <c:ptCount val="5"/>
                <c:pt idx="0">
                  <c:v>18921</c:v>
                </c:pt>
                <c:pt idx="1">
                  <c:v>22496</c:v>
                </c:pt>
                <c:pt idx="2">
                  <c:v>22987</c:v>
                </c:pt>
                <c:pt idx="3">
                  <c:v>25378</c:v>
                </c:pt>
                <c:pt idx="4">
                  <c:v>26976</c:v>
                </c:pt>
              </c:numCache>
            </c:numRef>
          </c:val>
          <c:smooth val="0"/>
          <c:extLst>
            <c:ext xmlns:c16="http://schemas.microsoft.com/office/drawing/2014/chart" uri="{C3380CC4-5D6E-409C-BE32-E72D297353CC}">
              <c16:uniqueId val="{00000005-8316-4FD7-BC02-3AE104146FC6}"/>
            </c:ext>
          </c:extLst>
        </c:ser>
        <c:dLbls>
          <c:showLegendKey val="0"/>
          <c:showVal val="0"/>
          <c:showCatName val="0"/>
          <c:showSerName val="0"/>
          <c:showPercent val="0"/>
          <c:showBubbleSize val="0"/>
        </c:dLbls>
        <c:marker val="1"/>
        <c:smooth val="0"/>
        <c:axId val="289475576"/>
        <c:axId val="289477536"/>
      </c:lineChart>
      <c:lineChart>
        <c:grouping val="standard"/>
        <c:varyColors val="0"/>
        <c:ser>
          <c:idx val="0"/>
          <c:order val="0"/>
          <c:tx>
            <c:strRef>
              <c:f>Sheet1!$B$1</c:f>
              <c:strCache>
                <c:ptCount val="1"/>
                <c:pt idx="0">
                  <c:v>No. of Cows</c:v>
                </c:pt>
              </c:strCache>
            </c:strRef>
          </c:tx>
          <c:spPr>
            <a:ln w="53975">
              <a:solidFill>
                <a:srgbClr val="C00000"/>
              </a:solidFill>
            </a:ln>
          </c:spPr>
          <c:dLbls>
            <c:dLbl>
              <c:idx val="0"/>
              <c:layout>
                <c:manualLayout>
                  <c:x val="-4.6184738955823333E-2"/>
                  <c:y val="-5.70469798657718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316-4FD7-BC02-3AE104146FC6}"/>
                </c:ext>
              </c:extLst>
            </c:dLbl>
            <c:dLbl>
              <c:idx val="1"/>
              <c:layout>
                <c:manualLayout>
                  <c:x val="-5.8232931726907675E-2"/>
                  <c:y val="-6.0402684563758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316-4FD7-BC02-3AE104146FC6}"/>
                </c:ext>
              </c:extLst>
            </c:dLbl>
            <c:dLbl>
              <c:idx val="2"/>
              <c:layout>
                <c:manualLayout>
                  <c:x val="-6.8273092369477886E-2"/>
                  <c:y val="-6.37583892617450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316-4FD7-BC02-3AE104146FC6}"/>
                </c:ext>
              </c:extLst>
            </c:dLbl>
            <c:dLbl>
              <c:idx val="3"/>
              <c:layout>
                <c:manualLayout>
                  <c:x val="-7.0071905074365698E-2"/>
                  <c:y val="-7.04697986577181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316-4FD7-BC02-3AE104146FC6}"/>
                </c:ext>
              </c:extLst>
            </c:dLbl>
            <c:dLbl>
              <c:idx val="4"/>
              <c:layout>
                <c:manualLayout>
                  <c:x val="-6.8273092369477886E-2"/>
                  <c:y val="-5.03355704697986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316-4FD7-BC02-3AE104146FC6}"/>
                </c:ext>
              </c:extLst>
            </c:dLbl>
            <c:spPr>
              <a:noFill/>
              <a:ln>
                <a:noFill/>
              </a:ln>
              <a:effectLst/>
            </c:spPr>
            <c:txPr>
              <a:bodyPr/>
              <a:lstStyle/>
              <a:p>
                <a:pPr>
                  <a:defRPr baseline="0">
                    <a:solidFill>
                      <a:srgbClr val="C00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Up to 50 Cows</c:v>
                </c:pt>
                <c:pt idx="1">
                  <c:v>50 - 100 Cows</c:v>
                </c:pt>
                <c:pt idx="2">
                  <c:v>100-200 Cows</c:v>
                </c:pt>
                <c:pt idx="3">
                  <c:v>200-500 Cows</c:v>
                </c:pt>
                <c:pt idx="4">
                  <c:v>Over 500 Cows</c:v>
                </c:pt>
              </c:strCache>
            </c:strRef>
          </c:cat>
          <c:val>
            <c:numRef>
              <c:f>Sheet1!$B$2:$B$6</c:f>
              <c:numCache>
                <c:formatCode>General</c:formatCode>
                <c:ptCount val="5"/>
                <c:pt idx="0">
                  <c:v>42</c:v>
                </c:pt>
                <c:pt idx="1">
                  <c:v>80</c:v>
                </c:pt>
                <c:pt idx="2">
                  <c:v>143</c:v>
                </c:pt>
                <c:pt idx="3">
                  <c:v>314</c:v>
                </c:pt>
                <c:pt idx="4">
                  <c:v>973</c:v>
                </c:pt>
              </c:numCache>
            </c:numRef>
          </c:val>
          <c:smooth val="0"/>
          <c:extLst>
            <c:ext xmlns:c16="http://schemas.microsoft.com/office/drawing/2014/chart" uri="{C3380CC4-5D6E-409C-BE32-E72D297353CC}">
              <c16:uniqueId val="{0000000B-8316-4FD7-BC02-3AE104146FC6}"/>
            </c:ext>
          </c:extLst>
        </c:ser>
        <c:dLbls>
          <c:showLegendKey val="0"/>
          <c:showVal val="0"/>
          <c:showCatName val="0"/>
          <c:showSerName val="0"/>
          <c:showPercent val="0"/>
          <c:showBubbleSize val="0"/>
        </c:dLbls>
        <c:marker val="1"/>
        <c:smooth val="0"/>
        <c:axId val="289474008"/>
        <c:axId val="289472832"/>
      </c:lineChart>
      <c:catAx>
        <c:axId val="289475576"/>
        <c:scaling>
          <c:orientation val="minMax"/>
        </c:scaling>
        <c:delete val="0"/>
        <c:axPos val="b"/>
        <c:numFmt formatCode="General" sourceLinked="0"/>
        <c:majorTickMark val="out"/>
        <c:minorTickMark val="none"/>
        <c:tickLblPos val="nextTo"/>
        <c:txPr>
          <a:bodyPr/>
          <a:lstStyle/>
          <a:p>
            <a:pPr>
              <a:defRPr sz="1800"/>
            </a:pPr>
            <a:endParaRPr lang="en-US"/>
          </a:p>
        </c:txPr>
        <c:crossAx val="289477536"/>
        <c:crosses val="autoZero"/>
        <c:auto val="1"/>
        <c:lblAlgn val="ctr"/>
        <c:lblOffset val="100"/>
        <c:noMultiLvlLbl val="0"/>
      </c:catAx>
      <c:valAx>
        <c:axId val="289477536"/>
        <c:scaling>
          <c:orientation val="minMax"/>
        </c:scaling>
        <c:delete val="0"/>
        <c:axPos val="l"/>
        <c:numFmt formatCode="#,##0" sourceLinked="1"/>
        <c:majorTickMark val="out"/>
        <c:minorTickMark val="none"/>
        <c:tickLblPos val="none"/>
        <c:crossAx val="289475576"/>
        <c:crosses val="autoZero"/>
        <c:crossBetween val="between"/>
        <c:majorUnit val="10000"/>
      </c:valAx>
      <c:valAx>
        <c:axId val="289472832"/>
        <c:scaling>
          <c:orientation val="minMax"/>
          <c:max val="1600"/>
          <c:min val="-10"/>
        </c:scaling>
        <c:delete val="0"/>
        <c:axPos val="r"/>
        <c:numFmt formatCode="General" sourceLinked="1"/>
        <c:majorTickMark val="out"/>
        <c:minorTickMark val="none"/>
        <c:tickLblPos val="none"/>
        <c:crossAx val="289474008"/>
        <c:crosses val="max"/>
        <c:crossBetween val="between"/>
      </c:valAx>
      <c:catAx>
        <c:axId val="289474008"/>
        <c:scaling>
          <c:orientation val="minMax"/>
        </c:scaling>
        <c:delete val="1"/>
        <c:axPos val="b"/>
        <c:numFmt formatCode="General" sourceLinked="1"/>
        <c:majorTickMark val="out"/>
        <c:minorTickMark val="none"/>
        <c:tickLblPos val="none"/>
        <c:crossAx val="289472832"/>
        <c:crosses val="autoZero"/>
        <c:auto val="1"/>
        <c:lblAlgn val="ctr"/>
        <c:lblOffset val="100"/>
        <c:noMultiLvlLbl val="0"/>
      </c:catAx>
      <c:spPr>
        <a:ln>
          <a:noFill/>
        </a:ln>
      </c:spPr>
    </c:plotArea>
    <c:legend>
      <c:legendPos val="b"/>
      <c:layout>
        <c:manualLayout>
          <c:xMode val="edge"/>
          <c:yMode val="edge"/>
          <c:x val="0.14357869328833897"/>
          <c:y val="0.8844020504148391"/>
          <c:w val="0.69498547056617921"/>
          <c:h val="9.5463721397241449E-2"/>
        </c:manualLayout>
      </c:layout>
      <c:overlay val="0"/>
      <c:txPr>
        <a:bodyPr/>
        <a:lstStyle/>
        <a:p>
          <a:pPr>
            <a:defRPr sz="2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7"/>
      <c:rotY val="20"/>
      <c:depthPercent val="100"/>
      <c:rAngAx val="1"/>
    </c:view3D>
    <c:floor>
      <c:thickness val="0"/>
      <c:spPr>
        <a:solidFill>
          <a:srgbClr val="C0C0C0"/>
        </a:solidFill>
        <a:ln w="3175">
          <a:solidFill>
            <a:srgbClr val="000000"/>
          </a:solidFill>
          <a:prstDash val="solid"/>
        </a:ln>
      </c:spPr>
    </c:floor>
    <c:sideWall>
      <c:thickness val="0"/>
      <c:spPr>
        <a:noFill/>
        <a:ln w="12700">
          <a:solidFill>
            <a:srgbClr val="000000"/>
          </a:solidFill>
          <a:prstDash val="solid"/>
        </a:ln>
      </c:spPr>
    </c:sideWall>
    <c:backWall>
      <c:thickness val="0"/>
      <c:spPr>
        <a:noFill/>
        <a:ln w="12700">
          <a:solidFill>
            <a:srgbClr val="000000"/>
          </a:solidFill>
          <a:prstDash val="solid"/>
        </a:ln>
      </c:spPr>
    </c:backWall>
    <c:plotArea>
      <c:layout>
        <c:manualLayout>
          <c:layoutTarget val="inner"/>
          <c:xMode val="edge"/>
          <c:yMode val="edge"/>
          <c:x val="9.2271106736657935E-2"/>
          <c:y val="1.3029315960912061E-2"/>
          <c:w val="0.77202941819773374"/>
          <c:h val="0.84470691163604561"/>
        </c:manualLayout>
      </c:layout>
      <c:bar3DChart>
        <c:barDir val="col"/>
        <c:grouping val="standard"/>
        <c:varyColors val="0"/>
        <c:ser>
          <c:idx val="0"/>
          <c:order val="0"/>
          <c:tx>
            <c:strRef>
              <c:f>Sheet1!$A$2</c:f>
              <c:strCache>
                <c:ptCount val="1"/>
                <c:pt idx="0">
                  <c:v>Feed</c:v>
                </c:pt>
              </c:strCache>
            </c:strRef>
          </c:tx>
          <c:spPr>
            <a:solidFill>
              <a:srgbClr val="00FFFF"/>
            </a:solidFill>
            <a:ln w="8008">
              <a:noFill/>
              <a:prstDash val="solid"/>
            </a:ln>
          </c:spPr>
          <c:invertIfNegative val="0"/>
          <c:dLbls>
            <c:dLbl>
              <c:idx val="0"/>
              <c:layout>
                <c:manualLayout>
                  <c:x val="-1.388888888888908E-3"/>
                  <c:y val="8.7719298245614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5E4-42F2-830C-2A263EEB208F}"/>
                </c:ext>
              </c:extLst>
            </c:dLbl>
            <c:dLbl>
              <c:idx val="1"/>
              <c:layout>
                <c:manualLayout>
                  <c:x val="2.7777777777778395E-3"/>
                  <c:y val="8.18713450292407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5E4-42F2-830C-2A263EEB208F}"/>
                </c:ext>
              </c:extLst>
            </c:dLbl>
            <c:dLbl>
              <c:idx val="2"/>
              <c:layout>
                <c:manualLayout>
                  <c:x val="-5.0925337632081986E-17"/>
                  <c:y val="8.18713450292407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5E4-42F2-830C-2A263EEB208F}"/>
                </c:ext>
              </c:extLst>
            </c:dLbl>
            <c:dLbl>
              <c:idx val="3"/>
              <c:layout>
                <c:manualLayout>
                  <c:x val="4.1666666666666683E-3"/>
                  <c:y val="8.7719298245614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5E4-42F2-830C-2A263EEB208F}"/>
                </c:ext>
              </c:extLst>
            </c:dLbl>
            <c:dLbl>
              <c:idx val="4"/>
              <c:layout>
                <c:manualLayout>
                  <c:x val="0"/>
                  <c:y val="7.60233918128654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5E4-42F2-830C-2A263EEB208F}"/>
                </c:ext>
              </c:extLst>
            </c:dLbl>
            <c:spPr>
              <a:noFill/>
              <a:ln w="16016">
                <a:noFill/>
              </a:ln>
            </c:spPr>
            <c:txPr>
              <a:bodyPr/>
              <a:lstStyle/>
              <a:p>
                <a:pPr>
                  <a:defRPr sz="1800" b="1" i="0" u="none" strike="noStrike" baseline="0">
                    <a:solidFill>
                      <a:srgbClr val="000000"/>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&lt;50 Cows</c:v>
                </c:pt>
                <c:pt idx="1">
                  <c:v>51-100</c:v>
                </c:pt>
                <c:pt idx="2">
                  <c:v>101-200</c:v>
                </c:pt>
                <c:pt idx="3">
                  <c:v>201-500</c:v>
                </c:pt>
                <c:pt idx="4">
                  <c:v>&gt;500 Cows</c:v>
                </c:pt>
              </c:strCache>
            </c:strRef>
          </c:cat>
          <c:val>
            <c:numRef>
              <c:f>Sheet1!$B$2:$F$2</c:f>
              <c:numCache>
                <c:formatCode>"$"#,##0.00</c:formatCode>
                <c:ptCount val="5"/>
                <c:pt idx="0">
                  <c:v>11.81</c:v>
                </c:pt>
                <c:pt idx="1">
                  <c:v>11.26</c:v>
                </c:pt>
                <c:pt idx="2">
                  <c:v>11.37</c:v>
                </c:pt>
                <c:pt idx="3">
                  <c:v>11.47</c:v>
                </c:pt>
                <c:pt idx="4">
                  <c:v>11.4</c:v>
                </c:pt>
              </c:numCache>
            </c:numRef>
          </c:val>
          <c:extLst>
            <c:ext xmlns:c16="http://schemas.microsoft.com/office/drawing/2014/chart" uri="{C3380CC4-5D6E-409C-BE32-E72D297353CC}">
              <c16:uniqueId val="{00000005-55E4-42F2-830C-2A263EEB208F}"/>
            </c:ext>
          </c:extLst>
        </c:ser>
        <c:ser>
          <c:idx val="1"/>
          <c:order val="1"/>
          <c:tx>
            <c:strRef>
              <c:f>Sheet1!$A$3</c:f>
              <c:strCache>
                <c:ptCount val="1"/>
                <c:pt idx="0">
                  <c:v>Dir &amp; Ovhd</c:v>
                </c:pt>
              </c:strCache>
            </c:strRef>
          </c:tx>
          <c:spPr>
            <a:solidFill>
              <a:srgbClr val="FFFFCC"/>
            </a:solidFill>
            <a:ln w="8008">
              <a:noFill/>
              <a:prstDash val="solid"/>
            </a:ln>
          </c:spPr>
          <c:invertIfNegative val="0"/>
          <c:dLbls>
            <c:dLbl>
              <c:idx val="0"/>
              <c:layout>
                <c:manualLayout>
                  <c:x val="1.235148731408574E-2"/>
                  <c:y val="8.75291246488925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5E4-42F2-830C-2A263EEB208F}"/>
                </c:ext>
              </c:extLst>
            </c:dLbl>
            <c:dLbl>
              <c:idx val="1"/>
              <c:layout>
                <c:manualLayout>
                  <c:x val="7.6352799650043742E-3"/>
                  <c:y val="9.14916885389325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5E4-42F2-830C-2A263EEB208F}"/>
                </c:ext>
              </c:extLst>
            </c:dLbl>
            <c:dLbl>
              <c:idx val="2"/>
              <c:layout>
                <c:manualLayout>
                  <c:x val="1.2341207349081364E-2"/>
                  <c:y val="8.23009623797025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5E4-42F2-830C-2A263EEB208F}"/>
                </c:ext>
              </c:extLst>
            </c:dLbl>
            <c:dLbl>
              <c:idx val="3"/>
              <c:layout>
                <c:manualLayout>
                  <c:x val="1.1191929133858268E-2"/>
                  <c:y val="7.52463507850991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5E4-42F2-830C-2A263EEB208F}"/>
                </c:ext>
              </c:extLst>
            </c:dLbl>
            <c:dLbl>
              <c:idx val="4"/>
              <c:layout>
                <c:manualLayout>
                  <c:x val="2.3423775153105762E-2"/>
                  <c:y val="8.2134733158355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5E4-42F2-830C-2A263EEB208F}"/>
                </c:ext>
              </c:extLst>
            </c:dLbl>
            <c:spPr>
              <a:noFill/>
              <a:ln w="16016">
                <a:noFill/>
              </a:ln>
            </c:spPr>
            <c:txPr>
              <a:bodyPr anchor="ctr" anchorCtr="0"/>
              <a:lstStyle/>
              <a:p>
                <a:pPr>
                  <a:defRPr sz="1800" b="1" i="0" u="none" strike="noStrike" baseline="0">
                    <a:solidFill>
                      <a:srgbClr val="000000"/>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&lt;50 Cows</c:v>
                </c:pt>
                <c:pt idx="1">
                  <c:v>51-100</c:v>
                </c:pt>
                <c:pt idx="2">
                  <c:v>101-200</c:v>
                </c:pt>
                <c:pt idx="3">
                  <c:v>201-500</c:v>
                </c:pt>
                <c:pt idx="4">
                  <c:v>&gt;500 Cows</c:v>
                </c:pt>
              </c:strCache>
            </c:strRef>
          </c:cat>
          <c:val>
            <c:numRef>
              <c:f>Sheet1!$B$3:$F$3</c:f>
              <c:numCache>
                <c:formatCode>"$"#,##0.00</c:formatCode>
                <c:ptCount val="5"/>
                <c:pt idx="0">
                  <c:v>20.45</c:v>
                </c:pt>
                <c:pt idx="1">
                  <c:v>18.86</c:v>
                </c:pt>
                <c:pt idx="2">
                  <c:v>19.62</c:v>
                </c:pt>
                <c:pt idx="3">
                  <c:v>20.11</c:v>
                </c:pt>
                <c:pt idx="4">
                  <c:v>19.829999999999998</c:v>
                </c:pt>
              </c:numCache>
            </c:numRef>
          </c:val>
          <c:extLst>
            <c:ext xmlns:c16="http://schemas.microsoft.com/office/drawing/2014/chart" uri="{C3380CC4-5D6E-409C-BE32-E72D297353CC}">
              <c16:uniqueId val="{0000000B-55E4-42F2-830C-2A263EEB208F}"/>
            </c:ext>
          </c:extLst>
        </c:ser>
        <c:ser>
          <c:idx val="2"/>
          <c:order val="2"/>
          <c:tx>
            <c:strRef>
              <c:f>Sheet1!$A$4</c:f>
              <c:strCache>
                <c:ptCount val="1"/>
                <c:pt idx="0">
                  <c:v>Dir, Ovhd, &amp; Lab</c:v>
                </c:pt>
              </c:strCache>
            </c:strRef>
          </c:tx>
          <c:spPr>
            <a:solidFill>
              <a:schemeClr val="accent6">
                <a:lumMod val="40000"/>
                <a:lumOff val="60000"/>
              </a:schemeClr>
            </a:solidFill>
            <a:ln w="16016">
              <a:noFill/>
            </a:ln>
          </c:spPr>
          <c:invertIfNegative val="0"/>
          <c:dLbls>
            <c:dLbl>
              <c:idx val="0"/>
              <c:layout>
                <c:manualLayout>
                  <c:x val="1.7150043744531884E-2"/>
                  <c:y val="1.9269926785467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5E4-42F2-830C-2A263EEB208F}"/>
                </c:ext>
              </c:extLst>
            </c:dLbl>
            <c:dLbl>
              <c:idx val="1"/>
              <c:layout>
                <c:manualLayout>
                  <c:x val="2.7130249343831968E-2"/>
                  <c:y val="7.246166597596352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5E4-42F2-830C-2A263EEB208F}"/>
                </c:ext>
              </c:extLst>
            </c:dLbl>
            <c:dLbl>
              <c:idx val="2"/>
              <c:layout>
                <c:manualLayout>
                  <c:x val="3.0992016622922083E-2"/>
                  <c:y val="1.17449463553897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5E4-42F2-830C-2A263EEB208F}"/>
                </c:ext>
              </c:extLst>
            </c:dLbl>
            <c:dLbl>
              <c:idx val="3"/>
              <c:layout>
                <c:manualLayout>
                  <c:x val="2.4061023622047144E-2"/>
                  <c:y val="1.3133489892710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5E4-42F2-830C-2A263EEB208F}"/>
                </c:ext>
              </c:extLst>
            </c:dLbl>
            <c:dLbl>
              <c:idx val="4"/>
              <c:layout>
                <c:manualLayout>
                  <c:x val="3.3778105861767278E-2"/>
                  <c:y val="1.00085186720081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5E4-42F2-830C-2A263EEB208F}"/>
                </c:ext>
              </c:extLst>
            </c:dLbl>
            <c:spPr>
              <a:noFill/>
              <a:ln w="16016">
                <a:noFill/>
              </a:ln>
            </c:spPr>
            <c:txPr>
              <a:bodyPr/>
              <a:lstStyle/>
              <a:p>
                <a:pPr>
                  <a:defRPr sz="1800"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&lt;50 Cows</c:v>
                </c:pt>
                <c:pt idx="1">
                  <c:v>51-100</c:v>
                </c:pt>
                <c:pt idx="2">
                  <c:v>101-200</c:v>
                </c:pt>
                <c:pt idx="3">
                  <c:v>201-500</c:v>
                </c:pt>
                <c:pt idx="4">
                  <c:v>&gt;500 Cows</c:v>
                </c:pt>
              </c:strCache>
            </c:strRef>
          </c:cat>
          <c:val>
            <c:numRef>
              <c:f>Sheet1!$B$4:$F$4</c:f>
              <c:numCache>
                <c:formatCode>"$"#,##0.00</c:formatCode>
                <c:ptCount val="5"/>
                <c:pt idx="0">
                  <c:v>23.03</c:v>
                </c:pt>
                <c:pt idx="1">
                  <c:v>20.399999999999999</c:v>
                </c:pt>
                <c:pt idx="2">
                  <c:v>20.79</c:v>
                </c:pt>
                <c:pt idx="3">
                  <c:v>21.02</c:v>
                </c:pt>
                <c:pt idx="4">
                  <c:v>20.27</c:v>
                </c:pt>
              </c:numCache>
            </c:numRef>
          </c:val>
          <c:extLst>
            <c:ext xmlns:c16="http://schemas.microsoft.com/office/drawing/2014/chart" uri="{C3380CC4-5D6E-409C-BE32-E72D297353CC}">
              <c16:uniqueId val="{00000011-55E4-42F2-830C-2A263EEB208F}"/>
            </c:ext>
          </c:extLst>
        </c:ser>
        <c:ser>
          <c:idx val="3"/>
          <c:order val="3"/>
          <c:tx>
            <c:strRef>
              <c:f>Sheet1!$A$5</c:f>
              <c:strCache>
                <c:ptCount val="1"/>
                <c:pt idx="0">
                  <c:v>Gross Margin</c:v>
                </c:pt>
              </c:strCache>
            </c:strRef>
          </c:tx>
          <c:spPr>
            <a:solidFill>
              <a:srgbClr val="99CC00"/>
            </a:solidFill>
            <a:ln w="8008">
              <a:solidFill>
                <a:srgbClr val="000000"/>
              </a:solidFill>
              <a:prstDash val="solid"/>
            </a:ln>
          </c:spPr>
          <c:invertIfNegative val="0"/>
          <c:dLbls>
            <c:dLbl>
              <c:idx val="0"/>
              <c:layout>
                <c:manualLayout>
                  <c:x val="4.191929133858268E-2"/>
                  <c:y val="-6.69733388589584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55E4-42F2-830C-2A263EEB208F}"/>
                </c:ext>
              </c:extLst>
            </c:dLbl>
            <c:dLbl>
              <c:idx val="1"/>
              <c:layout>
                <c:manualLayout>
                  <c:x val="3.4706802274715606E-2"/>
                  <c:y val="-5.30862918450983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55E4-42F2-830C-2A263EEB208F}"/>
                </c:ext>
              </c:extLst>
            </c:dLbl>
            <c:dLbl>
              <c:idx val="2"/>
              <c:layout>
                <c:manualLayout>
                  <c:x val="3.6353565179352579E-2"/>
                  <c:y val="-5.18135562002118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55E4-42F2-830C-2A263EEB208F}"/>
                </c:ext>
              </c:extLst>
            </c:dLbl>
            <c:dLbl>
              <c:idx val="3"/>
              <c:layout>
                <c:manualLayout>
                  <c:x val="3.8581802274715658E-2"/>
                  <c:y val="-5.11951466592991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55E4-42F2-830C-2A263EEB208F}"/>
                </c:ext>
              </c:extLst>
            </c:dLbl>
            <c:dLbl>
              <c:idx val="4"/>
              <c:layout>
                <c:manualLayout>
                  <c:x val="3.2195209973753608E-2"/>
                  <c:y val="-6.47969332780779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55E4-42F2-830C-2A263EEB208F}"/>
                </c:ext>
              </c:extLst>
            </c:dLbl>
            <c:spPr>
              <a:noFill/>
              <a:ln w="16016">
                <a:noFill/>
              </a:ln>
            </c:spPr>
            <c:txPr>
              <a:bodyPr/>
              <a:lstStyle/>
              <a:p>
                <a:pPr>
                  <a:defRPr sz="1800" b="1" i="0" u="none" strike="noStrike" baseline="0">
                    <a:solidFill>
                      <a:srgbClr val="003300"/>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&lt;50 Cows</c:v>
                </c:pt>
                <c:pt idx="1">
                  <c:v>51-100</c:v>
                </c:pt>
                <c:pt idx="2">
                  <c:v>101-200</c:v>
                </c:pt>
                <c:pt idx="3">
                  <c:v>201-500</c:v>
                </c:pt>
                <c:pt idx="4">
                  <c:v>&gt;500 Cows</c:v>
                </c:pt>
              </c:strCache>
            </c:strRef>
          </c:cat>
          <c:val>
            <c:numRef>
              <c:f>Sheet1!$B$5:$F$5</c:f>
              <c:numCache>
                <c:formatCode>"$"#,##0.00</c:formatCode>
                <c:ptCount val="5"/>
                <c:pt idx="0">
                  <c:v>21.79</c:v>
                </c:pt>
                <c:pt idx="1">
                  <c:v>22.07</c:v>
                </c:pt>
                <c:pt idx="2">
                  <c:v>22.09</c:v>
                </c:pt>
                <c:pt idx="3">
                  <c:v>22.78</c:v>
                </c:pt>
                <c:pt idx="4">
                  <c:v>22.55</c:v>
                </c:pt>
              </c:numCache>
            </c:numRef>
          </c:val>
          <c:extLst>
            <c:ext xmlns:c16="http://schemas.microsoft.com/office/drawing/2014/chart" uri="{C3380CC4-5D6E-409C-BE32-E72D297353CC}">
              <c16:uniqueId val="{00000017-55E4-42F2-830C-2A263EEB208F}"/>
            </c:ext>
          </c:extLst>
        </c:ser>
        <c:dLbls>
          <c:showLegendKey val="0"/>
          <c:showVal val="1"/>
          <c:showCatName val="0"/>
          <c:showSerName val="0"/>
          <c:showPercent val="0"/>
          <c:showBubbleSize val="0"/>
        </c:dLbls>
        <c:gapWidth val="150"/>
        <c:gapDepth val="0"/>
        <c:shape val="box"/>
        <c:axId val="289474400"/>
        <c:axId val="289476360"/>
        <c:axId val="289758896"/>
      </c:bar3DChart>
      <c:catAx>
        <c:axId val="289474400"/>
        <c:scaling>
          <c:orientation val="minMax"/>
        </c:scaling>
        <c:delete val="0"/>
        <c:axPos val="b"/>
        <c:numFmt formatCode="General" sourceLinked="1"/>
        <c:majorTickMark val="out"/>
        <c:minorTickMark val="none"/>
        <c:tickLblPos val="low"/>
        <c:spPr>
          <a:ln w="2002">
            <a:solidFill>
              <a:srgbClr val="000000"/>
            </a:solidFill>
            <a:prstDash val="solid"/>
          </a:ln>
        </c:spPr>
        <c:txPr>
          <a:bodyPr rot="0" vert="horz"/>
          <a:lstStyle/>
          <a:p>
            <a:pPr>
              <a:defRPr sz="1400" b="1" i="0" u="none" strike="noStrike" baseline="0">
                <a:solidFill>
                  <a:srgbClr val="333399"/>
                </a:solidFill>
                <a:latin typeface="Times New Roman"/>
                <a:ea typeface="Times New Roman"/>
                <a:cs typeface="Times New Roman"/>
              </a:defRPr>
            </a:pPr>
            <a:endParaRPr lang="en-US"/>
          </a:p>
        </c:txPr>
        <c:crossAx val="289476360"/>
        <c:crosses val="autoZero"/>
        <c:auto val="1"/>
        <c:lblAlgn val="ctr"/>
        <c:lblOffset val="100"/>
        <c:tickLblSkip val="1"/>
        <c:tickMarkSkip val="1"/>
        <c:noMultiLvlLbl val="0"/>
      </c:catAx>
      <c:valAx>
        <c:axId val="289476360"/>
        <c:scaling>
          <c:orientation val="minMax"/>
          <c:max val="26"/>
          <c:min val="0"/>
        </c:scaling>
        <c:delete val="0"/>
        <c:axPos val="l"/>
        <c:numFmt formatCode="&quot;$&quot;#,##0.00" sourceLinked="1"/>
        <c:majorTickMark val="out"/>
        <c:minorTickMark val="none"/>
        <c:tickLblPos val="nextTo"/>
        <c:spPr>
          <a:ln w="2002">
            <a:solidFill>
              <a:srgbClr val="000000"/>
            </a:solidFill>
            <a:prstDash val="solid"/>
          </a:ln>
        </c:spPr>
        <c:txPr>
          <a:bodyPr rot="0" vert="horz"/>
          <a:lstStyle/>
          <a:p>
            <a:pPr>
              <a:defRPr sz="1400" b="1" i="0" u="none" strike="noStrike" baseline="0">
                <a:solidFill>
                  <a:srgbClr val="993300"/>
                </a:solidFill>
                <a:latin typeface="Times New Roman"/>
                <a:ea typeface="Times New Roman"/>
                <a:cs typeface="Times New Roman"/>
              </a:defRPr>
            </a:pPr>
            <a:endParaRPr lang="en-US"/>
          </a:p>
        </c:txPr>
        <c:crossAx val="289474400"/>
        <c:crosses val="autoZero"/>
        <c:crossBetween val="between"/>
        <c:majorUnit val="7"/>
      </c:valAx>
      <c:serAx>
        <c:axId val="289758896"/>
        <c:scaling>
          <c:orientation val="minMax"/>
        </c:scaling>
        <c:delete val="0"/>
        <c:axPos val="b"/>
        <c:numFmt formatCode="General" sourceLinked="1"/>
        <c:majorTickMark val="out"/>
        <c:minorTickMark val="none"/>
        <c:tickLblPos val="low"/>
        <c:spPr>
          <a:ln w="2002">
            <a:solidFill>
              <a:srgbClr val="000000"/>
            </a:solidFill>
            <a:prstDash val="solid"/>
          </a:ln>
        </c:spPr>
        <c:txPr>
          <a:bodyPr rot="0" vert="horz"/>
          <a:lstStyle/>
          <a:p>
            <a:pPr>
              <a:defRPr sz="1600" b="1" i="0" u="none" strike="noStrike" baseline="0">
                <a:solidFill>
                  <a:srgbClr val="993300"/>
                </a:solidFill>
                <a:latin typeface="Times New Roman"/>
                <a:ea typeface="Times New Roman"/>
                <a:cs typeface="Times New Roman"/>
              </a:defRPr>
            </a:pPr>
            <a:endParaRPr lang="en-US"/>
          </a:p>
        </c:txPr>
        <c:crossAx val="289476360"/>
        <c:crosses val="autoZero"/>
        <c:tickLblSkip val="1"/>
        <c:tickMarkSkip val="1"/>
      </c:serAx>
      <c:spPr>
        <a:noFill/>
        <a:ln w="16016">
          <a:noFill/>
        </a:ln>
      </c:spPr>
    </c:plotArea>
    <c:plotVisOnly val="1"/>
    <c:dispBlanksAs val="gap"/>
    <c:showDLblsOverMax val="0"/>
  </c:chart>
  <c:spPr>
    <a:noFill/>
    <a:ln>
      <a:noFill/>
    </a:ln>
  </c:spPr>
  <c:txPr>
    <a:bodyPr/>
    <a:lstStyle/>
    <a:p>
      <a:pPr>
        <a:defRPr sz="977" b="1" i="0" u="none" strike="noStrike" baseline="0">
          <a:solidFill>
            <a:srgbClr val="000000"/>
          </a:solidFill>
          <a:latin typeface="Times New Roman"/>
          <a:ea typeface="Times New Roman"/>
          <a:cs typeface="Times New Roman"/>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986842405568869"/>
          <c:y val="5.3531922967460392E-2"/>
          <c:w val="0.67926201072691972"/>
          <c:h val="0.74230694431268351"/>
        </c:manualLayout>
      </c:layout>
      <c:lineChart>
        <c:grouping val="standard"/>
        <c:varyColors val="0"/>
        <c:ser>
          <c:idx val="0"/>
          <c:order val="0"/>
          <c:tx>
            <c:strRef>
              <c:f>Sheet1!$B$1</c:f>
              <c:strCache>
                <c:ptCount val="1"/>
                <c:pt idx="0">
                  <c:v>Feed Cost</c:v>
                </c:pt>
              </c:strCache>
            </c:strRef>
          </c:tx>
          <c:spPr>
            <a:ln w="50800">
              <a:solidFill>
                <a:srgbClr val="008000"/>
              </a:solidFill>
            </a:ln>
          </c:spPr>
          <c:marker>
            <c:spPr>
              <a:solidFill>
                <a:srgbClr val="92D050"/>
              </a:solidFill>
            </c:spPr>
          </c:marker>
          <c:dLbls>
            <c:dLbl>
              <c:idx val="0"/>
              <c:layout>
                <c:manualLayout>
                  <c:x val="-4.3478218513257089E-2"/>
                  <c:y val="-4.51807228915663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74E-4277-AC8A-49C3DC98B15C}"/>
                </c:ext>
              </c:extLst>
            </c:dLbl>
            <c:dLbl>
              <c:idx val="1"/>
              <c:layout>
                <c:manualLayout>
                  <c:x val="-3.1884057971014512E-2"/>
                  <c:y val="-4.518072289156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74E-4277-AC8A-49C3DC98B15C}"/>
                </c:ext>
              </c:extLst>
            </c:dLbl>
            <c:dLbl>
              <c:idx val="2"/>
              <c:layout>
                <c:manualLayout>
                  <c:x val="-3.7681159420289892E-2"/>
                  <c:y val="-5.72289156626505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74E-4277-AC8A-49C3DC98B15C}"/>
                </c:ext>
              </c:extLst>
            </c:dLbl>
            <c:dLbl>
              <c:idx val="3"/>
              <c:layout>
                <c:manualLayout>
                  <c:x val="-4.3478260869565223E-2"/>
                  <c:y val="-6.3253012048192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74E-4277-AC8A-49C3DC98B15C}"/>
                </c:ext>
              </c:extLst>
            </c:dLbl>
            <c:dLbl>
              <c:idx val="4"/>
              <c:layout>
                <c:manualLayout>
                  <c:x val="-3.9130434782608699E-2"/>
                  <c:y val="-6.02409638554217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74E-4277-AC8A-49C3DC98B15C}"/>
                </c:ext>
              </c:extLst>
            </c:dLbl>
            <c:spPr>
              <a:noFill/>
              <a:ln>
                <a:noFill/>
              </a:ln>
              <a:effectLst/>
            </c:spPr>
            <c:txPr>
              <a:bodyPr/>
              <a:lstStyle/>
              <a:p>
                <a:pPr>
                  <a:defRPr baseline="0">
                    <a:solidFill>
                      <a:srgbClr val="008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Under 50 Cows</c:v>
                </c:pt>
                <c:pt idx="1">
                  <c:v>50 - 100 Cows</c:v>
                </c:pt>
                <c:pt idx="2">
                  <c:v>100 - 250 Cows</c:v>
                </c:pt>
                <c:pt idx="3">
                  <c:v>250 - 500 Cows</c:v>
                </c:pt>
                <c:pt idx="4">
                  <c:v>Over 500 Cows</c:v>
                </c:pt>
              </c:strCache>
            </c:strRef>
          </c:cat>
          <c:val>
            <c:numRef>
              <c:f>Sheet1!$B$2:$B$6</c:f>
              <c:numCache>
                <c:formatCode>_(* #,##0.00_);_(* \(#,##0.00\);_(* "-"??_);_(@_)</c:formatCode>
                <c:ptCount val="5"/>
                <c:pt idx="0">
                  <c:v>11.81</c:v>
                </c:pt>
                <c:pt idx="1">
                  <c:v>11.26</c:v>
                </c:pt>
                <c:pt idx="2">
                  <c:v>11.37</c:v>
                </c:pt>
                <c:pt idx="3">
                  <c:v>11.47</c:v>
                </c:pt>
                <c:pt idx="4">
                  <c:v>11.4</c:v>
                </c:pt>
              </c:numCache>
            </c:numRef>
          </c:val>
          <c:smooth val="0"/>
          <c:extLst>
            <c:ext xmlns:c16="http://schemas.microsoft.com/office/drawing/2014/chart" uri="{C3380CC4-5D6E-409C-BE32-E72D297353CC}">
              <c16:uniqueId val="{00000005-474E-4277-AC8A-49C3DC98B15C}"/>
            </c:ext>
          </c:extLst>
        </c:ser>
        <c:ser>
          <c:idx val="1"/>
          <c:order val="1"/>
          <c:tx>
            <c:strRef>
              <c:f>Sheet1!$C$1</c:f>
              <c:strCache>
                <c:ptCount val="1"/>
                <c:pt idx="0">
                  <c:v>Direct</c:v>
                </c:pt>
              </c:strCache>
            </c:strRef>
          </c:tx>
          <c:spPr>
            <a:ln w="50800">
              <a:solidFill>
                <a:srgbClr val="C00000"/>
              </a:solidFill>
            </a:ln>
          </c:spPr>
          <c:marker>
            <c:spPr>
              <a:solidFill>
                <a:srgbClr val="C00000"/>
              </a:solidFill>
              <a:ln>
                <a:solidFill>
                  <a:srgbClr val="92D050"/>
                </a:solidFill>
              </a:ln>
            </c:spPr>
          </c:marker>
          <c:dLbls>
            <c:dLbl>
              <c:idx val="4"/>
              <c:layout>
                <c:manualLayout>
                  <c:x val="-5.0561374507003161E-2"/>
                  <c:y val="-4.27786737501185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1C0-4B5D-80E7-821AD16D38E0}"/>
                </c:ext>
              </c:extLst>
            </c:dLbl>
            <c:spPr>
              <a:noFill/>
              <a:ln>
                <a:noFill/>
              </a:ln>
              <a:effectLst/>
            </c:spPr>
            <c:txPr>
              <a:bodyPr/>
              <a:lstStyle/>
              <a:p>
                <a:pPr>
                  <a:defRPr baseline="0">
                    <a:solidFill>
                      <a:srgbClr val="C00000"/>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Under 50 Cows</c:v>
                </c:pt>
                <c:pt idx="1">
                  <c:v>50 - 100 Cows</c:v>
                </c:pt>
                <c:pt idx="2">
                  <c:v>100 - 250 Cows</c:v>
                </c:pt>
                <c:pt idx="3">
                  <c:v>250 - 500 Cows</c:v>
                </c:pt>
                <c:pt idx="4">
                  <c:v>Over 500 Cows</c:v>
                </c:pt>
              </c:strCache>
            </c:strRef>
          </c:cat>
          <c:val>
            <c:numRef>
              <c:f>Sheet1!$C$2:$C$6</c:f>
              <c:numCache>
                <c:formatCode>_(* #,##0.00_);_(* \(#,##0.00\);_(* "-"??_);_(@_)</c:formatCode>
                <c:ptCount val="5"/>
                <c:pt idx="0">
                  <c:v>17.13</c:v>
                </c:pt>
                <c:pt idx="1">
                  <c:v>16.12</c:v>
                </c:pt>
                <c:pt idx="2">
                  <c:v>16.579999999999998</c:v>
                </c:pt>
                <c:pt idx="3">
                  <c:v>17.02</c:v>
                </c:pt>
                <c:pt idx="4">
                  <c:v>17.55</c:v>
                </c:pt>
              </c:numCache>
            </c:numRef>
          </c:val>
          <c:smooth val="0"/>
          <c:extLst>
            <c:ext xmlns:c16="http://schemas.microsoft.com/office/drawing/2014/chart" uri="{C3380CC4-5D6E-409C-BE32-E72D297353CC}">
              <c16:uniqueId val="{00000006-474E-4277-AC8A-49C3DC98B15C}"/>
            </c:ext>
          </c:extLst>
        </c:ser>
        <c:ser>
          <c:idx val="2"/>
          <c:order val="2"/>
          <c:tx>
            <c:strRef>
              <c:f>Sheet1!$D$1</c:f>
              <c:strCache>
                <c:ptCount val="1"/>
                <c:pt idx="0">
                  <c:v>Dir&amp;Ovhd</c:v>
                </c:pt>
              </c:strCache>
            </c:strRef>
          </c:tx>
          <c:spPr>
            <a:ln w="50800">
              <a:solidFill>
                <a:srgbClr val="0000CC"/>
              </a:solidFill>
            </a:ln>
          </c:spPr>
          <c:marker>
            <c:spPr>
              <a:solidFill>
                <a:srgbClr val="66CCFF"/>
              </a:solidFill>
              <a:ln>
                <a:solidFill>
                  <a:srgbClr val="92D050"/>
                </a:solidFill>
              </a:ln>
            </c:spPr>
          </c:marker>
          <c:dLbls>
            <c:dLbl>
              <c:idx val="0"/>
              <c:layout>
                <c:manualLayout>
                  <c:x val="-3.6604730951130475E-2"/>
                  <c:y val="-5.12052936154065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74E-4277-AC8A-49C3DC98B15C}"/>
                </c:ext>
              </c:extLst>
            </c:dLbl>
            <c:dLbl>
              <c:idx val="1"/>
              <c:layout>
                <c:manualLayout>
                  <c:x val="-4.0132291363132781E-2"/>
                  <c:y val="-6.32530120481927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74E-4277-AC8A-49C3DC98B15C}"/>
                </c:ext>
              </c:extLst>
            </c:dLbl>
            <c:dLbl>
              <c:idx val="2"/>
              <c:layout>
                <c:manualLayout>
                  <c:x val="-5.0053385890797546E-2"/>
                  <c:y val="-3.6144578313253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74E-4277-AC8A-49C3DC98B15C}"/>
                </c:ext>
              </c:extLst>
            </c:dLbl>
            <c:dLbl>
              <c:idx val="3"/>
              <c:layout>
                <c:manualLayout>
                  <c:x val="-4.8198951419705323E-2"/>
                  <c:y val="-3.61445783132530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74E-4277-AC8A-49C3DC98B15C}"/>
                </c:ext>
              </c:extLst>
            </c:dLbl>
            <c:dLbl>
              <c:idx val="4"/>
              <c:layout>
                <c:manualLayout>
                  <c:x val="-4.3701958651696779E-2"/>
                  <c:y val="-3.6144578313253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74E-4277-AC8A-49C3DC98B15C}"/>
                </c:ext>
              </c:extLst>
            </c:dLbl>
            <c:spPr>
              <a:noFill/>
              <a:ln>
                <a:noFill/>
              </a:ln>
              <a:effectLst/>
            </c:spPr>
            <c:txPr>
              <a:bodyPr/>
              <a:lstStyle/>
              <a:p>
                <a:pPr>
                  <a:defRPr baseline="0">
                    <a:solidFill>
                      <a:srgbClr val="00206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Under 50 Cows</c:v>
                </c:pt>
                <c:pt idx="1">
                  <c:v>50 - 100 Cows</c:v>
                </c:pt>
                <c:pt idx="2">
                  <c:v>100 - 250 Cows</c:v>
                </c:pt>
                <c:pt idx="3">
                  <c:v>250 - 500 Cows</c:v>
                </c:pt>
                <c:pt idx="4">
                  <c:v>Over 500 Cows</c:v>
                </c:pt>
              </c:strCache>
            </c:strRef>
          </c:cat>
          <c:val>
            <c:numRef>
              <c:f>Sheet1!$D$2:$D$6</c:f>
              <c:numCache>
                <c:formatCode>_(* #,##0.00_);_(* \(#,##0.00\);_(* "-"??_);_(@_)</c:formatCode>
                <c:ptCount val="5"/>
                <c:pt idx="0">
                  <c:v>20.45</c:v>
                </c:pt>
                <c:pt idx="1">
                  <c:v>18.86</c:v>
                </c:pt>
                <c:pt idx="2">
                  <c:v>19.62</c:v>
                </c:pt>
                <c:pt idx="3">
                  <c:v>20.11</c:v>
                </c:pt>
                <c:pt idx="4">
                  <c:v>19.829999999999998</c:v>
                </c:pt>
              </c:numCache>
            </c:numRef>
          </c:val>
          <c:smooth val="0"/>
          <c:extLst>
            <c:ext xmlns:c16="http://schemas.microsoft.com/office/drawing/2014/chart" uri="{C3380CC4-5D6E-409C-BE32-E72D297353CC}">
              <c16:uniqueId val="{0000000C-474E-4277-AC8A-49C3DC98B15C}"/>
            </c:ext>
          </c:extLst>
        </c:ser>
        <c:dLbls>
          <c:showLegendKey val="0"/>
          <c:showVal val="0"/>
          <c:showCatName val="0"/>
          <c:showSerName val="0"/>
          <c:showPercent val="0"/>
          <c:showBubbleSize val="0"/>
        </c:dLbls>
        <c:marker val="1"/>
        <c:smooth val="0"/>
        <c:axId val="289473616"/>
        <c:axId val="288120336"/>
      </c:lineChart>
      <c:lineChart>
        <c:grouping val="standard"/>
        <c:varyColors val="0"/>
        <c:ser>
          <c:idx val="3"/>
          <c:order val="3"/>
          <c:tx>
            <c:strRef>
              <c:f>Sheet1!$E$1</c:f>
              <c:strCache>
                <c:ptCount val="1"/>
                <c:pt idx="0">
                  <c:v>With Opr Lab</c:v>
                </c:pt>
              </c:strCache>
            </c:strRef>
          </c:tx>
          <c:dLbls>
            <c:dLbl>
              <c:idx val="0"/>
              <c:layout>
                <c:manualLayout>
                  <c:x val="-4.0579710144927561E-2"/>
                  <c:y val="-3.61445783132530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74E-4277-AC8A-49C3DC98B15C}"/>
                </c:ext>
              </c:extLst>
            </c:dLbl>
            <c:dLbl>
              <c:idx val="1"/>
              <c:layout>
                <c:manualLayout>
                  <c:x val="-2.8985507246376864E-2"/>
                  <c:y val="-4.81927710843373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74E-4277-AC8A-49C3DC98B15C}"/>
                </c:ext>
              </c:extLst>
            </c:dLbl>
            <c:dLbl>
              <c:idx val="2"/>
              <c:layout>
                <c:manualLayout>
                  <c:x val="-3.4782608695652174E-2"/>
                  <c:y val="-5.42168674698795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74E-4277-AC8A-49C3DC98B15C}"/>
                </c:ext>
              </c:extLst>
            </c:dLbl>
            <c:dLbl>
              <c:idx val="3"/>
              <c:layout>
                <c:manualLayout>
                  <c:x val="-4.0579710144927533E-2"/>
                  <c:y val="-4.21686746987951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74E-4277-AC8A-49C3DC98B15C}"/>
                </c:ext>
              </c:extLst>
            </c:dLbl>
            <c:dLbl>
              <c:idx val="4"/>
              <c:layout>
                <c:manualLayout>
                  <c:x val="-4.4927536231884058E-2"/>
                  <c:y val="-4.81927710843373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74E-4277-AC8A-49C3DC98B15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Under 50 Cows</c:v>
                </c:pt>
                <c:pt idx="1">
                  <c:v>50 - 100 Cows</c:v>
                </c:pt>
                <c:pt idx="2">
                  <c:v>100 - 250 Cows</c:v>
                </c:pt>
                <c:pt idx="3">
                  <c:v>250 - 500 Cows</c:v>
                </c:pt>
                <c:pt idx="4">
                  <c:v>Over 500 Cows</c:v>
                </c:pt>
              </c:strCache>
            </c:strRef>
          </c:cat>
          <c:val>
            <c:numRef>
              <c:f>Sheet1!$E$2:$E$6</c:f>
              <c:numCache>
                <c:formatCode>_(* #,##0.00_);_(* \(#,##0.00\);_(* "-"??_);_(@_)</c:formatCode>
                <c:ptCount val="5"/>
                <c:pt idx="0">
                  <c:v>23.03</c:v>
                </c:pt>
                <c:pt idx="1">
                  <c:v>20.399999999999999</c:v>
                </c:pt>
                <c:pt idx="2">
                  <c:v>20.79</c:v>
                </c:pt>
                <c:pt idx="3">
                  <c:v>21.02</c:v>
                </c:pt>
                <c:pt idx="4">
                  <c:v>20.27</c:v>
                </c:pt>
              </c:numCache>
            </c:numRef>
          </c:val>
          <c:smooth val="0"/>
          <c:extLst>
            <c:ext xmlns:c16="http://schemas.microsoft.com/office/drawing/2014/chart" uri="{C3380CC4-5D6E-409C-BE32-E72D297353CC}">
              <c16:uniqueId val="{00000012-474E-4277-AC8A-49C3DC98B15C}"/>
            </c:ext>
          </c:extLst>
        </c:ser>
        <c:dLbls>
          <c:showLegendKey val="0"/>
          <c:showVal val="0"/>
          <c:showCatName val="0"/>
          <c:showSerName val="0"/>
          <c:showPercent val="0"/>
          <c:showBubbleSize val="0"/>
        </c:dLbls>
        <c:marker val="1"/>
        <c:smooth val="0"/>
        <c:axId val="290268320"/>
        <c:axId val="290265968"/>
      </c:lineChart>
      <c:catAx>
        <c:axId val="289473616"/>
        <c:scaling>
          <c:orientation val="minMax"/>
        </c:scaling>
        <c:delete val="0"/>
        <c:axPos val="b"/>
        <c:numFmt formatCode="General" sourceLinked="0"/>
        <c:majorTickMark val="out"/>
        <c:minorTickMark val="none"/>
        <c:tickLblPos val="nextTo"/>
        <c:txPr>
          <a:bodyPr/>
          <a:lstStyle/>
          <a:p>
            <a:pPr>
              <a:defRPr sz="2000"/>
            </a:pPr>
            <a:endParaRPr lang="en-US"/>
          </a:p>
        </c:txPr>
        <c:crossAx val="288120336"/>
        <c:crosses val="autoZero"/>
        <c:auto val="1"/>
        <c:lblAlgn val="ctr"/>
        <c:lblOffset val="100"/>
        <c:noMultiLvlLbl val="0"/>
      </c:catAx>
      <c:valAx>
        <c:axId val="288120336"/>
        <c:scaling>
          <c:orientation val="minMax"/>
          <c:min val="6"/>
        </c:scaling>
        <c:delete val="0"/>
        <c:axPos val="l"/>
        <c:numFmt formatCode="_(* #,##0.00_);_(* \(#,##0.00\);_(* &quot;-&quot;??_);_(@_)" sourceLinked="1"/>
        <c:majorTickMark val="out"/>
        <c:minorTickMark val="none"/>
        <c:tickLblPos val="nextTo"/>
        <c:crossAx val="289473616"/>
        <c:crosses val="autoZero"/>
        <c:crossBetween val="between"/>
        <c:majorUnit val="6"/>
      </c:valAx>
      <c:valAx>
        <c:axId val="290265968"/>
        <c:scaling>
          <c:orientation val="minMax"/>
          <c:max val="24"/>
          <c:min val="0"/>
        </c:scaling>
        <c:delete val="0"/>
        <c:axPos val="r"/>
        <c:numFmt formatCode="_(* #,##0.00_);_(* \(#,##0.00\);_(* &quot;-&quot;??_);_(@_)" sourceLinked="1"/>
        <c:majorTickMark val="out"/>
        <c:minorTickMark val="none"/>
        <c:tickLblPos val="none"/>
        <c:crossAx val="290268320"/>
        <c:crosses val="max"/>
        <c:crossBetween val="between"/>
        <c:majorUnit val="12"/>
      </c:valAx>
      <c:catAx>
        <c:axId val="290268320"/>
        <c:scaling>
          <c:orientation val="minMax"/>
        </c:scaling>
        <c:delete val="1"/>
        <c:axPos val="b"/>
        <c:numFmt formatCode="General" sourceLinked="1"/>
        <c:majorTickMark val="out"/>
        <c:minorTickMark val="none"/>
        <c:tickLblPos val="nextTo"/>
        <c:crossAx val="290265968"/>
        <c:crosses val="autoZero"/>
        <c:auto val="1"/>
        <c:lblAlgn val="ctr"/>
        <c:lblOffset val="100"/>
        <c:noMultiLvlLbl val="0"/>
      </c:catAx>
    </c:plotArea>
    <c:legend>
      <c:legendPos val="r"/>
      <c:layout>
        <c:manualLayout>
          <c:xMode val="edge"/>
          <c:yMode val="edge"/>
          <c:x val="0.81802068237819636"/>
          <c:y val="0.2920382316668248"/>
          <c:w val="0.17597535329726072"/>
          <c:h val="0.31567308604496724"/>
        </c:manualLayout>
      </c:layout>
      <c:overlay val="0"/>
      <c:spPr>
        <a:ln>
          <a:solidFill>
            <a:schemeClr val="tx1"/>
          </a:solidFill>
        </a:ln>
      </c:spPr>
      <c:txPr>
        <a:bodyPr/>
        <a:lstStyle/>
        <a:p>
          <a:pPr>
            <a:defRPr sz="1800" baseline="0"/>
          </a:pPr>
          <a:endParaRPr lang="en-US"/>
        </a:p>
      </c:txPr>
    </c:legend>
    <c:plotVisOnly val="1"/>
    <c:dispBlanksAs val="gap"/>
    <c:showDLblsOverMax val="0"/>
  </c:chart>
  <c:spPr>
    <a:noFill/>
    <a:ln>
      <a:solidFill>
        <a:schemeClr val="tx1"/>
      </a:solidFill>
    </a:ln>
  </c:spPr>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8825896762904639E-2"/>
          <c:y val="3.8132874015748032E-2"/>
          <c:w val="0.87154447360746579"/>
          <c:h val="0.66965575787401577"/>
        </c:manualLayout>
      </c:layout>
      <c:barChart>
        <c:barDir val="col"/>
        <c:grouping val="stacked"/>
        <c:varyColors val="0"/>
        <c:ser>
          <c:idx val="0"/>
          <c:order val="0"/>
          <c:tx>
            <c:strRef>
              <c:f>Sheet1!$B$1</c:f>
              <c:strCache>
                <c:ptCount val="1"/>
                <c:pt idx="0">
                  <c:v>Total Hired Labor</c:v>
                </c:pt>
              </c:strCache>
            </c:strRef>
          </c:tx>
          <c:spPr>
            <a:solidFill>
              <a:schemeClr val="accent5">
                <a:lumMod val="40000"/>
                <a:lumOff val="60000"/>
              </a:schemeClr>
            </a:solidFill>
            <a:ln>
              <a:solidFill>
                <a:schemeClr val="tx1">
                  <a:lumMod val="65000"/>
                  <a:lumOff val="35000"/>
                </a:schemeClr>
              </a:solidFill>
            </a:ln>
          </c:spPr>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Up to 50 Cows</c:v>
                </c:pt>
                <c:pt idx="1">
                  <c:v>50-100 Cows</c:v>
                </c:pt>
                <c:pt idx="2">
                  <c:v>101-200 Cows</c:v>
                </c:pt>
                <c:pt idx="3">
                  <c:v>201-500 Cows</c:v>
                </c:pt>
                <c:pt idx="4">
                  <c:v>Over 500 Cows</c:v>
                </c:pt>
              </c:strCache>
            </c:strRef>
          </c:cat>
          <c:val>
            <c:numRef>
              <c:f>Sheet1!$B$2:$B$6</c:f>
              <c:numCache>
                <c:formatCode>0.00</c:formatCode>
                <c:ptCount val="5"/>
                <c:pt idx="0">
                  <c:v>0.56999999999999995</c:v>
                </c:pt>
                <c:pt idx="1">
                  <c:v>0.69</c:v>
                </c:pt>
                <c:pt idx="2">
                  <c:v>1.02</c:v>
                </c:pt>
                <c:pt idx="3">
                  <c:v>1.98</c:v>
                </c:pt>
                <c:pt idx="4">
                  <c:v>2.41</c:v>
                </c:pt>
              </c:numCache>
            </c:numRef>
          </c:val>
          <c:extLst>
            <c:ext xmlns:c16="http://schemas.microsoft.com/office/drawing/2014/chart" uri="{C3380CC4-5D6E-409C-BE32-E72D297353CC}">
              <c16:uniqueId val="{00000000-A7AD-41E9-BB60-67A6DF866E24}"/>
            </c:ext>
          </c:extLst>
        </c:ser>
        <c:ser>
          <c:idx val="1"/>
          <c:order val="1"/>
          <c:tx>
            <c:strRef>
              <c:f>Sheet1!$C$1</c:f>
              <c:strCache>
                <c:ptCount val="1"/>
                <c:pt idx="0">
                  <c:v>Lbr &amp; Mgt Charge</c:v>
                </c:pt>
              </c:strCache>
            </c:strRef>
          </c:tx>
          <c:spPr>
            <a:solidFill>
              <a:schemeClr val="tx2">
                <a:lumMod val="40000"/>
                <a:lumOff val="60000"/>
              </a:schemeClr>
            </a:solidFill>
            <a:ln>
              <a:solidFill>
                <a:schemeClr val="accent1">
                  <a:lumMod val="75000"/>
                </a:schemeClr>
              </a:solidFill>
            </a:ln>
          </c:spPr>
          <c:invertIfNegative val="0"/>
          <c:dLbls>
            <c:spPr>
              <a:ln>
                <a:noFill/>
              </a:ln>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Up to 50 Cows</c:v>
                </c:pt>
                <c:pt idx="1">
                  <c:v>50-100 Cows</c:v>
                </c:pt>
                <c:pt idx="2">
                  <c:v>101-200 Cows</c:v>
                </c:pt>
                <c:pt idx="3">
                  <c:v>201-500 Cows</c:v>
                </c:pt>
                <c:pt idx="4">
                  <c:v>Over 500 Cows</c:v>
                </c:pt>
              </c:strCache>
            </c:strRef>
          </c:cat>
          <c:val>
            <c:numRef>
              <c:f>Sheet1!$C$2:$C$6</c:f>
              <c:numCache>
                <c:formatCode>0.00</c:formatCode>
                <c:ptCount val="5"/>
                <c:pt idx="0">
                  <c:v>2.58</c:v>
                </c:pt>
                <c:pt idx="1">
                  <c:v>1.54</c:v>
                </c:pt>
                <c:pt idx="2">
                  <c:v>1.17</c:v>
                </c:pt>
                <c:pt idx="3">
                  <c:v>0.91</c:v>
                </c:pt>
                <c:pt idx="4">
                  <c:v>0.44</c:v>
                </c:pt>
              </c:numCache>
            </c:numRef>
          </c:val>
          <c:extLst>
            <c:ext xmlns:c16="http://schemas.microsoft.com/office/drawing/2014/chart" uri="{C3380CC4-5D6E-409C-BE32-E72D297353CC}">
              <c16:uniqueId val="{00000001-A7AD-41E9-BB60-67A6DF866E24}"/>
            </c:ext>
          </c:extLst>
        </c:ser>
        <c:dLbls>
          <c:showLegendKey val="0"/>
          <c:showVal val="0"/>
          <c:showCatName val="0"/>
          <c:showSerName val="0"/>
          <c:showPercent val="0"/>
          <c:showBubbleSize val="0"/>
        </c:dLbls>
        <c:gapWidth val="150"/>
        <c:overlap val="100"/>
        <c:axId val="290263224"/>
        <c:axId val="290264400"/>
      </c:barChart>
      <c:catAx>
        <c:axId val="290263224"/>
        <c:scaling>
          <c:orientation val="minMax"/>
        </c:scaling>
        <c:delete val="0"/>
        <c:axPos val="b"/>
        <c:numFmt formatCode="General" sourceLinked="0"/>
        <c:majorTickMark val="out"/>
        <c:minorTickMark val="none"/>
        <c:tickLblPos val="nextTo"/>
        <c:crossAx val="290264400"/>
        <c:crosses val="autoZero"/>
        <c:auto val="1"/>
        <c:lblAlgn val="ctr"/>
        <c:lblOffset val="100"/>
        <c:noMultiLvlLbl val="0"/>
      </c:catAx>
      <c:valAx>
        <c:axId val="290264400"/>
        <c:scaling>
          <c:orientation val="minMax"/>
          <c:max val="3.5"/>
        </c:scaling>
        <c:delete val="0"/>
        <c:axPos val="l"/>
        <c:numFmt formatCode="0.00" sourceLinked="1"/>
        <c:majorTickMark val="out"/>
        <c:minorTickMark val="none"/>
        <c:tickLblPos val="nextTo"/>
        <c:crossAx val="290263224"/>
        <c:crosses val="autoZero"/>
        <c:crossBetween val="between"/>
      </c:valAx>
      <c:spPr>
        <a:noFill/>
        <a:ln w="25400">
          <a:noFill/>
        </a:ln>
      </c:spPr>
    </c:plotArea>
    <c:legend>
      <c:legendPos val="b"/>
      <c:layout>
        <c:manualLayout>
          <c:xMode val="edge"/>
          <c:yMode val="edge"/>
          <c:x val="0.24591666947391436"/>
          <c:y val="0.84864355300731054"/>
          <c:w val="0.49694503335286444"/>
          <c:h val="6.5891538076747941E-2"/>
        </c:manualLayout>
      </c:layout>
      <c:overlay val="0"/>
    </c:legend>
    <c:plotVisOnly val="1"/>
    <c:dispBlanksAs val="gap"/>
    <c:showDLblsOverMax val="0"/>
  </c:chart>
  <c:spPr>
    <a:noFill/>
  </c:spPr>
  <c:txPr>
    <a:bodyPr/>
    <a:lstStyle/>
    <a:p>
      <a:pPr>
        <a:defRPr sz="1800"/>
      </a:pPr>
      <a:endParaRPr lang="en-US"/>
    </a:p>
  </c:txPr>
  <c:externalData r:id="rId1">
    <c:autoUpdate val="0"/>
  </c:externalData>
  <c:userShapes r:id="rId2"/>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rgbClr val="000000"/>
                </a:solidFill>
                <a:latin typeface="Arial"/>
                <a:ea typeface="Arial"/>
                <a:cs typeface="Arial"/>
              </a:defRPr>
            </a:pPr>
            <a:r>
              <a:rPr lang="en-US" sz="2000"/>
              <a:t>Debt Coverage Ratio  </a:t>
            </a:r>
            <a:r>
              <a:rPr lang="en-US" sz="2000">
                <a:solidFill>
                  <a:srgbClr val="FF0000"/>
                </a:solidFill>
              </a:rPr>
              <a:t>Vulnerable</a:t>
            </a:r>
            <a:r>
              <a:rPr lang="en-US" sz="2000" baseline="0">
                <a:solidFill>
                  <a:srgbClr val="FF0000"/>
                </a:solidFill>
              </a:rPr>
              <a:t> &lt; 1.25</a:t>
            </a:r>
            <a:endParaRPr lang="en-US" sz="2000">
              <a:solidFill>
                <a:srgbClr val="FF0000"/>
              </a:solidFill>
            </a:endParaRPr>
          </a:p>
          <a:p>
            <a:pPr>
              <a:defRPr sz="2000" b="1"/>
            </a:pPr>
            <a:r>
              <a:rPr lang="en-US" sz="2000"/>
              <a:t>(Financial</a:t>
            </a:r>
            <a:r>
              <a:rPr lang="en-US" sz="2000" baseline="0"/>
              <a:t> Standards Guidelines</a:t>
            </a:r>
            <a:r>
              <a:rPr lang="en-US" sz="2000"/>
              <a:t>)     </a:t>
            </a:r>
            <a:r>
              <a:rPr lang="en-US" sz="2000">
                <a:solidFill>
                  <a:srgbClr val="339933"/>
                </a:solidFill>
              </a:rPr>
              <a:t>Strong &gt; 1.75</a:t>
            </a:r>
          </a:p>
        </c:rich>
      </c:tx>
      <c:layout>
        <c:manualLayout>
          <c:xMode val="edge"/>
          <c:yMode val="edge"/>
          <c:x val="5.6511492939903582E-2"/>
          <c:y val="6.7537456471814139E-2"/>
        </c:manualLayout>
      </c:layout>
      <c:overlay val="0"/>
      <c:spPr>
        <a:solidFill>
          <a:sysClr val="window" lastClr="FFFFFF"/>
        </a:solidFill>
        <a:ln w="25400">
          <a:noFill/>
        </a:ln>
        <a:effectLst/>
      </c:spPr>
      <c:txPr>
        <a:bodyPr rot="0" spcFirstLastPara="1" vertOverflow="ellipsis" vert="horz" wrap="square" anchor="ctr" anchorCtr="1"/>
        <a:lstStyle/>
        <a:p>
          <a:pPr>
            <a:defRPr sz="2000" b="1" i="0" u="none" strike="noStrike" kern="1200" baseline="0">
              <a:solidFill>
                <a:srgbClr val="000000"/>
              </a:solidFill>
              <a:latin typeface="Arial"/>
              <a:ea typeface="Arial"/>
              <a:cs typeface="Arial"/>
            </a:defRPr>
          </a:pPr>
          <a:endParaRPr lang="en-US"/>
        </a:p>
      </c:txPr>
    </c:title>
    <c:autoTitleDeleted val="0"/>
    <c:plotArea>
      <c:layout>
        <c:manualLayout>
          <c:layoutTarget val="inner"/>
          <c:xMode val="edge"/>
          <c:yMode val="edge"/>
          <c:x val="5.0581112489547678E-2"/>
          <c:y val="4.1721603878028007E-2"/>
          <c:w val="0.87841910144430491"/>
          <c:h val="0.74159518523375223"/>
        </c:manualLayout>
      </c:layout>
      <c:barChart>
        <c:barDir val="col"/>
        <c:grouping val="clustered"/>
        <c:varyColors val="0"/>
        <c:ser>
          <c:idx val="0"/>
          <c:order val="0"/>
          <c:tx>
            <c:strRef>
              <c:f>'Fin Stds'!$A$31</c:f>
              <c:strCache>
                <c:ptCount val="1"/>
                <c:pt idx="0">
                  <c:v>Debt coverage ratio</c:v>
                </c:pt>
              </c:strCache>
            </c:strRef>
          </c:tx>
          <c:spPr>
            <a:solidFill>
              <a:schemeClr val="tx1"/>
            </a:solidFill>
            <a:ln>
              <a:noFill/>
            </a:ln>
            <a:effectLst>
              <a:outerShdw dist="35921" dir="2700000" algn="br">
                <a:srgbClr val="000000"/>
              </a:outerShdw>
            </a:effectLst>
          </c:spPr>
          <c:invertIfNegative val="0"/>
          <c:dLbls>
            <c:dLbl>
              <c:idx val="0"/>
              <c:layout>
                <c:manualLayout>
                  <c:x val="0"/>
                  <c:y val="-5.673665791776076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327-4081-8B3C-6BD399833CC5}"/>
                </c:ext>
              </c:extLst>
            </c:dLbl>
            <c:dLbl>
              <c:idx val="1"/>
              <c:layout>
                <c:manualLayout>
                  <c:x val="2.9695619896065329E-3"/>
                  <c:y val="-5.540166204986136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327-4081-8B3C-6BD399833CC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'Fin Stds'!$B$74:$G$74</c:f>
              <c:strCache>
                <c:ptCount val="6"/>
                <c:pt idx="0">
                  <c:v>Avg.</c:v>
                </c:pt>
                <c:pt idx="1">
                  <c:v>100 -   250K</c:v>
                </c:pt>
                <c:pt idx="2">
                  <c:v>250 -  500K</c:v>
                </c:pt>
                <c:pt idx="3">
                  <c:v>500 - 1,000K</c:v>
                </c:pt>
                <c:pt idx="4">
                  <c:v>1,000 - 2,000K</c:v>
                </c:pt>
                <c:pt idx="5">
                  <c:v>&gt; 2,000K</c:v>
                </c:pt>
              </c:strCache>
            </c:strRef>
          </c:cat>
          <c:val>
            <c:numRef>
              <c:f>'Fin Stds'!$B$31:$G$31</c:f>
              <c:numCache>
                <c:formatCode>General</c:formatCode>
                <c:ptCount val="6"/>
                <c:pt idx="0" formatCode="0.00">
                  <c:v>2.6</c:v>
                </c:pt>
                <c:pt idx="1">
                  <c:v>1.28</c:v>
                </c:pt>
                <c:pt idx="2">
                  <c:v>1.33</c:v>
                </c:pt>
                <c:pt idx="3">
                  <c:v>2.33</c:v>
                </c:pt>
                <c:pt idx="4">
                  <c:v>2.04</c:v>
                </c:pt>
                <c:pt idx="5">
                  <c:v>3.12</c:v>
                </c:pt>
              </c:numCache>
            </c:numRef>
          </c:val>
          <c:extLst>
            <c:ext xmlns:c16="http://schemas.microsoft.com/office/drawing/2014/chart" uri="{C3380CC4-5D6E-409C-BE32-E72D297353CC}">
              <c16:uniqueId val="{00000002-F327-4081-8B3C-6BD399833CC5}"/>
            </c:ext>
          </c:extLst>
        </c:ser>
        <c:dLbls>
          <c:showLegendKey val="0"/>
          <c:showVal val="0"/>
          <c:showCatName val="0"/>
          <c:showSerName val="0"/>
          <c:showPercent val="0"/>
          <c:showBubbleSize val="0"/>
        </c:dLbls>
        <c:gapWidth val="150"/>
        <c:axId val="285969920"/>
        <c:axId val="285970312"/>
      </c:barChart>
      <c:catAx>
        <c:axId val="285969920"/>
        <c:scaling>
          <c:orientation val="minMax"/>
        </c:scaling>
        <c:delete val="0"/>
        <c:axPos val="b"/>
        <c:numFmt formatCode="General" sourceLinked="1"/>
        <c:majorTickMark val="out"/>
        <c:minorTickMark val="none"/>
        <c:tickLblPos val="nextTo"/>
        <c:spPr>
          <a:noFill/>
          <a:ln w="3175" cap="flat" cmpd="sng" algn="ctr">
            <a:solidFill>
              <a:srgbClr val="000000"/>
            </a:solidFill>
            <a:prstDash val="solid"/>
            <a:round/>
          </a:ln>
          <a:effectLst/>
        </c:spPr>
        <c:txPr>
          <a:bodyPr rot="0" spcFirstLastPara="1" vertOverflow="ellipsis" wrap="square" anchor="ctr" anchorCtr="1"/>
          <a:lstStyle/>
          <a:p>
            <a:pPr>
              <a:defRPr sz="1400" b="1" i="0" u="none" strike="noStrike" kern="1200" baseline="0">
                <a:solidFill>
                  <a:srgbClr val="000000"/>
                </a:solidFill>
                <a:latin typeface="Arial"/>
                <a:ea typeface="Arial"/>
                <a:cs typeface="Arial"/>
              </a:defRPr>
            </a:pPr>
            <a:endParaRPr lang="en-US"/>
          </a:p>
        </c:txPr>
        <c:crossAx val="285970312"/>
        <c:crosses val="autoZero"/>
        <c:auto val="1"/>
        <c:lblAlgn val="ctr"/>
        <c:lblOffset val="100"/>
        <c:noMultiLvlLbl val="0"/>
      </c:catAx>
      <c:valAx>
        <c:axId val="285970312"/>
        <c:scaling>
          <c:orientation val="minMax"/>
          <c:max val="5"/>
          <c:min val="0.30000000000000004"/>
        </c:scaling>
        <c:delete val="0"/>
        <c:axPos val="l"/>
        <c:numFmt formatCode="0.00"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425" b="0" i="0" u="none" strike="noStrike" kern="1200" baseline="0">
                <a:noFill/>
                <a:latin typeface="Arial"/>
                <a:ea typeface="Arial"/>
                <a:cs typeface="Arial"/>
              </a:defRPr>
            </a:pPr>
            <a:endParaRPr lang="en-US"/>
          </a:p>
        </c:txPr>
        <c:crossAx val="285969920"/>
        <c:crosses val="autoZero"/>
        <c:crossBetween val="between"/>
        <c:majorUnit val="0.60000000000000009"/>
      </c:valAx>
      <c:spPr>
        <a:noFill/>
        <a:ln w="12700">
          <a:solidFill>
            <a:srgbClr val="808080"/>
          </a:solidFill>
          <a:prstDash val="solid"/>
        </a:ln>
        <a:effectLst/>
      </c:spPr>
    </c:plotArea>
    <c:plotVisOnly val="1"/>
    <c:dispBlanksAs val="gap"/>
    <c:showDLblsOverMax val="0"/>
  </c:chart>
  <c:spPr>
    <a:noFill/>
    <a:ln w="3175" cap="flat" cmpd="sng" algn="ctr">
      <a:solidFill>
        <a:srgbClr val="000000"/>
      </a:solidFill>
      <a:prstDash val="solid"/>
      <a:round/>
    </a:ln>
    <a:effectLst/>
  </c:spPr>
  <c:txPr>
    <a:bodyPr/>
    <a:lstStyle/>
    <a:p>
      <a:pPr>
        <a:defRPr sz="425" b="0" i="0" u="none" strike="noStrike" baseline="0">
          <a:solidFill>
            <a:srgbClr val="000000"/>
          </a:solidFill>
          <a:latin typeface="Arial"/>
          <a:ea typeface="Arial"/>
          <a:cs typeface="Arial"/>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200" b="1" i="0" u="none" strike="noStrike" baseline="0">
                <a:solidFill>
                  <a:srgbClr val="000000"/>
                </a:solidFill>
                <a:latin typeface="Arial"/>
                <a:ea typeface="Arial"/>
                <a:cs typeface="Arial"/>
              </a:defRPr>
            </a:pPr>
            <a:r>
              <a:rPr lang="en-US" sz="3200"/>
              <a:t>Operating</a:t>
            </a:r>
            <a:r>
              <a:rPr lang="en-US" sz="3200" baseline="0"/>
              <a:t> Expense Ratio</a:t>
            </a:r>
            <a:endParaRPr lang="en-US" sz="3200"/>
          </a:p>
        </c:rich>
      </c:tx>
      <c:layout>
        <c:manualLayout>
          <c:xMode val="edge"/>
          <c:yMode val="edge"/>
          <c:x val="5.6511492939903582E-2"/>
          <c:y val="6.7537456471814139E-2"/>
        </c:manualLayout>
      </c:layout>
      <c:overlay val="0"/>
      <c:spPr>
        <a:noFill/>
        <a:ln w="25400">
          <a:noFill/>
        </a:ln>
      </c:spPr>
    </c:title>
    <c:autoTitleDeleted val="0"/>
    <c:plotArea>
      <c:layout>
        <c:manualLayout>
          <c:layoutTarget val="inner"/>
          <c:xMode val="edge"/>
          <c:yMode val="edge"/>
          <c:x val="5.0581112489547678E-2"/>
          <c:y val="4.1721603878028007E-2"/>
          <c:w val="0.87841910144430491"/>
          <c:h val="0.73751985208713589"/>
        </c:manualLayout>
      </c:layout>
      <c:barChart>
        <c:barDir val="col"/>
        <c:grouping val="clustered"/>
        <c:varyColors val="0"/>
        <c:ser>
          <c:idx val="0"/>
          <c:order val="0"/>
          <c:tx>
            <c:strRef>
              <c:f>'Fin Stds'!$A$37</c:f>
              <c:strCache>
                <c:ptCount val="1"/>
                <c:pt idx="0">
                  <c:v>Operating expense ratio</c:v>
                </c:pt>
              </c:strCache>
            </c:strRef>
          </c:tx>
          <c:spPr>
            <a:solidFill>
              <a:srgbClr val="00B0F0"/>
            </a:solidFill>
            <a:ln w="12700">
              <a:solidFill>
                <a:schemeClr val="tx1"/>
              </a:solidFill>
              <a:prstDash val="solid"/>
            </a:ln>
            <a:effectLst>
              <a:outerShdw dist="35921" dir="2700000" algn="br">
                <a:srgbClr val="000000"/>
              </a:outerShdw>
            </a:effectLst>
          </c:spPr>
          <c:invertIfNegative val="0"/>
          <c:dLbls>
            <c:dLbl>
              <c:idx val="0"/>
              <c:layout>
                <c:manualLayout>
                  <c:x val="5.3210270885950435E-3"/>
                  <c:y val="-7.812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3FB-4D7E-9140-FEE18225AB2A}"/>
                </c:ext>
              </c:extLst>
            </c:dLbl>
            <c:dLbl>
              <c:idx val="1"/>
              <c:layout>
                <c:manualLayout>
                  <c:x val="1.4215467644904939E-2"/>
                  <c:y val="-5.540077060361040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3FB-4D7E-9140-FEE18225AB2A}"/>
                </c:ext>
              </c:extLst>
            </c:dLbl>
            <c:dLbl>
              <c:idx val="2"/>
              <c:layout>
                <c:manualLayout>
                  <c:x val="1.0277695240925016E-2"/>
                  <c:y val="-1.30208333333333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3FB-4D7E-9140-FEE18225AB2A}"/>
                </c:ext>
              </c:extLst>
            </c:dLbl>
            <c:dLbl>
              <c:idx val="3"/>
              <c:layout>
                <c:manualLayout>
                  <c:x val="9.0697271331649579E-3"/>
                  <c:y val="-6.97896161417332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3FB-4D7E-9140-FEE18225AB2A}"/>
                </c:ext>
              </c:extLst>
            </c:dLbl>
            <c:dLbl>
              <c:idx val="4"/>
              <c:layout>
                <c:manualLayout>
                  <c:x val="6.52911900163423E-3"/>
                  <c:y val="-5.208333333333380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3FB-4D7E-9140-FEE18225AB2A}"/>
                </c:ext>
              </c:extLst>
            </c:dLbl>
            <c:dLbl>
              <c:idx val="5"/>
              <c:layout>
                <c:manualLayout>
                  <c:x val="7.497360427337737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3FB-4D7E-9140-FEE18225AB2A}"/>
                </c:ext>
              </c:extLst>
            </c:dLbl>
            <c:spPr>
              <a:noFill/>
              <a:ln>
                <a:noFill/>
              </a:ln>
              <a:effectLst/>
            </c:spPr>
            <c:txPr>
              <a:bodyPr wrap="square" lIns="38100" tIns="19050" rIns="38100" bIns="19050" anchor="ctr">
                <a:spAutoFit/>
              </a:bodyPr>
              <a:lstStyle/>
              <a:p>
                <a:pPr>
                  <a:defRPr sz="1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'Fin Stds'!$B$74:$G$74</c:f>
              <c:strCache>
                <c:ptCount val="6"/>
                <c:pt idx="0">
                  <c:v>Avg.</c:v>
                </c:pt>
                <c:pt idx="1">
                  <c:v>100 -   250K</c:v>
                </c:pt>
                <c:pt idx="2">
                  <c:v>250 -  500K</c:v>
                </c:pt>
                <c:pt idx="3">
                  <c:v>500 - 1,000K</c:v>
                </c:pt>
                <c:pt idx="4">
                  <c:v>1,000 - 2,000K</c:v>
                </c:pt>
                <c:pt idx="5">
                  <c:v>&gt; 2,000K</c:v>
                </c:pt>
              </c:strCache>
            </c:strRef>
          </c:cat>
          <c:val>
            <c:numRef>
              <c:f>'Fin Stds'!$B$37:$G$37</c:f>
              <c:numCache>
                <c:formatCode>0.0%</c:formatCode>
                <c:ptCount val="6"/>
                <c:pt idx="0">
                  <c:v>0.78200000000000003</c:v>
                </c:pt>
                <c:pt idx="1">
                  <c:v>0.77500000000000002</c:v>
                </c:pt>
                <c:pt idx="2">
                  <c:v>0.746</c:v>
                </c:pt>
                <c:pt idx="3">
                  <c:v>0.73199999999999998</c:v>
                </c:pt>
                <c:pt idx="4">
                  <c:v>0.76</c:v>
                </c:pt>
                <c:pt idx="5">
                  <c:v>0.79700000000000004</c:v>
                </c:pt>
              </c:numCache>
            </c:numRef>
          </c:val>
          <c:extLst>
            <c:ext xmlns:c16="http://schemas.microsoft.com/office/drawing/2014/chart" uri="{C3380CC4-5D6E-409C-BE32-E72D297353CC}">
              <c16:uniqueId val="{00000006-A3FB-4D7E-9140-FEE18225AB2A}"/>
            </c:ext>
          </c:extLst>
        </c:ser>
        <c:dLbls>
          <c:showLegendKey val="0"/>
          <c:showVal val="0"/>
          <c:showCatName val="0"/>
          <c:showSerName val="0"/>
          <c:showPercent val="0"/>
          <c:showBubbleSize val="0"/>
        </c:dLbls>
        <c:gapWidth val="150"/>
        <c:axId val="211295648"/>
        <c:axId val="211296040"/>
      </c:barChart>
      <c:catAx>
        <c:axId val="211295648"/>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400" b="1" i="0" u="none" strike="noStrike" baseline="0">
                <a:solidFill>
                  <a:srgbClr val="000000"/>
                </a:solidFill>
                <a:latin typeface="Arial"/>
                <a:ea typeface="Arial"/>
                <a:cs typeface="Arial"/>
              </a:defRPr>
            </a:pPr>
            <a:endParaRPr lang="en-US"/>
          </a:p>
        </c:txPr>
        <c:crossAx val="211296040"/>
        <c:crosses val="autoZero"/>
        <c:auto val="1"/>
        <c:lblAlgn val="ctr"/>
        <c:lblOffset val="100"/>
        <c:tickLblSkip val="1"/>
        <c:tickMarkSkip val="1"/>
        <c:noMultiLvlLbl val="0"/>
      </c:catAx>
      <c:valAx>
        <c:axId val="211296040"/>
        <c:scaling>
          <c:orientation val="minMax"/>
          <c:max val="1.4"/>
          <c:min val="0.2"/>
        </c:scaling>
        <c:delete val="1"/>
        <c:axPos val="l"/>
        <c:numFmt formatCode="0.0%" sourceLinked="1"/>
        <c:majorTickMark val="out"/>
        <c:minorTickMark val="none"/>
        <c:tickLblPos val="nextTo"/>
        <c:crossAx val="211295648"/>
        <c:crosses val="autoZero"/>
        <c:crossBetween val="between"/>
        <c:majorUnit val="0.60000000000000009"/>
        <c:minorUnit val="0.60000000000000009"/>
      </c:valAx>
      <c:spPr>
        <a:noFill/>
        <a:ln w="12700">
          <a:solidFill>
            <a:srgbClr val="808080"/>
          </a:solidFill>
          <a:prstDash val="solid"/>
        </a:ln>
      </c:spPr>
    </c:plotArea>
    <c:plotVisOnly val="1"/>
    <c:dispBlanksAs val="gap"/>
    <c:showDLblsOverMax val="0"/>
  </c:chart>
  <c:spPr>
    <a:noFill/>
    <a:ln w="3175">
      <a:solidFill>
        <a:srgbClr val="000000"/>
      </a:solidFill>
      <a:prstDash val="solid"/>
    </a:ln>
  </c:spPr>
  <c:txPr>
    <a:bodyPr/>
    <a:lstStyle/>
    <a:p>
      <a:pPr>
        <a:defRPr sz="425" b="0" i="0" u="none" strike="noStrike" baseline="0">
          <a:solidFill>
            <a:srgbClr val="000000"/>
          </a:solidFill>
          <a:latin typeface="Arial"/>
          <a:ea typeface="Arial"/>
          <a:cs typeface="Arial"/>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i="0" u="none" strike="noStrike" baseline="0">
                <a:solidFill>
                  <a:srgbClr val="000000"/>
                </a:solidFill>
                <a:latin typeface="Arial"/>
                <a:ea typeface="Arial"/>
                <a:cs typeface="Arial"/>
              </a:defRPr>
            </a:pPr>
            <a:r>
              <a:rPr lang="en-US" sz="2800"/>
              <a:t>Working</a:t>
            </a:r>
            <a:r>
              <a:rPr lang="en-US" sz="2800" baseline="0"/>
              <a:t> Capital</a:t>
            </a:r>
            <a:endParaRPr lang="en-US" sz="2800"/>
          </a:p>
        </c:rich>
      </c:tx>
      <c:layout>
        <c:manualLayout>
          <c:xMode val="edge"/>
          <c:yMode val="edge"/>
          <c:x val="8.8433998613619266E-2"/>
          <c:y val="6.7537456471814139E-2"/>
        </c:manualLayout>
      </c:layout>
      <c:overlay val="0"/>
      <c:spPr>
        <a:noFill/>
        <a:ln w="25400">
          <a:noFill/>
        </a:ln>
      </c:spPr>
    </c:title>
    <c:autoTitleDeleted val="0"/>
    <c:plotArea>
      <c:layout>
        <c:manualLayout>
          <c:layoutTarget val="inner"/>
          <c:xMode val="edge"/>
          <c:yMode val="edge"/>
          <c:x val="6.4768892788976878E-2"/>
          <c:y val="4.1721744172083984E-2"/>
          <c:w val="0.87841910144430491"/>
          <c:h val="0.70436362776077333"/>
        </c:manualLayout>
      </c:layout>
      <c:barChart>
        <c:barDir val="col"/>
        <c:grouping val="clustered"/>
        <c:varyColors val="0"/>
        <c:ser>
          <c:idx val="0"/>
          <c:order val="0"/>
          <c:tx>
            <c:strRef>
              <c:f>'Fin Stds'!$A$13</c:f>
              <c:strCache>
                <c:ptCount val="1"/>
                <c:pt idx="0">
                  <c:v>Working capital</c:v>
                </c:pt>
              </c:strCache>
            </c:strRef>
          </c:tx>
          <c:spPr>
            <a:solidFill>
              <a:srgbClr val="FFC000"/>
            </a:solidFill>
            <a:ln w="12700">
              <a:solidFill>
                <a:schemeClr val="accent3">
                  <a:lumMod val="75000"/>
                </a:schemeClr>
              </a:solidFill>
              <a:prstDash val="solid"/>
            </a:ln>
            <a:effectLst/>
          </c:spPr>
          <c:invertIfNegative val="0"/>
          <c:dLbls>
            <c:dLbl>
              <c:idx val="0"/>
              <c:layout>
                <c:manualLayout>
                  <c:x val="0"/>
                  <c:y val="9.673387094952556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BA5-4E69-AA10-FA6659867B87}"/>
                </c:ext>
              </c:extLst>
            </c:dLbl>
            <c:dLbl>
              <c:idx val="1"/>
              <c:layout>
                <c:manualLayout>
                  <c:x val="-7.191444620648392E-4"/>
                  <c:y val="-3.38843237129113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BA5-4E69-AA10-FA6659867B87}"/>
                </c:ext>
              </c:extLst>
            </c:dLbl>
            <c:dLbl>
              <c:idx val="4"/>
              <c:layout>
                <c:manualLayout>
                  <c:x val="-1.5989024099260321E-3"/>
                  <c:y val="-4.236422370280637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BA5-4E69-AA10-FA6659867B87}"/>
                </c:ext>
              </c:extLst>
            </c:dLbl>
            <c:dLbl>
              <c:idx val="5"/>
              <c:layout>
                <c:manualLayout>
                  <c:x val="-2.1710843513468119E-2"/>
                  <c:y val="-2.0780638227603756E-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BA5-4E69-AA10-FA6659867B87}"/>
                </c:ext>
              </c:extLst>
            </c:dLbl>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'Fin Stds'!$B$74:$G$74</c:f>
              <c:strCache>
                <c:ptCount val="6"/>
                <c:pt idx="0">
                  <c:v>Avg.</c:v>
                </c:pt>
                <c:pt idx="1">
                  <c:v>100 -   250K</c:v>
                </c:pt>
                <c:pt idx="2">
                  <c:v>250 -  500K</c:v>
                </c:pt>
                <c:pt idx="3">
                  <c:v>500 - 1,000K</c:v>
                </c:pt>
                <c:pt idx="4">
                  <c:v>1,000 - 2,000K</c:v>
                </c:pt>
                <c:pt idx="5">
                  <c:v>&gt; 2,000K</c:v>
                </c:pt>
              </c:strCache>
            </c:strRef>
          </c:cat>
          <c:val>
            <c:numRef>
              <c:f>'Fin Stds'!$B$13:$G$13</c:f>
              <c:numCache>
                <c:formatCode>#,##0</c:formatCode>
                <c:ptCount val="6"/>
                <c:pt idx="0">
                  <c:v>423562</c:v>
                </c:pt>
                <c:pt idx="1">
                  <c:v>60692</c:v>
                </c:pt>
                <c:pt idx="2">
                  <c:v>91563</c:v>
                </c:pt>
                <c:pt idx="3">
                  <c:v>229632</c:v>
                </c:pt>
                <c:pt idx="4">
                  <c:v>317844</c:v>
                </c:pt>
                <c:pt idx="5">
                  <c:v>1020005</c:v>
                </c:pt>
              </c:numCache>
            </c:numRef>
          </c:val>
          <c:extLst>
            <c:ext xmlns:c16="http://schemas.microsoft.com/office/drawing/2014/chart" uri="{C3380CC4-5D6E-409C-BE32-E72D297353CC}">
              <c16:uniqueId val="{00000004-1BA5-4E69-AA10-FA6659867B87}"/>
            </c:ext>
          </c:extLst>
        </c:ser>
        <c:dLbls>
          <c:showLegendKey val="0"/>
          <c:showVal val="0"/>
          <c:showCatName val="0"/>
          <c:showSerName val="0"/>
          <c:showPercent val="0"/>
          <c:showBubbleSize val="0"/>
        </c:dLbls>
        <c:gapWidth val="150"/>
        <c:axId val="211296824"/>
        <c:axId val="211297216"/>
      </c:barChart>
      <c:lineChart>
        <c:grouping val="standard"/>
        <c:varyColors val="0"/>
        <c:ser>
          <c:idx val="1"/>
          <c:order val="1"/>
          <c:tx>
            <c:strRef>
              <c:f>'Fin Stds'!$A$14</c:f>
              <c:strCache>
                <c:ptCount val="1"/>
                <c:pt idx="0">
                  <c:v>Working capital to oper expense</c:v>
                </c:pt>
              </c:strCache>
            </c:strRef>
          </c:tx>
          <c:spPr>
            <a:ln>
              <a:solidFill>
                <a:schemeClr val="tx1"/>
              </a:solidFill>
            </a:ln>
          </c:spPr>
          <c:marker>
            <c:symbol val="none"/>
          </c:marker>
          <c:dLbls>
            <c:dLbl>
              <c:idx val="0"/>
              <c:layout>
                <c:manualLayout>
                  <c:x val="-6.0297928748023699E-2"/>
                  <c:y val="-0.1242840457219512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BA5-4E69-AA10-FA6659867B87}"/>
                </c:ext>
              </c:extLst>
            </c:dLbl>
            <c:dLbl>
              <c:idx val="1"/>
              <c:layout>
                <c:manualLayout>
                  <c:x val="-7.0938837867196472E-2"/>
                  <c:y val="9.34193591522222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BA5-4E69-AA10-FA6659867B87}"/>
                </c:ext>
              </c:extLst>
            </c:dLbl>
            <c:dLbl>
              <c:idx val="2"/>
              <c:layout>
                <c:manualLayout>
                  <c:x val="-8.5757686655165005E-2"/>
                  <c:y val="-9.06722491291331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BA5-4E69-AA10-FA6659867B87}"/>
                </c:ext>
              </c:extLst>
            </c:dLbl>
            <c:dLbl>
              <c:idx val="3"/>
              <c:layout>
                <c:manualLayout>
                  <c:x val="-8.2713521426206374E-2"/>
                  <c:y val="0.1121540080204228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BA5-4E69-AA10-FA6659867B87}"/>
                </c:ext>
              </c:extLst>
            </c:dLbl>
            <c:dLbl>
              <c:idx val="4"/>
              <c:layout>
                <c:manualLayout>
                  <c:x val="-5.6325915340780505E-2"/>
                  <c:y val="-8.62825651800529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BA5-4E69-AA10-FA6659867B87}"/>
                </c:ext>
              </c:extLst>
            </c:dLbl>
            <c:dLbl>
              <c:idx val="5"/>
              <c:layout>
                <c:manualLayout>
                  <c:x val="-6.3419770082893304E-2"/>
                  <c:y val="5.73536580021946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BA5-4E69-AA10-FA6659867B87}"/>
                </c:ext>
              </c:extLst>
            </c:dLbl>
            <c:spPr>
              <a:noFill/>
              <a:ln>
                <a:noFill/>
              </a:ln>
              <a:effectLst/>
            </c:spPr>
            <c:txPr>
              <a:bodyPr wrap="square" lIns="38100" tIns="19050" rIns="38100" bIns="19050" anchor="ctr">
                <a:spAutoFit/>
              </a:bodyPr>
              <a:lstStyle/>
              <a:p>
                <a:pPr>
                  <a:defRPr sz="1400"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'Fin Stds'!$B$74:$G$74</c:f>
              <c:strCache>
                <c:ptCount val="6"/>
                <c:pt idx="0">
                  <c:v>Avg.</c:v>
                </c:pt>
                <c:pt idx="1">
                  <c:v>100 -   250K</c:v>
                </c:pt>
                <c:pt idx="2">
                  <c:v>250 -  500K</c:v>
                </c:pt>
                <c:pt idx="3">
                  <c:v>500 - 1,000K</c:v>
                </c:pt>
                <c:pt idx="4">
                  <c:v>1,000 - 2,000K</c:v>
                </c:pt>
                <c:pt idx="5">
                  <c:v>&gt; 2,000K</c:v>
                </c:pt>
              </c:strCache>
            </c:strRef>
          </c:cat>
          <c:val>
            <c:numRef>
              <c:f>'Fin Stds'!$B$14:$G$14</c:f>
              <c:numCache>
                <c:formatCode>0.0%</c:formatCode>
                <c:ptCount val="6"/>
                <c:pt idx="0">
                  <c:v>0.28100000000000003</c:v>
                </c:pt>
                <c:pt idx="1">
                  <c:v>0.377</c:v>
                </c:pt>
                <c:pt idx="2">
                  <c:v>0.311</c:v>
                </c:pt>
                <c:pt idx="3">
                  <c:v>0.40899999999999997</c:v>
                </c:pt>
                <c:pt idx="4">
                  <c:v>0.28199999999999997</c:v>
                </c:pt>
                <c:pt idx="5">
                  <c:v>0.25800000000000001</c:v>
                </c:pt>
              </c:numCache>
            </c:numRef>
          </c:val>
          <c:smooth val="0"/>
          <c:extLst>
            <c:ext xmlns:c16="http://schemas.microsoft.com/office/drawing/2014/chart" uri="{C3380CC4-5D6E-409C-BE32-E72D297353CC}">
              <c16:uniqueId val="{0000000B-1BA5-4E69-AA10-FA6659867B87}"/>
            </c:ext>
          </c:extLst>
        </c:ser>
        <c:dLbls>
          <c:showLegendKey val="0"/>
          <c:showVal val="0"/>
          <c:showCatName val="0"/>
          <c:showSerName val="0"/>
          <c:showPercent val="0"/>
          <c:showBubbleSize val="0"/>
        </c:dLbls>
        <c:marker val="1"/>
        <c:smooth val="0"/>
        <c:axId val="211298000"/>
        <c:axId val="211297608"/>
      </c:lineChart>
      <c:catAx>
        <c:axId val="211296824"/>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400" b="1" i="0" u="none" strike="noStrike" baseline="0">
                <a:solidFill>
                  <a:srgbClr val="000000"/>
                </a:solidFill>
                <a:latin typeface="Arial"/>
                <a:ea typeface="Arial"/>
                <a:cs typeface="Arial"/>
              </a:defRPr>
            </a:pPr>
            <a:endParaRPr lang="en-US"/>
          </a:p>
        </c:txPr>
        <c:crossAx val="211297216"/>
        <c:crosses val="autoZero"/>
        <c:auto val="1"/>
        <c:lblAlgn val="ctr"/>
        <c:lblOffset val="100"/>
        <c:noMultiLvlLbl val="0"/>
      </c:catAx>
      <c:valAx>
        <c:axId val="211297216"/>
        <c:scaling>
          <c:orientation val="minMax"/>
        </c:scaling>
        <c:delete val="0"/>
        <c:axPos val="l"/>
        <c:numFmt formatCode="#,##0" sourceLinked="1"/>
        <c:majorTickMark val="none"/>
        <c:minorTickMark val="none"/>
        <c:tickLblPos val="none"/>
        <c:crossAx val="211296824"/>
        <c:crosses val="autoZero"/>
        <c:crossBetween val="between"/>
      </c:valAx>
      <c:valAx>
        <c:axId val="211297608"/>
        <c:scaling>
          <c:orientation val="minMax"/>
          <c:max val="0.55000000000000004"/>
          <c:min val="0"/>
        </c:scaling>
        <c:delete val="0"/>
        <c:axPos val="r"/>
        <c:numFmt formatCode="0.0%" sourceLinked="1"/>
        <c:majorTickMark val="none"/>
        <c:minorTickMark val="none"/>
        <c:tickLblPos val="none"/>
        <c:crossAx val="211298000"/>
        <c:crosses val="max"/>
        <c:crossBetween val="between"/>
        <c:majorUnit val="8.0000000000000016E-2"/>
      </c:valAx>
      <c:catAx>
        <c:axId val="211298000"/>
        <c:scaling>
          <c:orientation val="minMax"/>
        </c:scaling>
        <c:delete val="1"/>
        <c:axPos val="b"/>
        <c:numFmt formatCode="General" sourceLinked="1"/>
        <c:majorTickMark val="out"/>
        <c:minorTickMark val="none"/>
        <c:tickLblPos val="nextTo"/>
        <c:crossAx val="211297608"/>
        <c:crosses val="autoZero"/>
        <c:auto val="1"/>
        <c:lblAlgn val="ctr"/>
        <c:lblOffset val="100"/>
        <c:noMultiLvlLbl val="0"/>
      </c:catAx>
      <c:spPr>
        <a:noFill/>
        <a:ln w="12700">
          <a:noFill/>
          <a:prstDash val="solid"/>
        </a:ln>
      </c:spPr>
    </c:plotArea>
    <c:legend>
      <c:legendPos val="b"/>
      <c:layout>
        <c:manualLayout>
          <c:xMode val="edge"/>
          <c:yMode val="edge"/>
          <c:x val="6.2101786976059746E-2"/>
          <c:y val="0.84837288568095659"/>
          <c:w val="0.89999980649208011"/>
          <c:h val="6.1349363106560563E-2"/>
        </c:manualLayout>
      </c:layout>
      <c:overlay val="0"/>
      <c:txPr>
        <a:bodyPr/>
        <a:lstStyle/>
        <a:p>
          <a:pPr>
            <a:defRPr sz="1800"/>
          </a:pPr>
          <a:endParaRPr lang="en-US"/>
        </a:p>
      </c:txPr>
    </c:legend>
    <c:plotVisOnly val="1"/>
    <c:dispBlanksAs val="gap"/>
    <c:showDLblsOverMax val="0"/>
  </c:chart>
  <c:spPr>
    <a:noFill/>
    <a:ln w="3175">
      <a:solidFill>
        <a:srgbClr val="000000"/>
      </a:solidFill>
      <a:prstDash val="solid"/>
    </a:ln>
  </c:spPr>
  <c:txPr>
    <a:bodyPr/>
    <a:lstStyle/>
    <a:p>
      <a:pPr>
        <a:defRPr sz="425" b="0" i="0" u="none" strike="noStrike" baseline="0">
          <a:solidFill>
            <a:srgbClr val="0000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81818181818181"/>
          <c:y val="6.8235294117647061E-2"/>
          <c:w val="0.77613636363636362"/>
          <c:h val="0.7247058823529412"/>
        </c:manualLayout>
      </c:layout>
      <c:barChart>
        <c:barDir val="col"/>
        <c:grouping val="clustered"/>
        <c:varyColors val="0"/>
        <c:ser>
          <c:idx val="1"/>
          <c:order val="0"/>
          <c:tx>
            <c:strRef>
              <c:f>Sheet1!$A$2</c:f>
              <c:strCache>
                <c:ptCount val="1"/>
                <c:pt idx="0">
                  <c:v># milk/cow</c:v>
                </c:pt>
              </c:strCache>
            </c:strRef>
          </c:tx>
          <c:spPr>
            <a:solidFill>
              <a:srgbClr val="00FFFF"/>
            </a:solidFill>
            <a:ln w="8019">
              <a:solidFill>
                <a:schemeClr val="tx1"/>
              </a:solidFill>
              <a:prstDash val="solid"/>
            </a:ln>
          </c:spPr>
          <c:invertIfNegative val="0"/>
          <c:cat>
            <c:numRef>
              <c:f>Sheet1!$S$1:$AB$1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Sheet1!$S$2:$AB$2</c:f>
              <c:numCache>
                <c:formatCode>General</c:formatCode>
                <c:ptCount val="10"/>
                <c:pt idx="0">
                  <c:v>23087</c:v>
                </c:pt>
                <c:pt idx="1">
                  <c:v>23765</c:v>
                </c:pt>
                <c:pt idx="2">
                  <c:v>24034</c:v>
                </c:pt>
                <c:pt idx="3">
                  <c:v>24598</c:v>
                </c:pt>
                <c:pt idx="4">
                  <c:v>24830</c:v>
                </c:pt>
                <c:pt idx="5">
                  <c:v>23974</c:v>
                </c:pt>
                <c:pt idx="6">
                  <c:v>24390</c:v>
                </c:pt>
                <c:pt idx="7">
                  <c:v>24983</c:v>
                </c:pt>
                <c:pt idx="8">
                  <c:v>25285</c:v>
                </c:pt>
                <c:pt idx="9">
                  <c:v>25485</c:v>
                </c:pt>
              </c:numCache>
            </c:numRef>
          </c:val>
          <c:extLst>
            <c:ext xmlns:c16="http://schemas.microsoft.com/office/drawing/2014/chart" uri="{C3380CC4-5D6E-409C-BE32-E72D297353CC}">
              <c16:uniqueId val="{00000000-8ACF-4479-8F9C-6BA0765E4A3A}"/>
            </c:ext>
          </c:extLst>
        </c:ser>
        <c:dLbls>
          <c:showLegendKey val="0"/>
          <c:showVal val="0"/>
          <c:showCatName val="0"/>
          <c:showSerName val="0"/>
          <c:showPercent val="0"/>
          <c:showBubbleSize val="0"/>
        </c:dLbls>
        <c:gapWidth val="150"/>
        <c:axId val="241959864"/>
        <c:axId val="241961040"/>
      </c:barChart>
      <c:lineChart>
        <c:grouping val="standard"/>
        <c:varyColors val="0"/>
        <c:ser>
          <c:idx val="0"/>
          <c:order val="1"/>
          <c:tx>
            <c:strRef>
              <c:f>Sheet1!$A$3</c:f>
              <c:strCache>
                <c:ptCount val="1"/>
                <c:pt idx="0">
                  <c:v>return/cow</c:v>
                </c:pt>
              </c:strCache>
            </c:strRef>
          </c:tx>
          <c:spPr>
            <a:ln w="24058">
              <a:solidFill>
                <a:srgbClr val="0000FF"/>
              </a:solidFill>
              <a:prstDash val="solid"/>
            </a:ln>
          </c:spPr>
          <c:marker>
            <c:symbol val="diamond"/>
            <c:size val="5"/>
            <c:spPr>
              <a:solidFill>
                <a:srgbClr val="FF0000"/>
              </a:solidFill>
              <a:ln>
                <a:solidFill>
                  <a:srgbClr val="FF0000"/>
                </a:solidFill>
                <a:prstDash val="solid"/>
              </a:ln>
            </c:spPr>
          </c:marker>
          <c:dLbls>
            <c:dLbl>
              <c:idx val="0"/>
              <c:layout>
                <c:manualLayout>
                  <c:x val="-2.1739130434782608E-2"/>
                  <c:y val="4.67115070727898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8E9-449E-9BC9-8C5C2353A406}"/>
                </c:ext>
              </c:extLst>
            </c:dLbl>
            <c:dLbl>
              <c:idx val="1"/>
              <c:layout>
                <c:manualLayout>
                  <c:x val="-2.1739130434782636E-2"/>
                  <c:y val="-5.38978927762960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E86-4ECB-BD06-0AFCC725302F}"/>
                </c:ext>
              </c:extLst>
            </c:dLbl>
            <c:dLbl>
              <c:idx val="2"/>
              <c:layout>
                <c:manualLayout>
                  <c:x val="-2.318840579710145E-2"/>
                  <c:y val="6.82706641833082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E86-4ECB-BD06-0AFCC725302F}"/>
                </c:ext>
              </c:extLst>
            </c:dLbl>
            <c:dLbl>
              <c:idx val="3"/>
              <c:layout>
                <c:manualLayout>
                  <c:x val="-2.8985507246376864E-2"/>
                  <c:y val="6.82706641833082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E86-4ECB-BD06-0AFCC725302F}"/>
                </c:ext>
              </c:extLst>
            </c:dLbl>
            <c:dLbl>
              <c:idx val="4"/>
              <c:layout>
                <c:manualLayout>
                  <c:x val="-2.898550724637676E-2"/>
                  <c:y val="-3.95251213692838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D57-4644-AA9F-4BC0D5B8DDD1}"/>
                </c:ext>
              </c:extLst>
            </c:dLbl>
            <c:dLbl>
              <c:idx val="5"/>
              <c:layout>
                <c:manualLayout>
                  <c:x val="-2.753623188405797E-2"/>
                  <c:y val="-9.7016206997332766E-2"/>
                </c:manualLayout>
              </c:layout>
              <c:spPr>
                <a:solidFill>
                  <a:schemeClr val="bg1"/>
                </a:solidFill>
                <a:ln>
                  <a:noFill/>
                </a:ln>
                <a:effectLst/>
              </c:spPr>
              <c:txPr>
                <a:bodyPr wrap="square" lIns="38100" tIns="19050" rIns="38100" bIns="19050" anchor="ctr">
                  <a:spAutoFit/>
                </a:bodyPr>
                <a:lstStyle/>
                <a:p>
                  <a:pPr>
                    <a:defRPr b="1">
                      <a:solidFill>
                        <a:srgbClr val="FF0000"/>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E86-4ECB-BD06-0AFCC725302F}"/>
                </c:ext>
              </c:extLst>
            </c:dLbl>
            <c:dLbl>
              <c:idx val="6"/>
              <c:layout>
                <c:manualLayout>
                  <c:x val="-2.753623188405797E-2"/>
                  <c:y val="-0.1185753641078513"/>
                </c:manualLayout>
              </c:layout>
              <c:spPr>
                <a:solidFill>
                  <a:schemeClr val="bg1"/>
                </a:solidFill>
                <a:ln>
                  <a:noFill/>
                </a:ln>
                <a:effectLst/>
              </c:spPr>
              <c:txPr>
                <a:bodyPr wrap="square" lIns="38100" tIns="19050" rIns="38100" bIns="19050" anchor="ctr">
                  <a:spAutoFit/>
                </a:bodyPr>
                <a:lstStyle/>
                <a:p>
                  <a:pPr>
                    <a:defRPr b="1" baseline="0">
                      <a:solidFill>
                        <a:schemeClr val="tx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E86-4ECB-BD06-0AFCC725302F}"/>
                </c:ext>
              </c:extLst>
            </c:dLbl>
            <c:dLbl>
              <c:idx val="7"/>
              <c:layout>
                <c:manualLayout>
                  <c:x val="-2.753623188405797E-2"/>
                  <c:y val="-7.5457049886814426E-2"/>
                </c:manualLayout>
              </c:layout>
              <c:tx>
                <c:rich>
                  <a:bodyPr wrap="square" lIns="38100" tIns="19050" rIns="38100" bIns="19050" anchor="ctr">
                    <a:spAutoFit/>
                  </a:bodyPr>
                  <a:lstStyle/>
                  <a:p>
                    <a:pPr>
                      <a:defRPr b="1" baseline="0">
                        <a:solidFill>
                          <a:schemeClr val="tx1"/>
                        </a:solidFill>
                      </a:defRPr>
                    </a:pPr>
                    <a:fld id="{27F16462-4E7C-48B5-AEA2-BD11CED249D3}" type="VALUE">
                      <a:rPr lang="en-US" baseline="0">
                        <a:solidFill>
                          <a:schemeClr val="tx1"/>
                        </a:solidFill>
                      </a:rPr>
                      <a:pPr>
                        <a:defRPr b="1" baseline="0">
                          <a:solidFill>
                            <a:schemeClr val="tx1"/>
                          </a:solidFill>
                        </a:defRPr>
                      </a:pPr>
                      <a:t>[VALUE]</a:t>
                    </a:fld>
                    <a:endParaRPr lang="en-US"/>
                  </a:p>
                </c:rich>
              </c:tx>
              <c:spPr>
                <a:solidFill>
                  <a:schemeClr val="bg1"/>
                </a:solid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AE86-4ECB-BD06-0AFCC725302F}"/>
                </c:ext>
              </c:extLst>
            </c:dLbl>
            <c:dLbl>
              <c:idx val="8"/>
              <c:layout>
                <c:manualLayout>
                  <c:x val="-2.6086956521739129E-2"/>
                  <c:y val="5.3897892776296016E-2"/>
                </c:manualLayout>
              </c:layout>
              <c:tx>
                <c:rich>
                  <a:bodyPr/>
                  <a:lstStyle/>
                  <a:p>
                    <a:fld id="{2C216C25-DEDD-4173-940A-F9E665BA92E1}" type="VALUE">
                      <a:rPr lang="en-US">
                        <a:solidFill>
                          <a:schemeClr val="tx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AE86-4ECB-BD06-0AFCC725302F}"/>
                </c:ext>
              </c:extLst>
            </c:dLbl>
            <c:dLbl>
              <c:idx val="9"/>
              <c:layout>
                <c:manualLayout>
                  <c:x val="-1.8840579710144929E-2"/>
                  <c:y val="-8.26434355903204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8E9-449E-9BC9-8C5C2353A406}"/>
                </c:ext>
              </c:extLst>
            </c:dLbl>
            <c:spPr>
              <a:solidFill>
                <a:schemeClr val="bg1"/>
              </a:solidFill>
              <a:ln>
                <a:noFill/>
              </a:ln>
              <a:effectLst/>
            </c:spPr>
            <c:txPr>
              <a:bodyPr wrap="square" lIns="38100" tIns="19050" rIns="38100" bIns="19050" anchor="ctr">
                <a:spAutoFit/>
              </a:bodyPr>
              <a:lstStyle/>
              <a:p>
                <a:pPr>
                  <a:defRPr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Sheet1!$S$1:$AB$1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Sheet1!$S$3:$AB$3</c:f>
              <c:numCache>
                <c:formatCode>0</c:formatCode>
                <c:ptCount val="10"/>
                <c:pt idx="0">
                  <c:v>287.22000000000003</c:v>
                </c:pt>
                <c:pt idx="1">
                  <c:v>1249.2</c:v>
                </c:pt>
                <c:pt idx="2">
                  <c:v>289.48</c:v>
                </c:pt>
                <c:pt idx="3">
                  <c:v>108.61</c:v>
                </c:pt>
                <c:pt idx="4">
                  <c:v>342.83</c:v>
                </c:pt>
                <c:pt idx="5">
                  <c:v>-38.21</c:v>
                </c:pt>
                <c:pt idx="6">
                  <c:v>403.31</c:v>
                </c:pt>
                <c:pt idx="7">
                  <c:v>964</c:v>
                </c:pt>
                <c:pt idx="8">
                  <c:v>207.96</c:v>
                </c:pt>
                <c:pt idx="9">
                  <c:v>686.22</c:v>
                </c:pt>
              </c:numCache>
            </c:numRef>
          </c:val>
          <c:smooth val="0"/>
          <c:extLst>
            <c:ext xmlns:c16="http://schemas.microsoft.com/office/drawing/2014/chart" uri="{C3380CC4-5D6E-409C-BE32-E72D297353CC}">
              <c16:uniqueId val="{00000001-8ACF-4479-8F9C-6BA0765E4A3A}"/>
            </c:ext>
          </c:extLst>
        </c:ser>
        <c:dLbls>
          <c:showLegendKey val="0"/>
          <c:showVal val="0"/>
          <c:showCatName val="0"/>
          <c:showSerName val="0"/>
          <c:showPercent val="0"/>
          <c:showBubbleSize val="0"/>
        </c:dLbls>
        <c:marker val="1"/>
        <c:smooth val="0"/>
        <c:axId val="14757744"/>
        <c:axId val="14758136"/>
      </c:lineChart>
      <c:catAx>
        <c:axId val="241959864"/>
        <c:scaling>
          <c:orientation val="minMax"/>
        </c:scaling>
        <c:delete val="0"/>
        <c:axPos val="b"/>
        <c:numFmt formatCode="General" sourceLinked="1"/>
        <c:majorTickMark val="cross"/>
        <c:minorTickMark val="none"/>
        <c:tickLblPos val="nextTo"/>
        <c:spPr>
          <a:ln w="2005">
            <a:solidFill>
              <a:schemeClr val="tx1"/>
            </a:solidFill>
            <a:prstDash val="solid"/>
          </a:ln>
        </c:spPr>
        <c:txPr>
          <a:bodyPr rot="0" vert="horz"/>
          <a:lstStyle/>
          <a:p>
            <a:pPr>
              <a:defRPr baseline="0">
                <a:solidFill>
                  <a:schemeClr val="tx1"/>
                </a:solidFill>
              </a:defRPr>
            </a:pPr>
            <a:endParaRPr lang="en-US"/>
          </a:p>
        </c:txPr>
        <c:crossAx val="241961040"/>
        <c:crosses val="autoZero"/>
        <c:auto val="0"/>
        <c:lblAlgn val="ctr"/>
        <c:lblOffset val="100"/>
        <c:tickLblSkip val="1"/>
        <c:tickMarkSkip val="1"/>
        <c:noMultiLvlLbl val="0"/>
      </c:catAx>
      <c:valAx>
        <c:axId val="241961040"/>
        <c:scaling>
          <c:orientation val="minMax"/>
          <c:min val="16000"/>
        </c:scaling>
        <c:delete val="0"/>
        <c:axPos val="l"/>
        <c:numFmt formatCode="#,##0" sourceLinked="0"/>
        <c:majorTickMark val="cross"/>
        <c:minorTickMark val="none"/>
        <c:tickLblPos val="nextTo"/>
        <c:spPr>
          <a:ln w="2005">
            <a:solidFill>
              <a:schemeClr val="tx1"/>
            </a:solidFill>
            <a:prstDash val="solid"/>
          </a:ln>
        </c:spPr>
        <c:txPr>
          <a:bodyPr rot="0" vert="horz"/>
          <a:lstStyle/>
          <a:p>
            <a:pPr>
              <a:defRPr sz="1400" baseline="0">
                <a:solidFill>
                  <a:schemeClr val="tx1"/>
                </a:solidFill>
              </a:defRPr>
            </a:pPr>
            <a:endParaRPr lang="en-US"/>
          </a:p>
        </c:txPr>
        <c:crossAx val="241959864"/>
        <c:crosses val="autoZero"/>
        <c:crossBetween val="between"/>
        <c:majorUnit val="1000"/>
      </c:valAx>
      <c:catAx>
        <c:axId val="14757744"/>
        <c:scaling>
          <c:orientation val="minMax"/>
        </c:scaling>
        <c:delete val="1"/>
        <c:axPos val="b"/>
        <c:numFmt formatCode="General" sourceLinked="1"/>
        <c:majorTickMark val="out"/>
        <c:minorTickMark val="none"/>
        <c:tickLblPos val="nextTo"/>
        <c:crossAx val="14758136"/>
        <c:crosses val="autoZero"/>
        <c:auto val="0"/>
        <c:lblAlgn val="ctr"/>
        <c:lblOffset val="100"/>
        <c:noMultiLvlLbl val="0"/>
      </c:catAx>
      <c:valAx>
        <c:axId val="14758136"/>
        <c:scaling>
          <c:orientation val="minMax"/>
        </c:scaling>
        <c:delete val="0"/>
        <c:axPos val="r"/>
        <c:numFmt formatCode="0" sourceLinked="1"/>
        <c:majorTickMark val="cross"/>
        <c:minorTickMark val="none"/>
        <c:tickLblPos val="nextTo"/>
        <c:spPr>
          <a:ln w="2005">
            <a:solidFill>
              <a:schemeClr val="tx1"/>
            </a:solidFill>
            <a:prstDash val="solid"/>
          </a:ln>
        </c:spPr>
        <c:txPr>
          <a:bodyPr rot="0" vert="horz"/>
          <a:lstStyle/>
          <a:p>
            <a:pPr>
              <a:defRPr sz="1400" baseline="0">
                <a:solidFill>
                  <a:schemeClr val="tx1"/>
                </a:solidFill>
              </a:defRPr>
            </a:pPr>
            <a:endParaRPr lang="en-US"/>
          </a:p>
        </c:txPr>
        <c:crossAx val="14757744"/>
        <c:crosses val="max"/>
        <c:crossBetween val="between"/>
      </c:valAx>
      <c:spPr>
        <a:noFill/>
        <a:ln w="8019">
          <a:solidFill>
            <a:schemeClr val="tx1"/>
          </a:solidFill>
          <a:prstDash val="solid"/>
        </a:ln>
      </c:spPr>
    </c:plotArea>
    <c:legend>
      <c:legendPos val="b"/>
      <c:layout>
        <c:manualLayout>
          <c:xMode val="edge"/>
          <c:yMode val="edge"/>
          <c:x val="0.16477272727272727"/>
          <c:y val="0.92941176470588238"/>
          <c:w val="0.60568181818181821"/>
          <c:h val="7.0588235294117646E-2"/>
        </c:manualLayout>
      </c:layout>
      <c:overlay val="0"/>
      <c:spPr>
        <a:noFill/>
        <a:ln w="2005">
          <a:solidFill>
            <a:schemeClr val="tx1"/>
          </a:solidFill>
          <a:prstDash val="solid"/>
        </a:ln>
      </c:spPr>
      <c:txPr>
        <a:bodyPr/>
        <a:lstStyle/>
        <a:p>
          <a:pPr>
            <a:defRPr sz="2000" baseline="0">
              <a:solidFill>
                <a:schemeClr val="tx1"/>
              </a:solidFill>
            </a:defRPr>
          </a:pPr>
          <a:endParaRPr lang="en-US"/>
        </a:p>
      </c:txPr>
    </c:legend>
    <c:plotVisOnly val="1"/>
    <c:dispBlanksAs val="gap"/>
    <c:showDLblsOverMax val="0"/>
  </c:chart>
  <c:spPr>
    <a:noFill/>
    <a:ln>
      <a:noFill/>
    </a:ln>
  </c:spPr>
  <c:txPr>
    <a:bodyPr/>
    <a:lstStyle/>
    <a:p>
      <a:pPr>
        <a:defRPr sz="1200" b="0" i="0" u="none" strike="noStrike" baseline="0">
          <a:solidFill>
            <a:srgbClr val="FFFFFF"/>
          </a:solidFill>
          <a:latin typeface="Arial"/>
          <a:ea typeface="Arial"/>
          <a:cs typeface="Arial"/>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rgbClr val="000000"/>
                </a:solidFill>
                <a:latin typeface="Arial"/>
                <a:ea typeface="Arial"/>
                <a:cs typeface="Arial"/>
              </a:defRPr>
            </a:pPr>
            <a:r>
              <a:rPr lang="en-US" sz="2400"/>
              <a:t>Net Worth</a:t>
            </a:r>
            <a:r>
              <a:rPr lang="en-US" sz="2400" baseline="0"/>
              <a:t> Factors</a:t>
            </a:r>
            <a:endParaRPr lang="en-US" sz="2400"/>
          </a:p>
        </c:rich>
      </c:tx>
      <c:layout>
        <c:manualLayout>
          <c:xMode val="edge"/>
          <c:yMode val="edge"/>
          <c:x val="0.21395607078098586"/>
          <c:y val="6.7537455340164657E-2"/>
        </c:manualLayout>
      </c:layout>
      <c:overlay val="0"/>
      <c:spPr>
        <a:noFill/>
        <a:ln w="25400">
          <a:noFill/>
        </a:ln>
      </c:spPr>
    </c:title>
    <c:autoTitleDeleted val="0"/>
    <c:plotArea>
      <c:layout>
        <c:manualLayout>
          <c:layoutTarget val="inner"/>
          <c:xMode val="edge"/>
          <c:yMode val="edge"/>
          <c:x val="5.0581112489547678E-2"/>
          <c:y val="4.1721603878028007E-2"/>
          <c:w val="0.88551299159401942"/>
          <c:h val="0.70331095885488515"/>
        </c:manualLayout>
      </c:layout>
      <c:barChart>
        <c:barDir val="col"/>
        <c:grouping val="clustered"/>
        <c:varyColors val="0"/>
        <c:ser>
          <c:idx val="0"/>
          <c:order val="0"/>
          <c:tx>
            <c:strRef>
              <c:f>'Brf Ovrvw &amp; Fin Summ'!$A$65</c:f>
              <c:strCache>
                <c:ptCount val="1"/>
                <c:pt idx="0">
                  <c:v>Net worth</c:v>
                </c:pt>
              </c:strCache>
            </c:strRef>
          </c:tx>
          <c:spPr>
            <a:solidFill>
              <a:schemeClr val="accent6">
                <a:lumMod val="60000"/>
                <a:lumOff val="40000"/>
              </a:schemeClr>
            </a:solidFill>
            <a:ln w="12700">
              <a:solidFill>
                <a:schemeClr val="accent6">
                  <a:lumMod val="60000"/>
                  <a:lumOff val="40000"/>
                </a:schemeClr>
              </a:solidFill>
              <a:prstDash val="solid"/>
            </a:ln>
            <a:effectLst/>
          </c:spPr>
          <c:invertIfNegative val="0"/>
          <c:cat>
            <c:strRef>
              <c:f>'Fin Stds'!$B$74:$G$74</c:f>
              <c:strCache>
                <c:ptCount val="6"/>
                <c:pt idx="0">
                  <c:v>Avg.</c:v>
                </c:pt>
                <c:pt idx="1">
                  <c:v>100 -   250K</c:v>
                </c:pt>
                <c:pt idx="2">
                  <c:v>250 -  500K</c:v>
                </c:pt>
                <c:pt idx="3">
                  <c:v>500 - 1,000K</c:v>
                </c:pt>
                <c:pt idx="4">
                  <c:v>1,000 - 2,000K</c:v>
                </c:pt>
                <c:pt idx="5">
                  <c:v>&gt; 2,000K</c:v>
                </c:pt>
              </c:strCache>
            </c:strRef>
          </c:cat>
          <c:val>
            <c:numRef>
              <c:f>'Brf Ovrvw &amp; Fin Summ'!$B$65:$G$65</c:f>
              <c:numCache>
                <c:formatCode>#,##0</c:formatCode>
                <c:ptCount val="6"/>
                <c:pt idx="0">
                  <c:v>1923283</c:v>
                </c:pt>
                <c:pt idx="1">
                  <c:v>330930</c:v>
                </c:pt>
                <c:pt idx="2">
                  <c:v>599753</c:v>
                </c:pt>
                <c:pt idx="3">
                  <c:v>1143609</c:v>
                </c:pt>
                <c:pt idx="4">
                  <c:v>1559121</c:v>
                </c:pt>
                <c:pt idx="5">
                  <c:v>4291624</c:v>
                </c:pt>
              </c:numCache>
            </c:numRef>
          </c:val>
          <c:extLst>
            <c:ext xmlns:c16="http://schemas.microsoft.com/office/drawing/2014/chart" uri="{C3380CC4-5D6E-409C-BE32-E72D297353CC}">
              <c16:uniqueId val="{00000000-B6B2-4FA6-9D29-8686E84D7999}"/>
            </c:ext>
          </c:extLst>
        </c:ser>
        <c:dLbls>
          <c:showLegendKey val="0"/>
          <c:showVal val="0"/>
          <c:showCatName val="0"/>
          <c:showSerName val="0"/>
          <c:showPercent val="0"/>
          <c:showBubbleSize val="0"/>
        </c:dLbls>
        <c:gapWidth val="150"/>
        <c:axId val="211298784"/>
        <c:axId val="211299176"/>
      </c:barChart>
      <c:lineChart>
        <c:grouping val="standard"/>
        <c:varyColors val="0"/>
        <c:ser>
          <c:idx val="1"/>
          <c:order val="1"/>
          <c:tx>
            <c:v>NW change</c:v>
          </c:tx>
          <c:spPr>
            <a:ln>
              <a:solidFill>
                <a:schemeClr val="tx1"/>
              </a:solidFill>
            </a:ln>
          </c:spPr>
          <c:marker>
            <c:symbol val="none"/>
          </c:marker>
          <c:cat>
            <c:strRef>
              <c:f>'Fin Stds'!$B$74:$G$74</c:f>
              <c:strCache>
                <c:ptCount val="6"/>
                <c:pt idx="0">
                  <c:v>Avg.</c:v>
                </c:pt>
                <c:pt idx="1">
                  <c:v>100 -   250K</c:v>
                </c:pt>
                <c:pt idx="2">
                  <c:v>250 -  500K</c:v>
                </c:pt>
                <c:pt idx="3">
                  <c:v>500 - 1,000K</c:v>
                </c:pt>
                <c:pt idx="4">
                  <c:v>1,000 - 2,000K</c:v>
                </c:pt>
                <c:pt idx="5">
                  <c:v>&gt; 2,000K</c:v>
                </c:pt>
              </c:strCache>
            </c:strRef>
          </c:cat>
          <c:val>
            <c:numRef>
              <c:f>'Brf Ovrvw &amp; Fin Summ'!$B$66:$G$66</c:f>
              <c:numCache>
                <c:formatCode>#,##0</c:formatCode>
                <c:ptCount val="6"/>
                <c:pt idx="0">
                  <c:v>250675</c:v>
                </c:pt>
                <c:pt idx="1">
                  <c:v>27312</c:v>
                </c:pt>
                <c:pt idx="2">
                  <c:v>37866</c:v>
                </c:pt>
                <c:pt idx="3">
                  <c:v>110248</c:v>
                </c:pt>
                <c:pt idx="4">
                  <c:v>162044</c:v>
                </c:pt>
                <c:pt idx="5">
                  <c:v>664087</c:v>
                </c:pt>
              </c:numCache>
            </c:numRef>
          </c:val>
          <c:smooth val="0"/>
          <c:extLst>
            <c:ext xmlns:c16="http://schemas.microsoft.com/office/drawing/2014/chart" uri="{C3380CC4-5D6E-409C-BE32-E72D297353CC}">
              <c16:uniqueId val="{00000001-B6B2-4FA6-9D29-8686E84D7999}"/>
            </c:ext>
          </c:extLst>
        </c:ser>
        <c:dLbls>
          <c:showLegendKey val="0"/>
          <c:showVal val="0"/>
          <c:showCatName val="0"/>
          <c:showSerName val="0"/>
          <c:showPercent val="0"/>
          <c:showBubbleSize val="0"/>
        </c:dLbls>
        <c:marker val="1"/>
        <c:smooth val="0"/>
        <c:axId val="201057160"/>
        <c:axId val="201056768"/>
      </c:lineChart>
      <c:catAx>
        <c:axId val="211298784"/>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900" b="1" i="0" u="none" strike="noStrike" baseline="0">
                <a:solidFill>
                  <a:srgbClr val="000000"/>
                </a:solidFill>
                <a:latin typeface="Arial"/>
                <a:ea typeface="Arial"/>
                <a:cs typeface="Arial"/>
              </a:defRPr>
            </a:pPr>
            <a:endParaRPr lang="en-US"/>
          </a:p>
        </c:txPr>
        <c:crossAx val="211299176"/>
        <c:crosses val="autoZero"/>
        <c:auto val="1"/>
        <c:lblAlgn val="ctr"/>
        <c:lblOffset val="100"/>
        <c:noMultiLvlLbl val="0"/>
      </c:catAx>
      <c:valAx>
        <c:axId val="211299176"/>
        <c:scaling>
          <c:orientation val="minMax"/>
          <c:min val="0"/>
        </c:scaling>
        <c:delete val="0"/>
        <c:axPos val="l"/>
        <c:numFmt formatCode="#,##0" sourceLinked="1"/>
        <c:majorTickMark val="none"/>
        <c:minorTickMark val="none"/>
        <c:tickLblPos val="none"/>
        <c: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c:spPr>
        <c:crossAx val="211298784"/>
        <c:crosses val="autoZero"/>
        <c:crossBetween val="between"/>
      </c:valAx>
      <c:valAx>
        <c:axId val="201056768"/>
        <c:scaling>
          <c:orientation val="minMax"/>
        </c:scaling>
        <c:delete val="0"/>
        <c:axPos val="r"/>
        <c:numFmt formatCode="#,##0" sourceLinked="1"/>
        <c:majorTickMark val="none"/>
        <c:minorTickMark val="none"/>
        <c:tickLblPos val="none"/>
        <c:spPr>
          <a:ln>
            <a:solidFill>
              <a:srgbClr val="000000">
                <a:alpha val="93000"/>
              </a:srgbClr>
            </a:solidFill>
          </a:ln>
        </c:spPr>
        <c:crossAx val="201057160"/>
        <c:crosses val="max"/>
        <c:crossBetween val="between"/>
      </c:valAx>
      <c:catAx>
        <c:axId val="201057160"/>
        <c:scaling>
          <c:orientation val="minMax"/>
        </c:scaling>
        <c:delete val="1"/>
        <c:axPos val="b"/>
        <c:numFmt formatCode="General" sourceLinked="1"/>
        <c:majorTickMark val="out"/>
        <c:minorTickMark val="none"/>
        <c:tickLblPos val="nextTo"/>
        <c:crossAx val="201056768"/>
        <c:crosses val="autoZero"/>
        <c:auto val="1"/>
        <c:lblAlgn val="ctr"/>
        <c:lblOffset val="100"/>
        <c:noMultiLvlLbl val="0"/>
      </c:catAx>
      <c:dTable>
        <c:showHorzBorder val="1"/>
        <c:showVertBorder val="1"/>
        <c:showOutline val="1"/>
        <c:showKeys val="0"/>
        <c:txPr>
          <a:bodyPr/>
          <a:lstStyle/>
          <a:p>
            <a:pPr rtl="0">
              <a:defRPr sz="1400" baseline="0"/>
            </a:pPr>
            <a:endParaRPr lang="en-US"/>
          </a:p>
        </c:txPr>
      </c:dTable>
      <c:spPr>
        <a:noFill/>
        <a:ln w="12700">
          <a:noFill/>
          <a:prstDash val="solid"/>
        </a:ln>
      </c:spPr>
    </c:plotArea>
    <c:legend>
      <c:legendPos val="r"/>
      <c:layout>
        <c:manualLayout>
          <c:xMode val="edge"/>
          <c:yMode val="edge"/>
          <c:x val="0.23809727618534302"/>
          <c:y val="0.20437777980134517"/>
          <c:w val="0.24844561724442998"/>
          <c:h val="0.15554906893470621"/>
        </c:manualLayout>
      </c:layout>
      <c:overlay val="0"/>
      <c:txPr>
        <a:bodyPr/>
        <a:lstStyle/>
        <a:p>
          <a:pPr>
            <a:defRPr sz="1800" baseline="0"/>
          </a:pPr>
          <a:endParaRPr lang="en-US"/>
        </a:p>
      </c:txPr>
    </c:legend>
    <c:plotVisOnly val="1"/>
    <c:dispBlanksAs val="gap"/>
    <c:showDLblsOverMax val="0"/>
  </c:chart>
  <c:spPr>
    <a:noFill/>
    <a:ln w="3175">
      <a:solidFill>
        <a:srgbClr val="000000"/>
      </a:solidFill>
      <a:prstDash val="solid"/>
    </a:ln>
  </c:spPr>
  <c:txPr>
    <a:bodyPr/>
    <a:lstStyle/>
    <a:p>
      <a:pPr>
        <a:defRPr sz="425" b="0" i="0" u="none" strike="noStrike" baseline="0">
          <a:solidFill>
            <a:srgbClr val="000000"/>
          </a:solidFill>
          <a:latin typeface="Arial"/>
          <a:ea typeface="Arial"/>
          <a:cs typeface="Arial"/>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EBITDA/COW</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2020</c:v>
                </c:pt>
                <c:pt idx="1">
                  <c:v>2021</c:v>
                </c:pt>
                <c:pt idx="2">
                  <c:v>2022</c:v>
                </c:pt>
              </c:numCache>
            </c:numRef>
          </c:cat>
          <c:val>
            <c:numRef>
              <c:f>Sheet1!$B$2:$B$4</c:f>
              <c:numCache>
                <c:formatCode>_(* #,##0_);_(* \(#,##0\);_(* "-"??_);_(@_)</c:formatCode>
                <c:ptCount val="3"/>
                <c:pt idx="0">
                  <c:v>1789.52</c:v>
                </c:pt>
                <c:pt idx="1">
                  <c:v>1069.8699999999999</c:v>
                </c:pt>
                <c:pt idx="2">
                  <c:v>1533.44</c:v>
                </c:pt>
              </c:numCache>
            </c:numRef>
          </c:val>
          <c:extLst>
            <c:ext xmlns:c16="http://schemas.microsoft.com/office/drawing/2014/chart" uri="{C3380CC4-5D6E-409C-BE32-E72D297353CC}">
              <c16:uniqueId val="{00000000-F808-4EE6-90C3-5A9B8FBCE144}"/>
            </c:ext>
          </c:extLst>
        </c:ser>
        <c:dLbls>
          <c:dLblPos val="outEnd"/>
          <c:showLegendKey val="0"/>
          <c:showVal val="1"/>
          <c:showCatName val="0"/>
          <c:showSerName val="0"/>
          <c:showPercent val="0"/>
          <c:showBubbleSize val="0"/>
        </c:dLbls>
        <c:gapWidth val="219"/>
        <c:overlap val="-27"/>
        <c:axId val="271122479"/>
        <c:axId val="630906623"/>
      </c:barChart>
      <c:catAx>
        <c:axId val="271122479"/>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630906623"/>
        <c:crosses val="autoZero"/>
        <c:auto val="1"/>
        <c:lblAlgn val="ctr"/>
        <c:lblOffset val="100"/>
        <c:noMultiLvlLbl val="0"/>
      </c:catAx>
      <c:valAx>
        <c:axId val="630906623"/>
        <c:scaling>
          <c:orientation val="minMax"/>
        </c:scaling>
        <c:delete val="1"/>
        <c:axPos val="l"/>
        <c:numFmt formatCode="_(* #,##0_);_(* \(#,##0\);_(* &quot;-&quot;??_);_(@_)" sourceLinked="1"/>
        <c:majorTickMark val="out"/>
        <c:minorTickMark val="none"/>
        <c:tickLblPos val="nextTo"/>
        <c:crossAx val="2711224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9050">
      <a:solidFill>
        <a:schemeClr val="tx1"/>
      </a:solid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EBITDA/Cwt</c:v>
                </c:pt>
              </c:strCache>
            </c:strRef>
          </c:tx>
          <c:spPr>
            <a:solidFill>
              <a:srgbClr val="0000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2020</c:v>
                </c:pt>
                <c:pt idx="1">
                  <c:v>2021</c:v>
                </c:pt>
                <c:pt idx="2">
                  <c:v>2022</c:v>
                </c:pt>
              </c:numCache>
            </c:numRef>
          </c:cat>
          <c:val>
            <c:numRef>
              <c:f>Sheet1!$B$2:$B$4</c:f>
              <c:numCache>
                <c:formatCode>General</c:formatCode>
                <c:ptCount val="3"/>
                <c:pt idx="0">
                  <c:v>7.21</c:v>
                </c:pt>
                <c:pt idx="1">
                  <c:v>4.24</c:v>
                </c:pt>
                <c:pt idx="2">
                  <c:v>6.06</c:v>
                </c:pt>
              </c:numCache>
            </c:numRef>
          </c:val>
          <c:extLst>
            <c:ext xmlns:c16="http://schemas.microsoft.com/office/drawing/2014/chart" uri="{C3380CC4-5D6E-409C-BE32-E72D297353CC}">
              <c16:uniqueId val="{00000000-0FE2-4881-BC20-04B03E822FA6}"/>
            </c:ext>
          </c:extLst>
        </c:ser>
        <c:dLbls>
          <c:dLblPos val="outEnd"/>
          <c:showLegendKey val="0"/>
          <c:showVal val="1"/>
          <c:showCatName val="0"/>
          <c:showSerName val="0"/>
          <c:showPercent val="0"/>
          <c:showBubbleSize val="0"/>
        </c:dLbls>
        <c:gapWidth val="219"/>
        <c:overlap val="-27"/>
        <c:axId val="271122479"/>
        <c:axId val="630906623"/>
      </c:barChart>
      <c:catAx>
        <c:axId val="271122479"/>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630906623"/>
        <c:crosses val="autoZero"/>
        <c:auto val="1"/>
        <c:lblAlgn val="ctr"/>
        <c:lblOffset val="100"/>
        <c:noMultiLvlLbl val="0"/>
      </c:catAx>
      <c:valAx>
        <c:axId val="630906623"/>
        <c:scaling>
          <c:orientation val="minMax"/>
        </c:scaling>
        <c:delete val="1"/>
        <c:axPos val="l"/>
        <c:numFmt formatCode="General" sourceLinked="1"/>
        <c:majorTickMark val="out"/>
        <c:minorTickMark val="none"/>
        <c:tickLblPos val="nextTo"/>
        <c:crossAx val="2711224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9050">
      <a:solidFill>
        <a:schemeClr val="tx1"/>
      </a:solid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Debt/Cow</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2020</c:v>
                </c:pt>
                <c:pt idx="1">
                  <c:v>2021</c:v>
                </c:pt>
                <c:pt idx="2">
                  <c:v>2022</c:v>
                </c:pt>
              </c:numCache>
            </c:numRef>
          </c:cat>
          <c:val>
            <c:numRef>
              <c:f>Sheet1!$B$2:$B$4</c:f>
              <c:numCache>
                <c:formatCode>_(* #,##0_);_(* \(#,##0\);_(* "-"??_);_(@_)</c:formatCode>
                <c:ptCount val="3"/>
                <c:pt idx="0">
                  <c:v>5407.74</c:v>
                </c:pt>
                <c:pt idx="1">
                  <c:v>5364.15</c:v>
                </c:pt>
                <c:pt idx="2">
                  <c:v>4620.8599999999997</c:v>
                </c:pt>
              </c:numCache>
            </c:numRef>
          </c:val>
          <c:extLst>
            <c:ext xmlns:c16="http://schemas.microsoft.com/office/drawing/2014/chart" uri="{C3380CC4-5D6E-409C-BE32-E72D297353CC}">
              <c16:uniqueId val="{00000000-F808-4EE6-90C3-5A9B8FBCE144}"/>
            </c:ext>
          </c:extLst>
        </c:ser>
        <c:dLbls>
          <c:dLblPos val="outEnd"/>
          <c:showLegendKey val="0"/>
          <c:showVal val="1"/>
          <c:showCatName val="0"/>
          <c:showSerName val="0"/>
          <c:showPercent val="0"/>
          <c:showBubbleSize val="0"/>
        </c:dLbls>
        <c:gapWidth val="219"/>
        <c:overlap val="-27"/>
        <c:axId val="271122479"/>
        <c:axId val="630906623"/>
      </c:barChart>
      <c:catAx>
        <c:axId val="271122479"/>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630906623"/>
        <c:crosses val="autoZero"/>
        <c:auto val="1"/>
        <c:lblAlgn val="ctr"/>
        <c:lblOffset val="100"/>
        <c:noMultiLvlLbl val="0"/>
      </c:catAx>
      <c:valAx>
        <c:axId val="630906623"/>
        <c:scaling>
          <c:orientation val="minMax"/>
        </c:scaling>
        <c:delete val="1"/>
        <c:axPos val="l"/>
        <c:numFmt formatCode="_(* #,##0_);_(* \(#,##0\);_(* &quot;-&quot;??_);_(@_)" sourceLinked="1"/>
        <c:majorTickMark val="out"/>
        <c:minorTickMark val="none"/>
        <c:tickLblPos val="nextTo"/>
        <c:crossAx val="2711224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9050">
      <a:solidFill>
        <a:schemeClr val="tx1"/>
      </a:solid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Debt/CWT</c:v>
                </c:pt>
              </c:strCache>
            </c:strRef>
          </c:tx>
          <c:spPr>
            <a:solidFill>
              <a:srgbClr val="0000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2020</c:v>
                </c:pt>
                <c:pt idx="1">
                  <c:v>2021</c:v>
                </c:pt>
                <c:pt idx="2">
                  <c:v>2022</c:v>
                </c:pt>
              </c:numCache>
            </c:numRef>
          </c:cat>
          <c:val>
            <c:numRef>
              <c:f>Sheet1!$B$2:$B$4</c:f>
              <c:numCache>
                <c:formatCode>General</c:formatCode>
                <c:ptCount val="3"/>
                <c:pt idx="0">
                  <c:v>21.79</c:v>
                </c:pt>
                <c:pt idx="1">
                  <c:v>21.24</c:v>
                </c:pt>
                <c:pt idx="2">
                  <c:v>18.260000000000002</c:v>
                </c:pt>
              </c:numCache>
            </c:numRef>
          </c:val>
          <c:extLst>
            <c:ext xmlns:c16="http://schemas.microsoft.com/office/drawing/2014/chart" uri="{C3380CC4-5D6E-409C-BE32-E72D297353CC}">
              <c16:uniqueId val="{00000000-0FE2-4881-BC20-04B03E822FA6}"/>
            </c:ext>
          </c:extLst>
        </c:ser>
        <c:dLbls>
          <c:dLblPos val="outEnd"/>
          <c:showLegendKey val="0"/>
          <c:showVal val="1"/>
          <c:showCatName val="0"/>
          <c:showSerName val="0"/>
          <c:showPercent val="0"/>
          <c:showBubbleSize val="0"/>
        </c:dLbls>
        <c:gapWidth val="219"/>
        <c:overlap val="-27"/>
        <c:axId val="271122479"/>
        <c:axId val="630906623"/>
      </c:barChart>
      <c:catAx>
        <c:axId val="271122479"/>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630906623"/>
        <c:crosses val="autoZero"/>
        <c:auto val="1"/>
        <c:lblAlgn val="ctr"/>
        <c:lblOffset val="100"/>
        <c:noMultiLvlLbl val="0"/>
      </c:catAx>
      <c:valAx>
        <c:axId val="630906623"/>
        <c:scaling>
          <c:orientation val="minMax"/>
        </c:scaling>
        <c:delete val="1"/>
        <c:axPos val="l"/>
        <c:numFmt formatCode="General" sourceLinked="1"/>
        <c:majorTickMark val="out"/>
        <c:minorTickMark val="none"/>
        <c:tickLblPos val="nextTo"/>
        <c:crossAx val="2711224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9050">
      <a:solidFill>
        <a:schemeClr val="tx1"/>
      </a:solid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Debt/Cow</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2020</c:v>
                </c:pt>
                <c:pt idx="1">
                  <c:v>2021</c:v>
                </c:pt>
                <c:pt idx="2">
                  <c:v>2022</c:v>
                </c:pt>
              </c:numCache>
            </c:numRef>
          </c:cat>
          <c:val>
            <c:numRef>
              <c:f>Sheet1!$B$2:$B$4</c:f>
              <c:numCache>
                <c:formatCode>_(* #,##0_);_(* \(#,##0\);_(* "-"??_);_(@_)</c:formatCode>
                <c:ptCount val="3"/>
                <c:pt idx="0">
                  <c:v>5137.3599999999997</c:v>
                </c:pt>
                <c:pt idx="1">
                  <c:v>5095.95</c:v>
                </c:pt>
                <c:pt idx="2">
                  <c:v>4470.8900000000003</c:v>
                </c:pt>
              </c:numCache>
            </c:numRef>
          </c:val>
          <c:extLst>
            <c:ext xmlns:c16="http://schemas.microsoft.com/office/drawing/2014/chart" uri="{C3380CC4-5D6E-409C-BE32-E72D297353CC}">
              <c16:uniqueId val="{00000000-F808-4EE6-90C3-5A9B8FBCE144}"/>
            </c:ext>
          </c:extLst>
        </c:ser>
        <c:dLbls>
          <c:dLblPos val="outEnd"/>
          <c:showLegendKey val="0"/>
          <c:showVal val="1"/>
          <c:showCatName val="0"/>
          <c:showSerName val="0"/>
          <c:showPercent val="0"/>
          <c:showBubbleSize val="0"/>
        </c:dLbls>
        <c:gapWidth val="219"/>
        <c:overlap val="-27"/>
        <c:axId val="271122479"/>
        <c:axId val="630906623"/>
      </c:barChart>
      <c:catAx>
        <c:axId val="271122479"/>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630906623"/>
        <c:crosses val="autoZero"/>
        <c:auto val="1"/>
        <c:lblAlgn val="ctr"/>
        <c:lblOffset val="100"/>
        <c:noMultiLvlLbl val="0"/>
      </c:catAx>
      <c:valAx>
        <c:axId val="630906623"/>
        <c:scaling>
          <c:orientation val="minMax"/>
        </c:scaling>
        <c:delete val="1"/>
        <c:axPos val="l"/>
        <c:numFmt formatCode="_(* #,##0_);_(* \(#,##0\);_(* &quot;-&quot;??_);_(@_)" sourceLinked="1"/>
        <c:majorTickMark val="out"/>
        <c:minorTickMark val="none"/>
        <c:tickLblPos val="nextTo"/>
        <c:crossAx val="2711224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9050">
      <a:solidFill>
        <a:schemeClr val="tx1"/>
      </a:solid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Debt/CWT</c:v>
                </c:pt>
              </c:strCache>
            </c:strRef>
          </c:tx>
          <c:spPr>
            <a:solidFill>
              <a:srgbClr val="0000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2020</c:v>
                </c:pt>
                <c:pt idx="1">
                  <c:v>2021</c:v>
                </c:pt>
                <c:pt idx="2">
                  <c:v>2022</c:v>
                </c:pt>
              </c:numCache>
            </c:numRef>
          </c:cat>
          <c:val>
            <c:numRef>
              <c:f>Sheet1!$B$2:$B$4</c:f>
              <c:numCache>
                <c:formatCode>0.00</c:formatCode>
                <c:ptCount val="3"/>
                <c:pt idx="0">
                  <c:v>20.7</c:v>
                </c:pt>
                <c:pt idx="1">
                  <c:v>20.170000000000002</c:v>
                </c:pt>
                <c:pt idx="2">
                  <c:v>17.670000000000002</c:v>
                </c:pt>
              </c:numCache>
            </c:numRef>
          </c:val>
          <c:extLst>
            <c:ext xmlns:c16="http://schemas.microsoft.com/office/drawing/2014/chart" uri="{C3380CC4-5D6E-409C-BE32-E72D297353CC}">
              <c16:uniqueId val="{00000000-0FE2-4881-BC20-04B03E822FA6}"/>
            </c:ext>
          </c:extLst>
        </c:ser>
        <c:dLbls>
          <c:dLblPos val="outEnd"/>
          <c:showLegendKey val="0"/>
          <c:showVal val="1"/>
          <c:showCatName val="0"/>
          <c:showSerName val="0"/>
          <c:showPercent val="0"/>
          <c:showBubbleSize val="0"/>
        </c:dLbls>
        <c:gapWidth val="219"/>
        <c:overlap val="-27"/>
        <c:axId val="271122479"/>
        <c:axId val="630906623"/>
      </c:barChart>
      <c:catAx>
        <c:axId val="271122479"/>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630906623"/>
        <c:crosses val="autoZero"/>
        <c:auto val="1"/>
        <c:lblAlgn val="ctr"/>
        <c:lblOffset val="100"/>
        <c:noMultiLvlLbl val="0"/>
      </c:catAx>
      <c:valAx>
        <c:axId val="630906623"/>
        <c:scaling>
          <c:orientation val="minMax"/>
        </c:scaling>
        <c:delete val="1"/>
        <c:axPos val="l"/>
        <c:numFmt formatCode="0.00" sourceLinked="1"/>
        <c:majorTickMark val="out"/>
        <c:minorTickMark val="none"/>
        <c:tickLblPos val="nextTo"/>
        <c:crossAx val="2711224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9050">
      <a:solidFill>
        <a:schemeClr val="tx1"/>
      </a:solid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Debt Payment/Cow</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Total</c:v>
                </c:pt>
                <c:pt idx="1">
                  <c:v>Adj for Crop Income</c:v>
                </c:pt>
              </c:strCache>
            </c:strRef>
          </c:cat>
          <c:val>
            <c:numRef>
              <c:f>Sheet1!$B$2:$B$3</c:f>
              <c:numCache>
                <c:formatCode>_(* #,##0_);_(* \(#,##0\);_(* "-"??_);_(@_)</c:formatCode>
                <c:ptCount val="2"/>
                <c:pt idx="0">
                  <c:v>541.44000000000005</c:v>
                </c:pt>
                <c:pt idx="1">
                  <c:v>523.87</c:v>
                </c:pt>
              </c:numCache>
            </c:numRef>
          </c:val>
          <c:extLst>
            <c:ext xmlns:c16="http://schemas.microsoft.com/office/drawing/2014/chart" uri="{C3380CC4-5D6E-409C-BE32-E72D297353CC}">
              <c16:uniqueId val="{00000000-F808-4EE6-90C3-5A9B8FBCE144}"/>
            </c:ext>
          </c:extLst>
        </c:ser>
        <c:dLbls>
          <c:dLblPos val="outEnd"/>
          <c:showLegendKey val="0"/>
          <c:showVal val="1"/>
          <c:showCatName val="0"/>
          <c:showSerName val="0"/>
          <c:showPercent val="0"/>
          <c:showBubbleSize val="0"/>
        </c:dLbls>
        <c:gapWidth val="219"/>
        <c:overlap val="-27"/>
        <c:axId val="271122479"/>
        <c:axId val="630906623"/>
      </c:barChart>
      <c:catAx>
        <c:axId val="271122479"/>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630906623"/>
        <c:crosses val="autoZero"/>
        <c:auto val="1"/>
        <c:lblAlgn val="ctr"/>
        <c:lblOffset val="100"/>
        <c:noMultiLvlLbl val="0"/>
      </c:catAx>
      <c:valAx>
        <c:axId val="630906623"/>
        <c:scaling>
          <c:orientation val="minMax"/>
          <c:max val="550"/>
          <c:min val="500"/>
        </c:scaling>
        <c:delete val="0"/>
        <c:axPos val="l"/>
        <c:numFmt formatCode="_(* #,##0_);_(* \(#,##0\);_(* &quot;-&quot;??_);_(@_)"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11224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9050">
      <a:solidFill>
        <a:schemeClr val="tx1"/>
      </a:solid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Debt Payment/CWT</c:v>
                </c:pt>
              </c:strCache>
            </c:strRef>
          </c:tx>
          <c:spPr>
            <a:solidFill>
              <a:srgbClr val="0000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Total</c:v>
                </c:pt>
                <c:pt idx="1">
                  <c:v>Adj for Crop Income</c:v>
                </c:pt>
              </c:strCache>
            </c:strRef>
          </c:cat>
          <c:val>
            <c:numRef>
              <c:f>Sheet1!$B$2:$B$3</c:f>
              <c:numCache>
                <c:formatCode>0.00</c:formatCode>
                <c:ptCount val="2"/>
                <c:pt idx="0">
                  <c:v>2.14</c:v>
                </c:pt>
                <c:pt idx="1">
                  <c:v>2.0699999999999998</c:v>
                </c:pt>
              </c:numCache>
            </c:numRef>
          </c:val>
          <c:extLst>
            <c:ext xmlns:c16="http://schemas.microsoft.com/office/drawing/2014/chart" uri="{C3380CC4-5D6E-409C-BE32-E72D297353CC}">
              <c16:uniqueId val="{00000000-0FE2-4881-BC20-04B03E822FA6}"/>
            </c:ext>
          </c:extLst>
        </c:ser>
        <c:dLbls>
          <c:dLblPos val="outEnd"/>
          <c:showLegendKey val="0"/>
          <c:showVal val="1"/>
          <c:showCatName val="0"/>
          <c:showSerName val="0"/>
          <c:showPercent val="0"/>
          <c:showBubbleSize val="0"/>
        </c:dLbls>
        <c:gapWidth val="219"/>
        <c:overlap val="-27"/>
        <c:axId val="271122479"/>
        <c:axId val="630906623"/>
      </c:barChart>
      <c:catAx>
        <c:axId val="271122479"/>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630906623"/>
        <c:crosses val="autoZero"/>
        <c:auto val="1"/>
        <c:lblAlgn val="ctr"/>
        <c:lblOffset val="100"/>
        <c:noMultiLvlLbl val="0"/>
      </c:catAx>
      <c:valAx>
        <c:axId val="630906623"/>
        <c:scaling>
          <c:orientation val="minMax"/>
          <c:min val="1.9"/>
        </c:scaling>
        <c:delete val="0"/>
        <c:axPos val="l"/>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11224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9050">
      <a:solidFill>
        <a:schemeClr val="tx1"/>
      </a:solid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50602409638553"/>
          <c:y val="7.0776255707762553E-2"/>
          <c:w val="0.82409638554216869"/>
          <c:h val="0.71689497716894979"/>
        </c:manualLayout>
      </c:layout>
      <c:barChart>
        <c:barDir val="col"/>
        <c:grouping val="clustered"/>
        <c:varyColors val="0"/>
        <c:ser>
          <c:idx val="0"/>
          <c:order val="0"/>
          <c:tx>
            <c:strRef>
              <c:f>Sheet1!$A$2</c:f>
              <c:strCache>
                <c:ptCount val="1"/>
                <c:pt idx="0">
                  <c:v>Average</c:v>
                </c:pt>
              </c:strCache>
            </c:strRef>
          </c:tx>
          <c:spPr>
            <a:solidFill>
              <a:srgbClr val="00FFFF"/>
            </a:solidFill>
            <a:ln w="13857">
              <a:solidFill>
                <a:schemeClr val="tx1"/>
              </a:solidFill>
              <a:prstDash val="solid"/>
            </a:ln>
          </c:spPr>
          <c:invertIfNegative val="0"/>
          <c:dLbls>
            <c:dLbl>
              <c:idx val="0"/>
              <c:layout>
                <c:manualLayout>
                  <c:x val="3.9267015706806524E-3"/>
                  <c:y val="-1.67288179575298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2C1-4D7F-993A-D1D63092C6F5}"/>
                </c:ext>
              </c:extLst>
            </c:dLbl>
            <c:dLbl>
              <c:idx val="1"/>
              <c:layout>
                <c:manualLayout>
                  <c:x val="-1.3089005235602095E-3"/>
                  <c:y val="-1.11525453050199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D1B-4CB7-9D41-65A709F06155}"/>
                </c:ext>
              </c:extLst>
            </c:dLbl>
            <c:dLbl>
              <c:idx val="2"/>
              <c:layout>
                <c:manualLayout>
                  <c:x val="0"/>
                  <c:y val="-2.788136326254979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D1B-4CB7-9D41-65A709F06155}"/>
                </c:ext>
              </c:extLst>
            </c:dLbl>
            <c:dLbl>
              <c:idx val="3"/>
              <c:layout>
                <c:manualLayout>
                  <c:x val="-1.3089005235602574E-3"/>
                  <c:y val="-1.21755937522914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D1B-4CB7-9D41-65A709F06155}"/>
                </c:ext>
              </c:extLst>
            </c:dLbl>
            <c:dLbl>
              <c:idx val="4"/>
              <c:layout>
                <c:manualLayout>
                  <c:x val="-1.3089005235602095E-3"/>
                  <c:y val="-1.11525453050198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D1B-4CB7-9D41-65A709F06155}"/>
                </c:ext>
              </c:extLst>
            </c:dLbl>
            <c:dLbl>
              <c:idx val="5"/>
              <c:layout>
                <c:manualLayout>
                  <c:x val="0"/>
                  <c:y val="-1.95169542837849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D1B-4CB7-9D41-65A709F06155}"/>
                </c:ext>
              </c:extLst>
            </c:dLbl>
            <c:dLbl>
              <c:idx val="6"/>
              <c:layout>
                <c:manualLayout>
                  <c:x val="2.617801047120419E-3"/>
                  <c:y val="-1.95169542837848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E19-45F0-A1AA-62B994E31FFA}"/>
                </c:ext>
              </c:extLst>
            </c:dLbl>
            <c:dLbl>
              <c:idx val="7"/>
              <c:layout>
                <c:manualLayout>
                  <c:x val="0"/>
                  <c:y val="-1.2546503699000705E-2"/>
                </c:manualLayout>
              </c:layout>
              <c:spPr>
                <a:solidFill>
                  <a:schemeClr val="bg1"/>
                </a:solidFill>
                <a:ln>
                  <a:noFill/>
                </a:ln>
                <a:effectLst/>
              </c:spPr>
              <c:txPr>
                <a:bodyPr wrap="square" lIns="38100" tIns="19050" rIns="38100" bIns="19050" anchor="ctr">
                  <a:noAutofit/>
                </a:bodyPr>
                <a:lstStyle/>
                <a:p>
                  <a:pPr>
                    <a:defRPr sz="1600"/>
                  </a:pPr>
                  <a:endParaRPr lang="en-US"/>
                </a:p>
              </c:txPr>
              <c:showLegendKey val="0"/>
              <c:showVal val="1"/>
              <c:showCatName val="0"/>
              <c:showSerName val="0"/>
              <c:showPercent val="0"/>
              <c:showBubbleSize val="0"/>
              <c:extLst>
                <c:ext xmlns:c15="http://schemas.microsoft.com/office/drawing/2012/chart" uri="{CE6537A1-D6FC-4f65-9D91-7224C49458BB}">
                  <c15:layout>
                    <c:manualLayout>
                      <c:w val="7.4568062827225126E-2"/>
                      <c:h val="6.5367965938194689E-2"/>
                    </c:manualLayout>
                  </c15:layout>
                </c:ext>
                <c:ext xmlns:c16="http://schemas.microsoft.com/office/drawing/2014/chart" uri="{C3380CC4-5D6E-409C-BE32-E72D297353CC}">
                  <c16:uniqueId val="{00000004-72C1-4D7F-993A-D1D63092C6F5}"/>
                </c:ext>
              </c:extLst>
            </c:dLbl>
            <c:dLbl>
              <c:idx val="8"/>
              <c:layout>
                <c:manualLayout>
                  <c:x val="2.617801047120419E-3"/>
                  <c:y val="-5.85508628513545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2C1-4D7F-993A-D1D63092C6F5}"/>
                </c:ext>
              </c:extLst>
            </c:dLbl>
            <c:dLbl>
              <c:idx val="9"/>
              <c:layout>
                <c:manualLayout>
                  <c:x val="-1.3089005235602095E-3"/>
                  <c:y val="-1.67288179575299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2C1-4D7F-993A-D1D63092C6F5}"/>
                </c:ext>
              </c:extLst>
            </c:dLbl>
            <c:spPr>
              <a:solidFill>
                <a:schemeClr val="bg1"/>
              </a:solid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Sheet1!$H$1:$Q$1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Sheet1!$H$2:$Q$2</c:f>
              <c:numCache>
                <c:formatCode>_("$"* #,##0_);_("$"* \(#,##0\);_("$"* "-"_);_(@_)</c:formatCode>
                <c:ptCount val="10"/>
                <c:pt idx="0">
                  <c:v>545</c:v>
                </c:pt>
                <c:pt idx="1">
                  <c:v>630</c:v>
                </c:pt>
                <c:pt idx="2">
                  <c:v>1452</c:v>
                </c:pt>
                <c:pt idx="3">
                  <c:v>1680</c:v>
                </c:pt>
                <c:pt idx="4">
                  <c:v>1268</c:v>
                </c:pt>
                <c:pt idx="5">
                  <c:v>610</c:v>
                </c:pt>
                <c:pt idx="6">
                  <c:v>108</c:v>
                </c:pt>
                <c:pt idx="7">
                  <c:v>627</c:v>
                </c:pt>
                <c:pt idx="8">
                  <c:v>633.9</c:v>
                </c:pt>
                <c:pt idx="9">
                  <c:v>616</c:v>
                </c:pt>
              </c:numCache>
            </c:numRef>
          </c:val>
          <c:extLst>
            <c:ext xmlns:c16="http://schemas.microsoft.com/office/drawing/2014/chart" uri="{C3380CC4-5D6E-409C-BE32-E72D297353CC}">
              <c16:uniqueId val="{00000000-B1AF-4381-AA53-4D750C456A69}"/>
            </c:ext>
          </c:extLst>
        </c:ser>
        <c:dLbls>
          <c:showLegendKey val="0"/>
          <c:showVal val="1"/>
          <c:showCatName val="0"/>
          <c:showSerName val="0"/>
          <c:showPercent val="0"/>
          <c:showBubbleSize val="0"/>
        </c:dLbls>
        <c:gapWidth val="150"/>
        <c:axId val="200673776"/>
        <c:axId val="1"/>
      </c:barChart>
      <c:catAx>
        <c:axId val="200673776"/>
        <c:scaling>
          <c:orientation val="minMax"/>
        </c:scaling>
        <c:delete val="0"/>
        <c:axPos val="b"/>
        <c:numFmt formatCode="General" sourceLinked="1"/>
        <c:majorTickMark val="out"/>
        <c:minorTickMark val="none"/>
        <c:tickLblPos val="nextTo"/>
        <c:spPr>
          <a:ln w="3464">
            <a:solidFill>
              <a:schemeClr val="tx1"/>
            </a:solidFill>
            <a:prstDash val="solid"/>
          </a:ln>
        </c:spPr>
        <c:txPr>
          <a:bodyPr rot="0" vert="horz"/>
          <a:lstStyle/>
          <a:p>
            <a:pPr>
              <a:defRPr sz="1528" b="1" i="0" u="none" strike="noStrike" baseline="0">
                <a:solidFill>
                  <a:schemeClr val="tx1"/>
                </a:solidFill>
                <a:latin typeface="Verdana"/>
                <a:ea typeface="Verdana"/>
                <a:cs typeface="Verdana"/>
              </a:defRPr>
            </a:pPr>
            <a:endParaRPr lang="en-US"/>
          </a:p>
        </c:txPr>
        <c:crossAx val="1"/>
        <c:crosses val="autoZero"/>
        <c:auto val="1"/>
        <c:lblAlgn val="ctr"/>
        <c:lblOffset val="100"/>
        <c:noMultiLvlLbl val="0"/>
      </c:catAx>
      <c:valAx>
        <c:axId val="1"/>
        <c:scaling>
          <c:orientation val="minMax"/>
          <c:min val="9"/>
        </c:scaling>
        <c:delete val="1"/>
        <c:axPos val="l"/>
        <c:numFmt formatCode="_(&quot;$&quot;* #,##0_);_(&quot;$&quot;* \(#,##0\);_(&quot;$&quot;* &quot;-&quot;_);_(@_)" sourceLinked="1"/>
        <c:majorTickMark val="out"/>
        <c:minorTickMark val="none"/>
        <c:tickLblPos val="nextTo"/>
        <c:crossAx val="200673776"/>
        <c:crosses val="autoZero"/>
        <c:crossBetween val="between"/>
      </c:valAx>
      <c:spPr>
        <a:noFill/>
        <a:ln w="13857">
          <a:solidFill>
            <a:schemeClr val="tx1"/>
          </a:solidFill>
          <a:prstDash val="solid"/>
        </a:ln>
      </c:spPr>
    </c:plotArea>
    <c:plotVisOnly val="1"/>
    <c:dispBlanksAs val="zero"/>
    <c:showDLblsOverMax val="0"/>
  </c:chart>
  <c:spPr>
    <a:noFill/>
    <a:ln>
      <a:noFill/>
    </a:ln>
  </c:spPr>
  <c:txPr>
    <a:bodyPr/>
    <a:lstStyle/>
    <a:p>
      <a:pPr>
        <a:defRPr sz="1964" b="1" i="0" u="none" strike="noStrike" baseline="0">
          <a:solidFill>
            <a:schemeClr val="tx1"/>
          </a:solidFill>
          <a:latin typeface="Verdana"/>
          <a:ea typeface="Verdana"/>
          <a:cs typeface="Verdana"/>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99329418493863"/>
          <c:y val="6.2299525099702886E-2"/>
          <c:w val="0.86210923860761746"/>
          <c:h val="0.82761041591792728"/>
        </c:manualLayout>
      </c:layout>
      <c:lineChart>
        <c:grouping val="standard"/>
        <c:varyColors val="0"/>
        <c:ser>
          <c:idx val="0"/>
          <c:order val="0"/>
          <c:tx>
            <c:strRef>
              <c:f>Sheet1!$A$2</c:f>
              <c:strCache>
                <c:ptCount val="1"/>
                <c:pt idx="0">
                  <c:v>Return/CWT</c:v>
                </c:pt>
              </c:strCache>
            </c:strRef>
          </c:tx>
          <c:spPr>
            <a:ln w="28575" cap="rnd">
              <a:solidFill>
                <a:schemeClr val="accent1"/>
              </a:solidFill>
              <a:round/>
            </a:ln>
            <a:effectLst/>
          </c:spPr>
          <c:marker>
            <c:symbol val="none"/>
          </c:marker>
          <c:dLbls>
            <c:dLbl>
              <c:idx val="0"/>
              <c:layout>
                <c:manualLayout>
                  <c:x val="-5.3827689602260954E-2"/>
                  <c:y val="4.808640091381268E-2"/>
                </c:manualLayout>
              </c:layout>
              <c:tx>
                <c:rich>
                  <a:bodyPr/>
                  <a:lstStyle/>
                  <a:p>
                    <a:fld id="{43D1F973-297D-4440-AC8F-F743D585A141}" type="VALUE">
                      <a:rPr lang="en-US">
                        <a:solidFill>
                          <a:schemeClr val="tx1"/>
                        </a:solidFill>
                      </a:rPr>
                      <a:pPr/>
                      <a:t>[VALUE]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0AF-49C1-88EF-A8FAC87B5A81}"/>
                </c:ext>
              </c:extLst>
            </c:dLbl>
            <c:dLbl>
              <c:idx val="1"/>
              <c:layout>
                <c:manualLayout>
                  <c:x val="-4.7161022194161489E-2"/>
                  <c:y val="-4.09486415028554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0AF-49C1-88EF-A8FAC87B5A81}"/>
                </c:ext>
              </c:extLst>
            </c:dLbl>
            <c:dLbl>
              <c:idx val="2"/>
              <c:layout>
                <c:manualLayout>
                  <c:x val="-5.5240119137875257E-2"/>
                  <c:y val="6.29255746499240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0AF-49C1-88EF-A8FAC87B5A81}"/>
                </c:ext>
              </c:extLst>
            </c:dLbl>
            <c:dLbl>
              <c:idx val="3"/>
              <c:layout>
                <c:manualLayout>
                  <c:x val="-4.8177971459803806E-2"/>
                  <c:y val="2.43437229360345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0AF-49C1-88EF-A8FAC87B5A81}"/>
                </c:ext>
              </c:extLst>
            </c:dLbl>
            <c:dLbl>
              <c:idx val="4"/>
              <c:layout>
                <c:manualLayout>
                  <c:x val="-4.3280399848792186E-2"/>
                  <c:y val="-5.57878152389667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0AF-49C1-88EF-A8FAC87B5A81}"/>
                </c:ext>
              </c:extLst>
            </c:dLbl>
            <c:dLbl>
              <c:idx val="5"/>
              <c:layout>
                <c:manualLayout>
                  <c:x val="-6.0243678571519924E-2"/>
                  <c:y val="-0.1121766754361899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FF0000"/>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0AF-49C1-88EF-A8FAC87B5A81}"/>
                </c:ext>
              </c:extLst>
            </c:dLbl>
            <c:dLbl>
              <c:idx val="6"/>
              <c:layout>
                <c:manualLayout>
                  <c:x val="-6.0889837280332454E-2"/>
                  <c:y val="-0.1299836839195235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0AF-49C1-88EF-A8FAC87B5A81}"/>
                </c:ext>
              </c:extLst>
            </c:dLbl>
            <c:dLbl>
              <c:idx val="7"/>
              <c:layout>
                <c:manualLayout>
                  <c:x val="-4.7736670641117439E-2"/>
                  <c:y val="-6.7659154227855914E-2"/>
                </c:manualLayout>
              </c:layout>
              <c:tx>
                <c:rich>
                  <a:bodyPr/>
                  <a:lstStyle/>
                  <a:p>
                    <a:fld id="{01310870-4274-4782-8AD9-7E848BCDEC5C}" type="VALUE">
                      <a:rPr lang="en-US" baseline="0">
                        <a:solidFill>
                          <a:schemeClr val="tx1"/>
                        </a:solidFill>
                      </a:rPr>
                      <a:pPr/>
                      <a:t>[VALUE]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F0AF-49C1-88EF-A8FAC87B5A81}"/>
                </c:ext>
              </c:extLst>
            </c:dLbl>
            <c:dLbl>
              <c:idx val="8"/>
              <c:layout>
                <c:manualLayout>
                  <c:x val="-4.9237293611514375E-2"/>
                  <c:y val="5.4022070408257218E-2"/>
                </c:manualLayout>
              </c:layout>
              <c:tx>
                <c:rich>
                  <a:bodyPr/>
                  <a:lstStyle/>
                  <a:p>
                    <a:fld id="{B3644198-588F-4DEF-A643-4C1C4EBC7709}" type="VALUE">
                      <a:rPr lang="en-US">
                        <a:solidFill>
                          <a:schemeClr val="tx1"/>
                        </a:solidFill>
                      </a:rPr>
                      <a:pPr/>
                      <a:t>[VALUE]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F0AF-49C1-88EF-A8FAC87B5A81}"/>
                </c:ext>
              </c:extLst>
            </c:dLbl>
            <c:dLbl>
              <c:idx val="9"/>
              <c:layout>
                <c:manualLayout>
                  <c:x val="-3.553394674295407E-2"/>
                  <c:y val="-9.7337501700078571E-2"/>
                </c:manualLayout>
              </c:layout>
              <c:tx>
                <c:rich>
                  <a:bodyPr/>
                  <a:lstStyle/>
                  <a:p>
                    <a:fld id="{0FE97E20-48BD-438B-B4F9-FBC820EE82EA}" type="VALUE">
                      <a:rPr lang="en-US" b="1">
                        <a:solidFill>
                          <a:schemeClr val="tx1"/>
                        </a:solidFill>
                      </a:rPr>
                      <a:pPr/>
                      <a:t>[VALUE]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F0AF-49C1-88EF-A8FAC87B5A8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Sheet1!$H$1:$Q$1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Sheet1!$H$2:$Q$2</c:f>
              <c:numCache>
                <c:formatCode>_("$"* #,##0.00_);_("$"* \(#,##0.00\);_("$"* "-"??_);_(@_)</c:formatCode>
                <c:ptCount val="10"/>
                <c:pt idx="0">
                  <c:v>1.24</c:v>
                </c:pt>
                <c:pt idx="1">
                  <c:v>5.26</c:v>
                </c:pt>
                <c:pt idx="2" formatCode="&quot;$&quot;#,##0.00">
                  <c:v>1.2</c:v>
                </c:pt>
                <c:pt idx="3" formatCode="&quot;$&quot;#,##0.00_);[Red]\(&quot;$&quot;#,##0.00\)">
                  <c:v>0.43</c:v>
                </c:pt>
                <c:pt idx="4" formatCode="&quot;$&quot;#,##0.00">
                  <c:v>1.38</c:v>
                </c:pt>
                <c:pt idx="5">
                  <c:v>-0.15938099607908568</c:v>
                </c:pt>
                <c:pt idx="6">
                  <c:v>1.65</c:v>
                </c:pt>
                <c:pt idx="7" formatCode="&quot;$&quot;#,##0.00_);[Red]\(&quot;$&quot;#,##0.00\)">
                  <c:v>3.86</c:v>
                </c:pt>
                <c:pt idx="8" formatCode="&quot;$&quot;#,##0.00">
                  <c:v>0.82</c:v>
                </c:pt>
                <c:pt idx="9">
                  <c:v>2.69</c:v>
                </c:pt>
              </c:numCache>
            </c:numRef>
          </c:val>
          <c:smooth val="0"/>
          <c:extLst>
            <c:ext xmlns:c16="http://schemas.microsoft.com/office/drawing/2014/chart" uri="{C3380CC4-5D6E-409C-BE32-E72D297353CC}">
              <c16:uniqueId val="{00000001-273B-498F-8AF0-F306BED55B34}"/>
            </c:ext>
          </c:extLst>
        </c:ser>
        <c:dLbls>
          <c:dLblPos val="ctr"/>
          <c:showLegendKey val="0"/>
          <c:showVal val="1"/>
          <c:showCatName val="0"/>
          <c:showSerName val="0"/>
          <c:showPercent val="0"/>
          <c:showBubbleSize val="0"/>
        </c:dLbls>
        <c:smooth val="0"/>
        <c:axId val="288122688"/>
        <c:axId val="288117984"/>
      </c:lineChart>
      <c:catAx>
        <c:axId val="288122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b" anchorCtr="0"/>
          <a:lstStyle/>
          <a:p>
            <a:pPr>
              <a:defRPr sz="1197" b="0" i="0" u="none" strike="noStrike" kern="1200" baseline="0">
                <a:solidFill>
                  <a:schemeClr val="tx1">
                    <a:lumMod val="65000"/>
                    <a:lumOff val="35000"/>
                  </a:schemeClr>
                </a:solidFill>
                <a:latin typeface="+mn-lt"/>
                <a:ea typeface="+mn-ea"/>
                <a:cs typeface="+mn-cs"/>
              </a:defRPr>
            </a:pPr>
            <a:endParaRPr lang="en-US"/>
          </a:p>
        </c:txPr>
        <c:crossAx val="288117984"/>
        <c:crosses val="autoZero"/>
        <c:auto val="0"/>
        <c:lblAlgn val="ctr"/>
        <c:lblOffset val="100"/>
        <c:noMultiLvlLbl val="0"/>
      </c:catAx>
      <c:valAx>
        <c:axId val="288117984"/>
        <c:scaling>
          <c:orientation val="minMax"/>
          <c:max val="6"/>
          <c:min val="-1"/>
        </c:scaling>
        <c:delete val="0"/>
        <c:axPos val="l"/>
        <c:numFmt formatCode="_(&quot;$&quot;* #,##0.00_);_(&quot;$&quot;* \(#,##0.00\);_(&quot;$&quot;* &quot;-&quot;??_);_(@_)"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81226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530120481927705E-2"/>
          <c:y val="5.1580427939628797E-2"/>
          <c:w val="0.86506024096385548"/>
          <c:h val="0.71689497716894979"/>
        </c:manualLayout>
      </c:layout>
      <c:barChart>
        <c:barDir val="col"/>
        <c:grouping val="clustered"/>
        <c:varyColors val="0"/>
        <c:ser>
          <c:idx val="0"/>
          <c:order val="0"/>
          <c:tx>
            <c:strRef>
              <c:f>Sheet1!$A$2</c:f>
              <c:strCache>
                <c:ptCount val="1"/>
                <c:pt idx="0">
                  <c:v>Average</c:v>
                </c:pt>
              </c:strCache>
            </c:strRef>
          </c:tx>
          <c:spPr>
            <a:solidFill>
              <a:srgbClr val="0070C0"/>
            </a:solidFill>
            <a:ln>
              <a:noFill/>
            </a:ln>
            <a:effectLst>
              <a:outerShdw blurRad="76200" dir="18900000" sy="23000" kx="-1200000" algn="bl" rotWithShape="0">
                <a:prstClr val="black">
                  <a:alpha val="20000"/>
                </a:prstClr>
              </a:outerShdw>
            </a:effectLst>
          </c:spPr>
          <c:invertIfNegative val="0"/>
          <c:dLbls>
            <c:dLbl>
              <c:idx val="0"/>
              <c:layout>
                <c:manualLayout>
                  <c:x val="-1.5060240963855559E-3"/>
                  <c:y val="-2.994549593259996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66A-472C-854B-3A88669B5631}"/>
                </c:ext>
              </c:extLst>
            </c:dLbl>
            <c:dLbl>
              <c:idx val="1"/>
              <c:layout>
                <c:manualLayout>
                  <c:x val="1.5060240963855422E-3"/>
                  <c:y val="-1.34919267388637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66A-472C-854B-3A88669B5631}"/>
                </c:ext>
              </c:extLst>
            </c:dLbl>
            <c:dLbl>
              <c:idx val="2"/>
              <c:layout>
                <c:manualLayout>
                  <c:x val="-3.0120481927710845E-3"/>
                  <c:y val="-1.34919267388637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66A-472C-854B-3A88669B5631}"/>
                </c:ext>
              </c:extLst>
            </c:dLbl>
            <c:dLbl>
              <c:idx val="3"/>
              <c:layout>
                <c:manualLayout>
                  <c:x val="-3.0120481927710845E-3"/>
                  <c:y val="-1.897644980344246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66A-472C-854B-3A88669B5631}"/>
                </c:ext>
              </c:extLst>
            </c:dLbl>
            <c:dLbl>
              <c:idx val="4"/>
              <c:layout>
                <c:manualLayout>
                  <c:x val="3.0120481927710845E-3"/>
                  <c:y val="-1.897644980344245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074-40DB-8645-44CBA8070D40}"/>
                </c:ext>
              </c:extLst>
            </c:dLbl>
            <c:dLbl>
              <c:idx val="5"/>
              <c:layout>
                <c:manualLayout>
                  <c:x val="0"/>
                  <c:y val="5.703903987161897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887-4F83-B04B-56AE3F882EF8}"/>
                </c:ext>
              </c:extLst>
            </c:dLbl>
            <c:dLbl>
              <c:idx val="6"/>
              <c:layout>
                <c:manualLayout>
                  <c:x val="1.5060240963854317E-3"/>
                  <c:y val="-1.34919267388637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074-40DB-8645-44CBA8070D40}"/>
                </c:ext>
              </c:extLst>
            </c:dLbl>
            <c:dLbl>
              <c:idx val="7"/>
              <c:layout>
                <c:manualLayout>
                  <c:x val="4.5180722891566263E-3"/>
                  <c:y val="-8.007403674284997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C83-4F85-A294-D6CFF8C07FF0}"/>
                </c:ext>
              </c:extLst>
            </c:dLbl>
            <c:dLbl>
              <c:idx val="8"/>
              <c:layout>
                <c:manualLayout>
                  <c:x val="1.5060240963855422E-3"/>
                  <c:y val="-8.007403674285021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48D-45E2-A937-77E76AED9F84}"/>
                </c:ext>
              </c:extLst>
            </c:dLbl>
            <c:dLbl>
              <c:idx val="9"/>
              <c:layout>
                <c:manualLayout>
                  <c:x val="-1.1044049125029391E-16"/>
                  <c:y val="-1.07496652065743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074-40DB-8645-44CBA8070D40}"/>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Sheet1!$H$1:$Q$1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Sheet1!$H$2:$Q$2</c:f>
              <c:numCache>
                <c:formatCode>"$"#,##0.00</c:formatCode>
                <c:ptCount val="10"/>
                <c:pt idx="0">
                  <c:v>29.92</c:v>
                </c:pt>
                <c:pt idx="1">
                  <c:v>31.25</c:v>
                </c:pt>
                <c:pt idx="2">
                  <c:v>34.47</c:v>
                </c:pt>
                <c:pt idx="3">
                  <c:v>34.479999999999997</c:v>
                </c:pt>
                <c:pt idx="4">
                  <c:v>32.75</c:v>
                </c:pt>
                <c:pt idx="5">
                  <c:v>29.18</c:v>
                </c:pt>
                <c:pt idx="6">
                  <c:v>30.8</c:v>
                </c:pt>
                <c:pt idx="7">
                  <c:v>29.5</c:v>
                </c:pt>
                <c:pt idx="8">
                  <c:v>28.59</c:v>
                </c:pt>
                <c:pt idx="9">
                  <c:v>30.58</c:v>
                </c:pt>
              </c:numCache>
            </c:numRef>
          </c:val>
          <c:extLst>
            <c:ext xmlns:c16="http://schemas.microsoft.com/office/drawing/2014/chart" uri="{C3380CC4-5D6E-409C-BE32-E72D297353CC}">
              <c16:uniqueId val="{00000000-A9D4-40C5-A8B0-C44B350ADE8F}"/>
            </c:ext>
          </c:extLst>
        </c:ser>
        <c:dLbls>
          <c:dLblPos val="inEnd"/>
          <c:showLegendKey val="0"/>
          <c:showVal val="1"/>
          <c:showCatName val="0"/>
          <c:showSerName val="0"/>
          <c:showPercent val="0"/>
          <c:showBubbleSize val="0"/>
        </c:dLbls>
        <c:gapWidth val="41"/>
        <c:axId val="196012104"/>
        <c:axId val="1"/>
      </c:barChart>
      <c:catAx>
        <c:axId val="196012104"/>
        <c:scaling>
          <c:orientation val="minMax"/>
        </c:scaling>
        <c:delete val="0"/>
        <c:axPos val="b"/>
        <c:numFmt formatCode="General"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dk1">
                    <a:lumMod val="65000"/>
                    <a:lumOff val="35000"/>
                  </a:schemeClr>
                </a:solidFill>
                <a:effectLst/>
                <a:latin typeface="+mn-lt"/>
                <a:ea typeface="+mn-ea"/>
                <a:cs typeface="+mn-cs"/>
              </a:defRPr>
            </a:pPr>
            <a:endParaRPr lang="en-US"/>
          </a:p>
        </c:txPr>
        <c:crossAx val="1"/>
        <c:crosses val="autoZero"/>
        <c:auto val="1"/>
        <c:lblAlgn val="ctr"/>
        <c:lblOffset val="100"/>
        <c:noMultiLvlLbl val="0"/>
      </c:catAx>
      <c:valAx>
        <c:axId val="1"/>
        <c:scaling>
          <c:orientation val="minMax"/>
          <c:min val="9"/>
        </c:scaling>
        <c:delete val="1"/>
        <c:axPos val="l"/>
        <c:numFmt formatCode="&quot;$&quot;#,##0.00" sourceLinked="1"/>
        <c:majorTickMark val="none"/>
        <c:minorTickMark val="none"/>
        <c:tickLblPos val="nextTo"/>
        <c:crossAx val="196012104"/>
        <c:crosses val="autoZero"/>
        <c:crossBetween val="between"/>
      </c:valAx>
      <c:dTable>
        <c:showHorzBorder val="1"/>
        <c:showVertBorder val="1"/>
        <c:showOutline val="1"/>
        <c:showKeys val="1"/>
        <c:spPr>
          <a:noFill/>
          <a:ln w="9525">
            <a:solidFill>
              <a:schemeClr val="dk1">
                <a:lumMod val="15000"/>
                <a:lumOff val="85000"/>
              </a:schemeClr>
            </a:solidFill>
          </a:ln>
          <a:effectLst/>
        </c:spPr>
        <c:txPr>
          <a:bodyPr rot="0" spcFirstLastPara="1" vertOverflow="ellipsis" vert="horz" wrap="square" anchor="ctr" anchorCtr="1"/>
          <a:lstStyle/>
          <a:p>
            <a:pPr rtl="0">
              <a:defRPr sz="1197" b="0" i="0" u="none" strike="noStrike" kern="1200" baseline="0">
                <a:solidFill>
                  <a:schemeClr val="dk1">
                    <a:lumMod val="65000"/>
                    <a:lumOff val="35000"/>
                  </a:schemeClr>
                </a:solidFill>
                <a:latin typeface="+mn-lt"/>
                <a:ea typeface="+mn-ea"/>
                <a:cs typeface="+mn-cs"/>
              </a:defRPr>
            </a:pPr>
            <a:endParaRPr lang="en-US"/>
          </a:p>
        </c:txPr>
      </c:dTable>
      <c:spPr>
        <a:noFill/>
        <a:ln>
          <a:noFill/>
        </a:ln>
        <a:effectLst/>
      </c:spPr>
    </c:plotArea>
    <c:plotVisOnly val="1"/>
    <c:dispBlanksAs val="zero"/>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58"/>
      <c:rotY val="20"/>
      <c:depthPercent val="2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7.434944237918216E-2"/>
          <c:y val="4.7393364928909949E-2"/>
          <c:w val="0.70508054522924413"/>
          <c:h val="0.74644549763033174"/>
        </c:manualLayout>
      </c:layout>
      <c:bar3DChart>
        <c:barDir val="col"/>
        <c:grouping val="clustered"/>
        <c:varyColors val="0"/>
        <c:ser>
          <c:idx val="1"/>
          <c:order val="0"/>
          <c:tx>
            <c:strRef>
              <c:f>Sheet1!$A$2</c:f>
              <c:strCache>
                <c:ptCount val="1"/>
                <c:pt idx="0">
                  <c:v>Average</c:v>
                </c:pt>
              </c:strCache>
            </c:strRef>
          </c:tx>
          <c:spPr>
            <a:solidFill>
              <a:srgbClr val="00FFFF"/>
            </a:solidFill>
            <a:ln w="12528">
              <a:solidFill>
                <a:srgbClr val="000000"/>
              </a:solidFill>
              <a:prstDash val="solid"/>
            </a:ln>
          </c:spPr>
          <c:invertIfNegative val="0"/>
          <c:dLbls>
            <c:dLbl>
              <c:idx val="0"/>
              <c:layout>
                <c:manualLayout>
                  <c:x val="2.9239766081871343E-3"/>
                  <c:y val="-2.33918128654970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3D2-4595-B3F0-4DB972C117F5}"/>
                </c:ext>
              </c:extLst>
            </c:dLbl>
            <c:dLbl>
              <c:idx val="1"/>
              <c:layout>
                <c:manualLayout>
                  <c:x val="4.3859649122807015E-3"/>
                  <c:y val="-2.92397660818713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3D2-4595-B3F0-4DB972C117F5}"/>
                </c:ext>
              </c:extLst>
            </c:dLbl>
            <c:dLbl>
              <c:idx val="2"/>
              <c:layout>
                <c:manualLayout>
                  <c:x val="4.3859649122807015E-3"/>
                  <c:y val="-2.92397660818713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3D2-4595-B3F0-4DB972C117F5}"/>
                </c:ext>
              </c:extLst>
            </c:dLbl>
            <c:dLbl>
              <c:idx val="3"/>
              <c:layout>
                <c:manualLayout>
                  <c:x val="1.023391812865497E-2"/>
                  <c:y val="-3.80116959064327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3D2-4595-B3F0-4DB972C117F5}"/>
                </c:ext>
              </c:extLst>
            </c:dLbl>
            <c:dLbl>
              <c:idx val="4"/>
              <c:layout>
                <c:manualLayout>
                  <c:x val="7.3099415204677829E-3"/>
                  <c:y val="-2.92397660818713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3D2-4595-B3F0-4DB972C117F5}"/>
                </c:ext>
              </c:extLst>
            </c:dLbl>
            <c:dLbl>
              <c:idx val="5"/>
              <c:layout>
                <c:manualLayout>
                  <c:x val="2.0467836257309888E-2"/>
                  <c:y val="-4.09356725146198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3D2-4595-B3F0-4DB972C117F5}"/>
                </c:ext>
              </c:extLst>
            </c:dLbl>
            <c:dLbl>
              <c:idx val="6"/>
              <c:layout>
                <c:manualLayout>
                  <c:x val="1.1695906432748537E-2"/>
                  <c:y val="-3.50877192982456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3D2-4595-B3F0-4DB972C117F5}"/>
                </c:ext>
              </c:extLst>
            </c:dLbl>
            <c:dLbl>
              <c:idx val="7"/>
              <c:layout>
                <c:manualLayout>
                  <c:x val="1.1695906432748537E-2"/>
                  <c:y val="-3.50877192982456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3D2-4595-B3F0-4DB972C117F5}"/>
                </c:ext>
              </c:extLst>
            </c:dLbl>
            <c:dLbl>
              <c:idx val="8"/>
              <c:layout>
                <c:manualLayout>
                  <c:x val="1.1695906432748537E-2"/>
                  <c:y val="-3.80116959064327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3D2-4595-B3F0-4DB972C117F5}"/>
                </c:ext>
              </c:extLst>
            </c:dLbl>
            <c:dLbl>
              <c:idx val="9"/>
              <c:layout>
                <c:manualLayout>
                  <c:x val="8.771929824561403E-3"/>
                  <c:y val="-4.09356725146198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3D2-4595-B3F0-4DB972C117F5}"/>
                </c:ext>
              </c:extLst>
            </c:dLbl>
            <c:spPr>
              <a:solidFill>
                <a:schemeClr val="bg1"/>
              </a:solidFill>
              <a:ln w="3132">
                <a:solidFill>
                  <a:schemeClr val="tx1"/>
                </a:solidFill>
                <a:prstDash val="solid"/>
              </a:ln>
              <a:effectLst>
                <a:outerShdw dist="35921" dir="2700000" algn="br">
                  <a:srgbClr val="000000"/>
                </a:outerShdw>
              </a:effectLst>
            </c:spPr>
            <c:txPr>
              <a:bodyPr wrap="square" lIns="38100" tIns="19050" rIns="38100" bIns="19050" anchor="ctr">
                <a:spAutoFit/>
              </a:bodyPr>
              <a:lstStyle/>
              <a:p>
                <a:pPr>
                  <a:defRPr sz="14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Sheet1!$H$1:$Q$1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Sheet1!$H$2:$Q$2</c:f>
              <c:numCache>
                <c:formatCode>General</c:formatCode>
                <c:ptCount val="10"/>
                <c:pt idx="0">
                  <c:v>104</c:v>
                </c:pt>
                <c:pt idx="1">
                  <c:v>88</c:v>
                </c:pt>
                <c:pt idx="2">
                  <c:v>101</c:v>
                </c:pt>
                <c:pt idx="3">
                  <c:v>93</c:v>
                </c:pt>
                <c:pt idx="4">
                  <c:v>106</c:v>
                </c:pt>
                <c:pt idx="5">
                  <c:v>112</c:v>
                </c:pt>
                <c:pt idx="6">
                  <c:v>101</c:v>
                </c:pt>
                <c:pt idx="7">
                  <c:v>95</c:v>
                </c:pt>
                <c:pt idx="8">
                  <c:v>94</c:v>
                </c:pt>
                <c:pt idx="9">
                  <c:v>91</c:v>
                </c:pt>
              </c:numCache>
            </c:numRef>
          </c:val>
          <c:extLst>
            <c:ext xmlns:c16="http://schemas.microsoft.com/office/drawing/2014/chart" uri="{C3380CC4-5D6E-409C-BE32-E72D297353CC}">
              <c16:uniqueId val="{00000000-B004-4C57-B380-F899BBCD9D0B}"/>
            </c:ext>
          </c:extLst>
        </c:ser>
        <c:dLbls>
          <c:showLegendKey val="0"/>
          <c:showVal val="1"/>
          <c:showCatName val="0"/>
          <c:showSerName val="0"/>
          <c:showPercent val="0"/>
          <c:showBubbleSize val="0"/>
        </c:dLbls>
        <c:gapWidth val="150"/>
        <c:gapDepth val="0"/>
        <c:shape val="box"/>
        <c:axId val="201647432"/>
        <c:axId val="1"/>
        <c:axId val="0"/>
      </c:bar3DChart>
      <c:catAx>
        <c:axId val="201647432"/>
        <c:scaling>
          <c:orientation val="minMax"/>
        </c:scaling>
        <c:delete val="0"/>
        <c:axPos val="b"/>
        <c:numFmt formatCode="General" sourceLinked="1"/>
        <c:majorTickMark val="out"/>
        <c:minorTickMark val="none"/>
        <c:tickLblPos val="low"/>
        <c:spPr>
          <a:ln w="3132">
            <a:solidFill>
              <a:schemeClr val="tx1"/>
            </a:solidFill>
            <a:prstDash val="solid"/>
          </a:ln>
        </c:spPr>
        <c:txPr>
          <a:bodyPr rot="0" vert="horz"/>
          <a:lstStyle/>
          <a:p>
            <a:pPr>
              <a:defRPr sz="1184" b="1" i="0" u="none" strike="noStrike" baseline="0">
                <a:solidFill>
                  <a:schemeClr val="tx1"/>
                </a:solidFill>
                <a:latin typeface="Arial"/>
                <a:ea typeface="Arial"/>
                <a:cs typeface="Arial"/>
              </a:defRPr>
            </a:pPr>
            <a:endParaRPr lang="en-US"/>
          </a:p>
        </c:txPr>
        <c:crossAx val="1"/>
        <c:crosses val="autoZero"/>
        <c:auto val="0"/>
        <c:lblAlgn val="ctr"/>
        <c:lblOffset val="100"/>
        <c:tickLblSkip val="1"/>
        <c:tickMarkSkip val="1"/>
        <c:noMultiLvlLbl val="0"/>
      </c:catAx>
      <c:valAx>
        <c:axId val="1"/>
        <c:scaling>
          <c:orientation val="minMax"/>
        </c:scaling>
        <c:delete val="0"/>
        <c:axPos val="l"/>
        <c:numFmt formatCode="General" sourceLinked="1"/>
        <c:majorTickMark val="out"/>
        <c:minorTickMark val="none"/>
        <c:tickLblPos val="nextTo"/>
        <c:spPr>
          <a:ln w="3132">
            <a:solidFill>
              <a:schemeClr val="tx1"/>
            </a:solidFill>
            <a:prstDash val="solid"/>
          </a:ln>
        </c:spPr>
        <c:txPr>
          <a:bodyPr rot="0" vert="horz"/>
          <a:lstStyle/>
          <a:p>
            <a:pPr>
              <a:defRPr sz="1776" b="1" i="0" u="none" strike="noStrike" baseline="0">
                <a:solidFill>
                  <a:schemeClr val="tx1"/>
                </a:solidFill>
                <a:latin typeface="Arial"/>
                <a:ea typeface="Arial"/>
                <a:cs typeface="Arial"/>
              </a:defRPr>
            </a:pPr>
            <a:endParaRPr lang="en-US"/>
          </a:p>
        </c:txPr>
        <c:crossAx val="201647432"/>
        <c:crosses val="autoZero"/>
        <c:crossBetween val="between"/>
      </c:valAx>
      <c:spPr>
        <a:noFill/>
        <a:ln w="25056">
          <a:noFill/>
        </a:ln>
      </c:spPr>
    </c:plotArea>
    <c:plotVisOnly val="1"/>
    <c:dispBlanksAs val="gap"/>
    <c:showDLblsOverMax val="0"/>
  </c:chart>
  <c:spPr>
    <a:noFill/>
    <a:ln>
      <a:noFill/>
    </a:ln>
  </c:spPr>
  <c:txPr>
    <a:bodyPr/>
    <a:lstStyle/>
    <a:p>
      <a:pPr>
        <a:defRPr sz="1776" b="1" i="0" u="none" strike="noStrike" baseline="0">
          <a:solidFill>
            <a:schemeClr val="tx1"/>
          </a:solidFill>
          <a:latin typeface="Arial"/>
          <a:ea typeface="Arial"/>
          <a:cs typeface="Arial"/>
        </a:defRPr>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19826517967781"/>
          <c:y val="4.2654028436018961E-2"/>
          <c:w val="0.81006805044546115"/>
          <c:h val="0.75829383886255919"/>
        </c:manualLayout>
      </c:layout>
      <c:barChart>
        <c:barDir val="col"/>
        <c:grouping val="clustered"/>
        <c:varyColors val="0"/>
        <c:ser>
          <c:idx val="1"/>
          <c:order val="0"/>
          <c:tx>
            <c:strRef>
              <c:f>Sheet1!$A$2</c:f>
              <c:strCache>
                <c:ptCount val="1"/>
                <c:pt idx="0">
                  <c:v>Milk Prod</c:v>
                </c:pt>
              </c:strCache>
            </c:strRef>
          </c:tx>
          <c:spPr>
            <a:solidFill>
              <a:srgbClr val="00FFFF"/>
            </a:solidFill>
            <a:ln w="11269">
              <a:solidFill>
                <a:srgbClr val="000000"/>
              </a:solidFill>
              <a:prstDash val="solid"/>
            </a:ln>
          </c:spPr>
          <c:invertIfNegative val="0"/>
          <c:cat>
            <c:numRef>
              <c:f>Sheet1!$H$1:$Q$1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Sheet1!$H$2:$Q$2</c:f>
              <c:numCache>
                <c:formatCode>#,##0</c:formatCode>
                <c:ptCount val="10"/>
                <c:pt idx="0">
                  <c:v>13715</c:v>
                </c:pt>
                <c:pt idx="1">
                  <c:v>13041</c:v>
                </c:pt>
                <c:pt idx="2">
                  <c:v>14389</c:v>
                </c:pt>
                <c:pt idx="3">
                  <c:v>14563</c:v>
                </c:pt>
                <c:pt idx="4">
                  <c:v>15730</c:v>
                </c:pt>
                <c:pt idx="5">
                  <c:v>15694</c:v>
                </c:pt>
                <c:pt idx="6">
                  <c:v>13966</c:v>
                </c:pt>
                <c:pt idx="7">
                  <c:v>14194</c:v>
                </c:pt>
                <c:pt idx="8">
                  <c:v>16131</c:v>
                </c:pt>
                <c:pt idx="9">
                  <c:v>15311</c:v>
                </c:pt>
              </c:numCache>
            </c:numRef>
          </c:val>
          <c:extLst>
            <c:ext xmlns:c16="http://schemas.microsoft.com/office/drawing/2014/chart" uri="{C3380CC4-5D6E-409C-BE32-E72D297353CC}">
              <c16:uniqueId val="{00000002-8C0B-4E0D-9F22-137A3DB0A41C}"/>
            </c:ext>
          </c:extLst>
        </c:ser>
        <c:dLbls>
          <c:showLegendKey val="0"/>
          <c:showVal val="0"/>
          <c:showCatName val="0"/>
          <c:showSerName val="0"/>
          <c:showPercent val="0"/>
          <c:showBubbleSize val="0"/>
        </c:dLbls>
        <c:gapWidth val="150"/>
        <c:axId val="201411072"/>
        <c:axId val="1"/>
      </c:barChart>
      <c:catAx>
        <c:axId val="201411072"/>
        <c:scaling>
          <c:orientation val="minMax"/>
        </c:scaling>
        <c:delete val="0"/>
        <c:axPos val="b"/>
        <c:numFmt formatCode="General" sourceLinked="1"/>
        <c:majorTickMark val="out"/>
        <c:minorTickMark val="none"/>
        <c:tickLblPos val="low"/>
        <c:spPr>
          <a:ln w="2817">
            <a:solidFill>
              <a:schemeClr val="tx1"/>
            </a:solidFill>
            <a:prstDash val="solid"/>
          </a:ln>
        </c:spPr>
        <c:txPr>
          <a:bodyPr rot="0" vert="horz"/>
          <a:lstStyle/>
          <a:p>
            <a:pPr>
              <a:defRPr sz="1065" b="1" i="0" u="none" strike="noStrike" baseline="0">
                <a:solidFill>
                  <a:schemeClr val="tx1"/>
                </a:solidFill>
                <a:latin typeface="Arial"/>
                <a:ea typeface="Arial"/>
                <a:cs typeface="Arial"/>
              </a:defRPr>
            </a:pPr>
            <a:endParaRPr lang="en-US"/>
          </a:p>
        </c:txPr>
        <c:crossAx val="1"/>
        <c:crosses val="autoZero"/>
        <c:auto val="0"/>
        <c:lblAlgn val="ctr"/>
        <c:lblOffset val="100"/>
        <c:noMultiLvlLbl val="0"/>
      </c:catAx>
      <c:valAx>
        <c:axId val="1"/>
        <c:scaling>
          <c:orientation val="minMax"/>
        </c:scaling>
        <c:delete val="0"/>
        <c:axPos val="l"/>
        <c:numFmt formatCode="#,##0" sourceLinked="1"/>
        <c:majorTickMark val="out"/>
        <c:minorTickMark val="none"/>
        <c:tickLblPos val="nextTo"/>
        <c:crossAx val="201411072"/>
        <c:crosses val="autoZero"/>
        <c:crossBetween val="between"/>
      </c:valAx>
      <c:dTable>
        <c:showHorzBorder val="1"/>
        <c:showVertBorder val="1"/>
        <c:showOutline val="1"/>
        <c:showKeys val="1"/>
      </c:dTable>
      <c:spPr>
        <a:noFill/>
        <a:ln w="12700">
          <a:solidFill>
            <a:schemeClr val="tx1"/>
          </a:solidFill>
          <a:prstDash val="solid"/>
        </a:ln>
      </c:spPr>
    </c:plotArea>
    <c:plotVisOnly val="1"/>
    <c:dispBlanksAs val="gap"/>
    <c:showDLblsOverMax val="0"/>
  </c:chart>
  <c:spPr>
    <a:noFill/>
    <a:ln>
      <a:noFill/>
    </a:ln>
  </c:spPr>
  <c:txPr>
    <a:bodyPr/>
    <a:lstStyle/>
    <a:p>
      <a:pPr>
        <a:defRPr sz="1597" b="1" i="0" u="none" strike="noStrike" baseline="0">
          <a:solidFill>
            <a:schemeClr val="tx1"/>
          </a:solidFill>
          <a:latin typeface="Arial"/>
          <a:ea typeface="Arial"/>
          <a:cs typeface="Arial"/>
        </a:defRPr>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50"/>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4864807524059492"/>
          <c:y val="3.8461538461538464E-2"/>
          <c:w val="0.83868624234471223"/>
          <c:h val="0.78632283464566932"/>
        </c:manualLayout>
      </c:layout>
      <c:bar3DChart>
        <c:barDir val="col"/>
        <c:grouping val="clustered"/>
        <c:varyColors val="0"/>
        <c:ser>
          <c:idx val="5"/>
          <c:order val="0"/>
          <c:tx>
            <c:strRef>
              <c:f>Sheet1!$A$18</c:f>
              <c:strCache>
                <c:ptCount val="1"/>
                <c:pt idx="0">
                  <c:v>2013</c:v>
                </c:pt>
              </c:strCache>
            </c:strRef>
          </c:tx>
          <c:spPr>
            <a:solidFill>
              <a:schemeClr val="tx2"/>
            </a:solidFill>
            <a:ln w="11925">
              <a:solidFill>
                <a:schemeClr val="tx1"/>
              </a:solidFill>
              <a:prstDash val="solid"/>
            </a:ln>
          </c:spPr>
          <c:invertIfNegative val="0"/>
          <c:dLbls>
            <c:dLbl>
              <c:idx val="0"/>
              <c:layout>
                <c:manualLayout>
                  <c:x val="1.0269356955380577E-2"/>
                  <c:y val="-4.67485087091386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645-4AE8-BAFF-02D314384568}"/>
                </c:ext>
              </c:extLst>
            </c:dLbl>
            <c:spPr>
              <a:noFill/>
              <a:ln w="23850">
                <a:noFill/>
              </a:ln>
            </c:spPr>
            <c:txPr>
              <a:bodyPr/>
              <a:lstStyle/>
              <a:p>
                <a:pPr>
                  <a:defRPr sz="1315" b="1" i="0" u="none" strike="noStrike" baseline="0">
                    <a:solidFill>
                      <a:schemeClr val="tx1"/>
                    </a:solidFill>
                    <a:latin typeface="Tahoma"/>
                    <a:ea typeface="Tahoma"/>
                    <a:cs typeface="Tahom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Net Return</c:v>
                </c:pt>
              </c:strCache>
            </c:strRef>
          </c:cat>
          <c:val>
            <c:numRef>
              <c:f>Sheet1!$B$18</c:f>
              <c:numCache>
                <c:formatCode>"$"#,##0_);[Red]\("$"#,##0\)</c:formatCode>
                <c:ptCount val="1"/>
                <c:pt idx="0">
                  <c:v>36.61</c:v>
                </c:pt>
              </c:numCache>
            </c:numRef>
          </c:val>
          <c:extLst>
            <c:ext xmlns:c16="http://schemas.microsoft.com/office/drawing/2014/chart" uri="{C3380CC4-5D6E-409C-BE32-E72D297353CC}">
              <c16:uniqueId val="{00000001-2645-4AE8-BAFF-02D314384568}"/>
            </c:ext>
          </c:extLst>
        </c:ser>
        <c:ser>
          <c:idx val="6"/>
          <c:order val="1"/>
          <c:tx>
            <c:strRef>
              <c:f>Sheet1!$A$19</c:f>
              <c:strCache>
                <c:ptCount val="1"/>
                <c:pt idx="0">
                  <c:v>2014</c:v>
                </c:pt>
              </c:strCache>
            </c:strRef>
          </c:tx>
          <c:spPr>
            <a:solidFill>
              <a:srgbClr val="0066CC"/>
            </a:solidFill>
            <a:ln w="11925">
              <a:solidFill>
                <a:schemeClr val="tx1"/>
              </a:solidFill>
              <a:prstDash val="solid"/>
            </a:ln>
          </c:spPr>
          <c:invertIfNegative val="0"/>
          <c:dLbls>
            <c:dLbl>
              <c:idx val="0"/>
              <c:layout>
                <c:manualLayout>
                  <c:x val="1.7276027996500437E-2"/>
                  <c:y val="-3.76735862562634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645-4AE8-BAFF-02D314384568}"/>
                </c:ext>
              </c:extLst>
            </c:dLbl>
            <c:spPr>
              <a:noFill/>
              <a:ln w="23850">
                <a:noFill/>
              </a:ln>
            </c:spPr>
            <c:txPr>
              <a:bodyPr/>
              <a:lstStyle/>
              <a:p>
                <a:pPr>
                  <a:defRPr sz="1315" b="1" i="0" u="none" strike="noStrike" baseline="0">
                    <a:solidFill>
                      <a:schemeClr val="tx1"/>
                    </a:solidFill>
                    <a:latin typeface="Tahoma"/>
                    <a:ea typeface="Tahoma"/>
                    <a:cs typeface="Tahom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Net Return</c:v>
                </c:pt>
              </c:strCache>
            </c:strRef>
          </c:cat>
          <c:val>
            <c:numRef>
              <c:f>Sheet1!$B$19</c:f>
              <c:numCache>
                <c:formatCode>"$"#,##0_);[Red]\("$"#,##0\)</c:formatCode>
                <c:ptCount val="1"/>
                <c:pt idx="0">
                  <c:v>451.63</c:v>
                </c:pt>
              </c:numCache>
            </c:numRef>
          </c:val>
          <c:extLst>
            <c:ext xmlns:c16="http://schemas.microsoft.com/office/drawing/2014/chart" uri="{C3380CC4-5D6E-409C-BE32-E72D297353CC}">
              <c16:uniqueId val="{00000003-2645-4AE8-BAFF-02D314384568}"/>
            </c:ext>
          </c:extLst>
        </c:ser>
        <c:ser>
          <c:idx val="7"/>
          <c:order val="2"/>
          <c:tx>
            <c:strRef>
              <c:f>Sheet1!$A$20</c:f>
              <c:strCache>
                <c:ptCount val="1"/>
                <c:pt idx="0">
                  <c:v>2015</c:v>
                </c:pt>
              </c:strCache>
            </c:strRef>
          </c:tx>
          <c:spPr>
            <a:solidFill>
              <a:srgbClr val="CCCCFF"/>
            </a:solidFill>
            <a:ln w="11925">
              <a:solidFill>
                <a:schemeClr val="tx1"/>
              </a:solidFill>
              <a:prstDash val="solid"/>
            </a:ln>
          </c:spPr>
          <c:invertIfNegative val="0"/>
          <c:dLbls>
            <c:dLbl>
              <c:idx val="0"/>
              <c:layout>
                <c:manualLayout>
                  <c:x val="1.6910870516185426E-2"/>
                  <c:y val="-2.20963970412789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645-4AE8-BAFF-02D314384568}"/>
                </c:ext>
              </c:extLst>
            </c:dLbl>
            <c:spPr>
              <a:noFill/>
              <a:ln w="23850">
                <a:noFill/>
              </a:ln>
            </c:spPr>
            <c:txPr>
              <a:bodyPr/>
              <a:lstStyle/>
              <a:p>
                <a:pPr>
                  <a:defRPr sz="1315" b="1" i="0" u="none" strike="noStrike" baseline="0">
                    <a:solidFill>
                      <a:schemeClr val="tx1"/>
                    </a:solidFill>
                    <a:latin typeface="Tahoma"/>
                    <a:ea typeface="Tahoma"/>
                    <a:cs typeface="Tahom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Net Return</c:v>
                </c:pt>
              </c:strCache>
            </c:strRef>
          </c:cat>
          <c:val>
            <c:numRef>
              <c:f>Sheet1!$B$20</c:f>
              <c:numCache>
                <c:formatCode>"$"#,##0_);[Red]\("$"#,##0\)</c:formatCode>
                <c:ptCount val="1"/>
                <c:pt idx="0">
                  <c:v>117.23</c:v>
                </c:pt>
              </c:numCache>
            </c:numRef>
          </c:val>
          <c:extLst>
            <c:ext xmlns:c16="http://schemas.microsoft.com/office/drawing/2014/chart" uri="{C3380CC4-5D6E-409C-BE32-E72D297353CC}">
              <c16:uniqueId val="{00000005-2645-4AE8-BAFF-02D314384568}"/>
            </c:ext>
          </c:extLst>
        </c:ser>
        <c:ser>
          <c:idx val="8"/>
          <c:order val="3"/>
          <c:tx>
            <c:strRef>
              <c:f>Sheet1!$A$21</c:f>
              <c:strCache>
                <c:ptCount val="1"/>
                <c:pt idx="0">
                  <c:v>2016</c:v>
                </c:pt>
              </c:strCache>
            </c:strRef>
          </c:tx>
          <c:spPr>
            <a:solidFill>
              <a:srgbClr val="FF0000"/>
            </a:solidFill>
            <a:ln w="11925">
              <a:solidFill>
                <a:schemeClr val="tx1"/>
              </a:solidFill>
              <a:prstDash val="solid"/>
            </a:ln>
          </c:spPr>
          <c:invertIfNegative val="0"/>
          <c:dLbls>
            <c:dLbl>
              <c:idx val="0"/>
              <c:layout>
                <c:manualLayout>
                  <c:x val="2.6988188976378464E-3"/>
                  <c:y val="-1.30052493438320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645-4AE8-BAFF-02D314384568}"/>
                </c:ext>
              </c:extLst>
            </c:dLbl>
            <c:spPr>
              <a:noFill/>
              <a:ln w="23850">
                <a:noFill/>
              </a:ln>
            </c:spPr>
            <c:txPr>
              <a:bodyPr/>
              <a:lstStyle/>
              <a:p>
                <a:pPr>
                  <a:defRPr sz="1315" b="1" i="0" u="none" strike="noStrike" baseline="0">
                    <a:solidFill>
                      <a:schemeClr val="tx1"/>
                    </a:solidFill>
                    <a:latin typeface="Tahoma"/>
                    <a:ea typeface="Tahoma"/>
                    <a:cs typeface="Tahom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Net Return</c:v>
                </c:pt>
              </c:strCache>
            </c:strRef>
          </c:cat>
          <c:val>
            <c:numRef>
              <c:f>Sheet1!$B$21</c:f>
              <c:numCache>
                <c:formatCode>"$"#,##0_);[Red]\("$"#,##0\)</c:formatCode>
                <c:ptCount val="1"/>
                <c:pt idx="0">
                  <c:v>-84.29</c:v>
                </c:pt>
              </c:numCache>
            </c:numRef>
          </c:val>
          <c:extLst>
            <c:ext xmlns:c16="http://schemas.microsoft.com/office/drawing/2014/chart" uri="{C3380CC4-5D6E-409C-BE32-E72D297353CC}">
              <c16:uniqueId val="{00000007-2645-4AE8-BAFF-02D314384568}"/>
            </c:ext>
          </c:extLst>
        </c:ser>
        <c:ser>
          <c:idx val="9"/>
          <c:order val="4"/>
          <c:tx>
            <c:strRef>
              <c:f>Sheet1!$A$22</c:f>
              <c:strCache>
                <c:ptCount val="1"/>
                <c:pt idx="0">
                  <c:v>2017</c:v>
                </c:pt>
              </c:strCache>
            </c:strRef>
          </c:tx>
          <c:spPr>
            <a:solidFill>
              <a:srgbClr val="FFFF00"/>
            </a:solidFill>
            <a:ln w="11925">
              <a:solidFill>
                <a:schemeClr val="tx1"/>
              </a:solidFill>
              <a:prstDash val="solid"/>
            </a:ln>
          </c:spPr>
          <c:invertIfNegative val="0"/>
          <c:dLbls>
            <c:dLbl>
              <c:idx val="0"/>
              <c:layout>
                <c:manualLayout>
                  <c:x val="7.8804680664916887E-3"/>
                  <c:y val="8.2072297780960302E-3"/>
                </c:manualLayout>
              </c:layout>
              <c:showLegendKey val="0"/>
              <c:showVal val="1"/>
              <c:showCatName val="0"/>
              <c:showSerName val="0"/>
              <c:showPercent val="0"/>
              <c:showBubbleSize val="0"/>
              <c:extLst>
                <c:ext xmlns:c15="http://schemas.microsoft.com/office/drawing/2012/chart" uri="{CE6537A1-D6FC-4f65-9D91-7224C49458BB}">
                  <c15:layout>
                    <c:manualLayout>
                      <c:w val="7.2201334208223972E-2"/>
                      <c:h val="5.7181818181818167E-2"/>
                    </c:manualLayout>
                  </c15:layout>
                </c:ext>
                <c:ext xmlns:c16="http://schemas.microsoft.com/office/drawing/2014/chart" uri="{C3380CC4-5D6E-409C-BE32-E72D297353CC}">
                  <c16:uniqueId val="{00000008-2645-4AE8-BAFF-02D314384568}"/>
                </c:ext>
              </c:extLst>
            </c:dLbl>
            <c:spPr>
              <a:noFill/>
              <a:ln w="23850">
                <a:noFill/>
              </a:ln>
            </c:spPr>
            <c:txPr>
              <a:bodyPr/>
              <a:lstStyle/>
              <a:p>
                <a:pPr>
                  <a:defRPr sz="1315" b="1" i="0" u="none" strike="noStrike" baseline="0">
                    <a:solidFill>
                      <a:schemeClr val="tx1"/>
                    </a:solidFill>
                    <a:latin typeface="Tahoma"/>
                    <a:ea typeface="Tahoma"/>
                    <a:cs typeface="Tahom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Net Return</c:v>
                </c:pt>
              </c:strCache>
            </c:strRef>
          </c:cat>
          <c:val>
            <c:numRef>
              <c:f>Sheet1!$B$22</c:f>
              <c:numCache>
                <c:formatCode>"$"#,##0_);[Red]\("$"#,##0\)</c:formatCode>
                <c:ptCount val="1"/>
                <c:pt idx="0">
                  <c:v>-19.010000000000002</c:v>
                </c:pt>
              </c:numCache>
            </c:numRef>
          </c:val>
          <c:extLst>
            <c:ext xmlns:c16="http://schemas.microsoft.com/office/drawing/2014/chart" uri="{C3380CC4-5D6E-409C-BE32-E72D297353CC}">
              <c16:uniqueId val="{00000009-2645-4AE8-BAFF-02D314384568}"/>
            </c:ext>
          </c:extLst>
        </c:ser>
        <c:ser>
          <c:idx val="10"/>
          <c:order val="5"/>
          <c:tx>
            <c:strRef>
              <c:f>Sheet1!$A$23</c:f>
              <c:strCache>
                <c:ptCount val="1"/>
                <c:pt idx="0">
                  <c:v>2018</c:v>
                </c:pt>
              </c:strCache>
            </c:strRef>
          </c:tx>
          <c:spPr>
            <a:solidFill>
              <a:srgbClr val="00FF00"/>
            </a:solidFill>
            <a:ln w="11925">
              <a:solidFill>
                <a:schemeClr val="tx1"/>
              </a:solidFill>
              <a:prstDash val="solid"/>
            </a:ln>
          </c:spPr>
          <c:invertIfNegative val="0"/>
          <c:dLbls>
            <c:dLbl>
              <c:idx val="0"/>
              <c:layout>
                <c:manualLayout>
                  <c:x val="1.560936132983377E-2"/>
                  <c:y val="0.1538814125507039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645-4AE8-BAFF-02D314384568}"/>
                </c:ext>
              </c:extLst>
            </c:dLbl>
            <c:spPr>
              <a:noFill/>
              <a:ln w="23850">
                <a:noFill/>
              </a:ln>
            </c:spPr>
            <c:txPr>
              <a:bodyPr/>
              <a:lstStyle/>
              <a:p>
                <a:pPr>
                  <a:defRPr sz="1315" b="1" i="0" u="none" strike="noStrike" baseline="0">
                    <a:solidFill>
                      <a:schemeClr val="tx1"/>
                    </a:solidFill>
                    <a:latin typeface="Tahoma"/>
                    <a:ea typeface="Tahoma"/>
                    <a:cs typeface="Tahom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Net Return</c:v>
                </c:pt>
              </c:strCache>
            </c:strRef>
          </c:cat>
          <c:val>
            <c:numRef>
              <c:f>Sheet1!$B$23</c:f>
              <c:numCache>
                <c:formatCode>"$"#,##0_);[Red]\("$"#,##0\)</c:formatCode>
                <c:ptCount val="1"/>
                <c:pt idx="0">
                  <c:v>-54.31</c:v>
                </c:pt>
              </c:numCache>
            </c:numRef>
          </c:val>
          <c:extLst>
            <c:ext xmlns:c16="http://schemas.microsoft.com/office/drawing/2014/chart" uri="{C3380CC4-5D6E-409C-BE32-E72D297353CC}">
              <c16:uniqueId val="{0000000B-2645-4AE8-BAFF-02D314384568}"/>
            </c:ext>
          </c:extLst>
        </c:ser>
        <c:ser>
          <c:idx val="11"/>
          <c:order val="6"/>
          <c:tx>
            <c:strRef>
              <c:f>Sheet1!$A$24</c:f>
              <c:strCache>
                <c:ptCount val="1"/>
                <c:pt idx="0">
                  <c:v>2019</c:v>
                </c:pt>
              </c:strCache>
            </c:strRef>
          </c:tx>
          <c:spPr>
            <a:solidFill>
              <a:srgbClr val="00FFFF"/>
            </a:solidFill>
            <a:ln w="11925">
              <a:solidFill>
                <a:schemeClr val="tx1"/>
              </a:solidFill>
              <a:prstDash val="solid"/>
            </a:ln>
          </c:spPr>
          <c:invertIfNegative val="0"/>
          <c:dLbls>
            <c:dLbl>
              <c:idx val="0"/>
              <c:layout>
                <c:manualLayout>
                  <c:x val="1.4180883639545057E-3"/>
                  <c:y val="-9.301598663803388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645-4AE8-BAFF-02D314384568}"/>
                </c:ext>
              </c:extLst>
            </c:dLbl>
            <c:spPr>
              <a:noFill/>
              <a:ln w="23850">
                <a:noFill/>
              </a:ln>
            </c:spPr>
            <c:txPr>
              <a:bodyPr/>
              <a:lstStyle/>
              <a:p>
                <a:pPr>
                  <a:defRPr sz="1315" b="1" i="0" u="none" strike="noStrike" baseline="0">
                    <a:solidFill>
                      <a:schemeClr val="tx1"/>
                    </a:solidFill>
                    <a:latin typeface="Tahoma"/>
                    <a:ea typeface="Tahoma"/>
                    <a:cs typeface="Tahom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Net Return</c:v>
                </c:pt>
              </c:strCache>
            </c:strRef>
          </c:cat>
          <c:val>
            <c:numRef>
              <c:f>Sheet1!$B$24</c:f>
              <c:numCache>
                <c:formatCode>"$"#,##0_);[Red]\("$"#,##0\)</c:formatCode>
                <c:ptCount val="1"/>
                <c:pt idx="0">
                  <c:v>-223.06</c:v>
                </c:pt>
              </c:numCache>
            </c:numRef>
          </c:val>
          <c:extLst>
            <c:ext xmlns:c16="http://schemas.microsoft.com/office/drawing/2014/chart" uri="{C3380CC4-5D6E-409C-BE32-E72D297353CC}">
              <c16:uniqueId val="{0000000D-2645-4AE8-BAFF-02D314384568}"/>
            </c:ext>
          </c:extLst>
        </c:ser>
        <c:ser>
          <c:idx val="0"/>
          <c:order val="7"/>
          <c:tx>
            <c:strRef>
              <c:f>Sheet1!$A$25</c:f>
              <c:strCache>
                <c:ptCount val="1"/>
                <c:pt idx="0">
                  <c:v>2020</c:v>
                </c:pt>
              </c:strCache>
            </c:strRef>
          </c:tx>
          <c:invertIfNegative val="0"/>
          <c:dLbls>
            <c:dLbl>
              <c:idx val="0"/>
              <c:layout>
                <c:manualLayout>
                  <c:x val="6.9443350831146109E-3"/>
                  <c:y val="-1.8179432116439992E-2"/>
                </c:manualLayout>
              </c:layout>
              <c:showLegendKey val="0"/>
              <c:showVal val="1"/>
              <c:showCatName val="0"/>
              <c:showSerName val="0"/>
              <c:showPercent val="0"/>
              <c:showBubbleSize val="0"/>
              <c:extLst>
                <c:ext xmlns:c15="http://schemas.microsoft.com/office/drawing/2012/chart" uri="{CE6537A1-D6FC-4f65-9D91-7224C49458BB}">
                  <c15:layout>
                    <c:manualLayout>
                      <c:w val="7.1680555555555553E-2"/>
                      <c:h val="7.2515151515151519E-2"/>
                    </c:manualLayout>
                  </c15:layout>
                </c:ext>
                <c:ext xmlns:c16="http://schemas.microsoft.com/office/drawing/2014/chart" uri="{C3380CC4-5D6E-409C-BE32-E72D297353CC}">
                  <c16:uniqueId val="{0000000E-2645-4AE8-BAFF-02D314384568}"/>
                </c:ext>
              </c:extLst>
            </c:dLbl>
            <c:spPr>
              <a:noFill/>
              <a:ln>
                <a:noFill/>
              </a:ln>
              <a:effectLst/>
            </c:spPr>
            <c:txPr>
              <a:bodyPr/>
              <a:lstStyle/>
              <a:p>
                <a:pPr>
                  <a:defRPr sz="132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Net Return</c:v>
                </c:pt>
              </c:strCache>
            </c:strRef>
          </c:cat>
          <c:val>
            <c:numRef>
              <c:f>Sheet1!$B$25</c:f>
              <c:numCache>
                <c:formatCode>"$"#,##0_);[Red]\("$"#,##0\)</c:formatCode>
                <c:ptCount val="1"/>
                <c:pt idx="0">
                  <c:v>6</c:v>
                </c:pt>
              </c:numCache>
            </c:numRef>
          </c:val>
          <c:extLst>
            <c:ext xmlns:c16="http://schemas.microsoft.com/office/drawing/2014/chart" uri="{C3380CC4-5D6E-409C-BE32-E72D297353CC}">
              <c16:uniqueId val="{0000000F-2645-4AE8-BAFF-02D314384568}"/>
            </c:ext>
          </c:extLst>
        </c:ser>
        <c:ser>
          <c:idx val="1"/>
          <c:order val="8"/>
          <c:tx>
            <c:strRef>
              <c:f>Sheet1!$A$26</c:f>
              <c:strCache>
                <c:ptCount val="1"/>
                <c:pt idx="0">
                  <c:v>2021</c:v>
                </c:pt>
              </c:strCache>
            </c:strRef>
          </c:tx>
          <c:invertIfNegative val="0"/>
          <c:dLbls>
            <c:dLbl>
              <c:idx val="0"/>
              <c:layout>
                <c:manualLayout>
                  <c:x val="-1.3888888888888889E-3"/>
                  <c:y val="-8.18062514912897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645-4AE8-BAFF-02D314384568}"/>
                </c:ext>
              </c:extLst>
            </c:dLbl>
            <c:spPr>
              <a:noFill/>
              <a:ln>
                <a:noFill/>
              </a:ln>
              <a:effectLst/>
            </c:spPr>
            <c:txPr>
              <a:bodyPr/>
              <a:lstStyle/>
              <a:p>
                <a:pPr>
                  <a:defRPr sz="132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Net Return</c:v>
                </c:pt>
              </c:strCache>
            </c:strRef>
          </c:cat>
          <c:val>
            <c:numRef>
              <c:f>Sheet1!$B$26</c:f>
              <c:numCache>
                <c:formatCode>"$"#,##0_);[Red]\("$"#,##0\)</c:formatCode>
                <c:ptCount val="1"/>
                <c:pt idx="0">
                  <c:v>-165.68</c:v>
                </c:pt>
              </c:numCache>
            </c:numRef>
          </c:val>
          <c:extLst>
            <c:ext xmlns:c16="http://schemas.microsoft.com/office/drawing/2014/chart" uri="{C3380CC4-5D6E-409C-BE32-E72D297353CC}">
              <c16:uniqueId val="{00000011-2645-4AE8-BAFF-02D314384568}"/>
            </c:ext>
          </c:extLst>
        </c:ser>
        <c:ser>
          <c:idx val="2"/>
          <c:order val="9"/>
          <c:tx>
            <c:strRef>
              <c:f>Sheet1!$A$27</c:f>
              <c:strCache>
                <c:ptCount val="1"/>
                <c:pt idx="0">
                  <c:v>2022</c:v>
                </c:pt>
              </c:strCache>
            </c:strRef>
          </c:tx>
          <c:invertIfNegative val="0"/>
          <c:dLbls>
            <c:dLbl>
              <c:idx val="0"/>
              <c:layout>
                <c:manualLayout>
                  <c:x val="1.3888888888888888E-2"/>
                  <c:y val="-3.03030303030303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5C8-424C-84BD-790FBFA0554F}"/>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Net Return</c:v>
                </c:pt>
              </c:strCache>
            </c:strRef>
          </c:cat>
          <c:val>
            <c:numRef>
              <c:f>Sheet1!$B$27</c:f>
              <c:numCache>
                <c:formatCode>"$"#,##0_);[Red]\("$"#,##0\)</c:formatCode>
                <c:ptCount val="1"/>
                <c:pt idx="0">
                  <c:v>-235.79</c:v>
                </c:pt>
              </c:numCache>
            </c:numRef>
          </c:val>
          <c:extLst>
            <c:ext xmlns:c16="http://schemas.microsoft.com/office/drawing/2014/chart" uri="{C3380CC4-5D6E-409C-BE32-E72D297353CC}">
              <c16:uniqueId val="{00000000-95C8-424C-84BD-790FBFA0554F}"/>
            </c:ext>
          </c:extLst>
        </c:ser>
        <c:dLbls>
          <c:showLegendKey val="0"/>
          <c:showVal val="1"/>
          <c:showCatName val="0"/>
          <c:showSerName val="0"/>
          <c:showPercent val="0"/>
          <c:showBubbleSize val="0"/>
        </c:dLbls>
        <c:gapWidth val="150"/>
        <c:gapDepth val="0"/>
        <c:shape val="box"/>
        <c:axId val="290263616"/>
        <c:axId val="290267928"/>
        <c:axId val="0"/>
      </c:bar3DChart>
      <c:catAx>
        <c:axId val="290263616"/>
        <c:scaling>
          <c:orientation val="minMax"/>
        </c:scaling>
        <c:delete val="1"/>
        <c:axPos val="b"/>
        <c:numFmt formatCode="General" sourceLinked="1"/>
        <c:majorTickMark val="out"/>
        <c:minorTickMark val="none"/>
        <c:tickLblPos val="low"/>
        <c:crossAx val="290267928"/>
        <c:crosses val="autoZero"/>
        <c:auto val="1"/>
        <c:lblAlgn val="ctr"/>
        <c:lblOffset val="100"/>
        <c:tickLblSkip val="1"/>
        <c:tickMarkSkip val="1"/>
        <c:noMultiLvlLbl val="0"/>
      </c:catAx>
      <c:valAx>
        <c:axId val="290267928"/>
        <c:scaling>
          <c:orientation val="minMax"/>
          <c:min val="-375"/>
        </c:scaling>
        <c:delete val="0"/>
        <c:axPos val="l"/>
        <c:numFmt formatCode="&quot;$&quot;#,##0_);[Red]\(&quot;$&quot;#,##0\)" sourceLinked="1"/>
        <c:majorTickMark val="out"/>
        <c:minorTickMark val="none"/>
        <c:tickLblPos val="nextTo"/>
        <c:spPr>
          <a:noFill/>
          <a:ln w="2981">
            <a:solidFill>
              <a:schemeClr val="tx1"/>
            </a:solidFill>
            <a:prstDash val="solid"/>
          </a:ln>
        </c:spPr>
        <c:txPr>
          <a:bodyPr rot="0" vert="horz"/>
          <a:lstStyle/>
          <a:p>
            <a:pPr>
              <a:defRPr sz="1690" b="1" i="0" u="none" strike="noStrike" baseline="0">
                <a:solidFill>
                  <a:schemeClr val="tx1"/>
                </a:solidFill>
                <a:latin typeface="Tahoma"/>
                <a:ea typeface="Tahoma"/>
                <a:cs typeface="Tahoma"/>
              </a:defRPr>
            </a:pPr>
            <a:endParaRPr lang="en-US"/>
          </a:p>
        </c:txPr>
        <c:crossAx val="290263616"/>
        <c:crosses val="autoZero"/>
        <c:crossBetween val="between"/>
      </c:valAx>
      <c:spPr>
        <a:noFill/>
        <a:ln w="23850">
          <a:noFill/>
        </a:ln>
      </c:spPr>
    </c:plotArea>
    <c:legend>
      <c:legendPos val="b"/>
      <c:layout>
        <c:manualLayout>
          <c:xMode val="edge"/>
          <c:yMode val="edge"/>
          <c:x val="0.13699157917760288"/>
          <c:y val="0.87788451443569593"/>
          <c:w val="0.84776115485564307"/>
          <c:h val="6.8866857551896921E-2"/>
        </c:manualLayout>
      </c:layout>
      <c:overlay val="0"/>
      <c:spPr>
        <a:noFill/>
        <a:ln w="2981">
          <a:solidFill>
            <a:schemeClr val="tx1"/>
          </a:solidFill>
          <a:prstDash val="solid"/>
        </a:ln>
      </c:spPr>
      <c:txPr>
        <a:bodyPr/>
        <a:lstStyle/>
        <a:p>
          <a:pPr>
            <a:defRPr sz="1400" b="1" i="0" u="none" strike="noStrike" baseline="0">
              <a:solidFill>
                <a:schemeClr val="tx1"/>
              </a:solidFill>
              <a:latin typeface="Tahoma"/>
              <a:ea typeface="Tahoma"/>
              <a:cs typeface="Tahoma"/>
            </a:defRPr>
          </a:pPr>
          <a:endParaRPr lang="en-US"/>
        </a:p>
      </c:txPr>
    </c:legend>
    <c:plotVisOnly val="1"/>
    <c:dispBlanksAs val="gap"/>
    <c:showDLblsOverMax val="0"/>
  </c:chart>
  <c:spPr>
    <a:noFill/>
    <a:ln>
      <a:noFill/>
    </a:ln>
  </c:spPr>
  <c:txPr>
    <a:bodyPr/>
    <a:lstStyle/>
    <a:p>
      <a:pPr>
        <a:defRPr sz="1690" b="1" i="0" u="none" strike="noStrike" baseline="0">
          <a:solidFill>
            <a:schemeClr val="tx1"/>
          </a:solidFill>
          <a:latin typeface="Tahoma"/>
          <a:ea typeface="Tahoma"/>
          <a:cs typeface="Tahoma"/>
        </a:defRPr>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7"/>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6.3122923588039864E-2"/>
          <c:y val="1.3029315960912061E-2"/>
          <c:w val="0.79197234190065036"/>
          <c:h val="0.91205211726384361"/>
        </c:manualLayout>
      </c:layout>
      <c:bar3DChart>
        <c:barDir val="col"/>
        <c:grouping val="standard"/>
        <c:varyColors val="0"/>
        <c:ser>
          <c:idx val="0"/>
          <c:order val="0"/>
          <c:tx>
            <c:strRef>
              <c:f>Sheet1!$A$2</c:f>
              <c:strCache>
                <c:ptCount val="1"/>
                <c:pt idx="0">
                  <c:v>Feed</c:v>
                </c:pt>
              </c:strCache>
            </c:strRef>
          </c:tx>
          <c:spPr>
            <a:solidFill>
              <a:srgbClr val="00FFFF"/>
            </a:solidFill>
            <a:ln w="7257">
              <a:noFill/>
              <a:prstDash val="solid"/>
            </a:ln>
          </c:spPr>
          <c:invertIfNegative val="0"/>
          <c:dLbls>
            <c:dLbl>
              <c:idx val="0"/>
              <c:layout>
                <c:manualLayout>
                  <c:x val="0"/>
                  <c:y val="7.09876543209877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D05-4F02-B16C-03A8094B381E}"/>
                </c:ext>
              </c:extLst>
            </c:dLbl>
            <c:dLbl>
              <c:idx val="1"/>
              <c:layout>
                <c:manualLayout>
                  <c:x val="-1.5723270440251688E-3"/>
                  <c:y val="8.33333333333333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D05-4F02-B16C-03A8094B381E}"/>
                </c:ext>
              </c:extLst>
            </c:dLbl>
            <c:dLbl>
              <c:idx val="2"/>
              <c:layout>
                <c:manualLayout>
                  <c:x val="-3.144654088050361E-3"/>
                  <c:y val="8.33333333333333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D05-4F02-B16C-03A8094B381E}"/>
                </c:ext>
              </c:extLst>
            </c:dLbl>
            <c:spPr>
              <a:noFill/>
              <a:ln w="14514">
                <a:noFill/>
              </a:ln>
            </c:spPr>
            <c:txPr>
              <a:bodyPr/>
              <a:lstStyle/>
              <a:p>
                <a:pPr>
                  <a:defRPr sz="1800" b="1" i="0" u="none" strike="noStrike" baseline="0">
                    <a:solidFill>
                      <a:srgbClr val="000000"/>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Average</c:v>
                </c:pt>
                <c:pt idx="1">
                  <c:v>Mid 40-60</c:v>
                </c:pt>
                <c:pt idx="2">
                  <c:v>High</c:v>
                </c:pt>
              </c:strCache>
            </c:strRef>
          </c:cat>
          <c:val>
            <c:numRef>
              <c:f>Sheet1!$B$2:$D$2</c:f>
              <c:numCache>
                <c:formatCode>"$"#,##0</c:formatCode>
                <c:ptCount val="3"/>
                <c:pt idx="0">
                  <c:v>640.45000000000005</c:v>
                </c:pt>
                <c:pt idx="1">
                  <c:v>655.71</c:v>
                </c:pt>
                <c:pt idx="2">
                  <c:v>476.05</c:v>
                </c:pt>
              </c:numCache>
            </c:numRef>
          </c:val>
          <c:extLst>
            <c:ext xmlns:c16="http://schemas.microsoft.com/office/drawing/2014/chart" uri="{C3380CC4-5D6E-409C-BE32-E72D297353CC}">
              <c16:uniqueId val="{00000003-6D05-4F02-B16C-03A8094B381E}"/>
            </c:ext>
          </c:extLst>
        </c:ser>
        <c:ser>
          <c:idx val="1"/>
          <c:order val="1"/>
          <c:tx>
            <c:strRef>
              <c:f>Sheet1!$A$3</c:f>
              <c:strCache>
                <c:ptCount val="1"/>
                <c:pt idx="0">
                  <c:v>Direct</c:v>
                </c:pt>
              </c:strCache>
            </c:strRef>
          </c:tx>
          <c:spPr>
            <a:solidFill>
              <a:srgbClr val="FFFF99"/>
            </a:solidFill>
            <a:ln w="7257">
              <a:noFill/>
              <a:prstDash val="solid"/>
            </a:ln>
          </c:spPr>
          <c:invertIfNegative val="0"/>
          <c:dLbls>
            <c:dLbl>
              <c:idx val="0"/>
              <c:layout>
                <c:manualLayout>
                  <c:x val="-1.6604764027138117E-3"/>
                  <c:y val="7.00430154564012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D05-4F02-B16C-03A8094B381E}"/>
                </c:ext>
              </c:extLst>
            </c:dLbl>
            <c:dLbl>
              <c:idx val="1"/>
              <c:layout>
                <c:manualLayout>
                  <c:x val="-7.7006883573515572E-4"/>
                  <c:y val="5.68416447944005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D05-4F02-B16C-03A8094B381E}"/>
                </c:ext>
              </c:extLst>
            </c:dLbl>
            <c:dLbl>
              <c:idx val="2"/>
              <c:layout>
                <c:manualLayout>
                  <c:x val="1.6925419699896005E-3"/>
                  <c:y val="6.74671916010498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D05-4F02-B16C-03A8094B381E}"/>
                </c:ext>
              </c:extLst>
            </c:dLbl>
            <c:spPr>
              <a:noFill/>
              <a:ln w="14514">
                <a:noFill/>
              </a:ln>
            </c:spPr>
            <c:txPr>
              <a:bodyPr/>
              <a:lstStyle/>
              <a:p>
                <a:pPr>
                  <a:defRPr sz="1800" b="1" i="0" u="none" strike="noStrike" baseline="0">
                    <a:solidFill>
                      <a:srgbClr val="000000"/>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Average</c:v>
                </c:pt>
                <c:pt idx="1">
                  <c:v>Mid 40-60</c:v>
                </c:pt>
                <c:pt idx="2">
                  <c:v>High</c:v>
                </c:pt>
              </c:strCache>
            </c:strRef>
          </c:cat>
          <c:val>
            <c:numRef>
              <c:f>Sheet1!$B$3:$D$3</c:f>
              <c:numCache>
                <c:formatCode>"$"#,##0</c:formatCode>
                <c:ptCount val="3"/>
                <c:pt idx="0">
                  <c:v>866.85</c:v>
                </c:pt>
                <c:pt idx="1">
                  <c:v>826.94</c:v>
                </c:pt>
                <c:pt idx="2">
                  <c:v>679.26</c:v>
                </c:pt>
              </c:numCache>
            </c:numRef>
          </c:val>
          <c:extLst>
            <c:ext xmlns:c16="http://schemas.microsoft.com/office/drawing/2014/chart" uri="{C3380CC4-5D6E-409C-BE32-E72D297353CC}">
              <c16:uniqueId val="{00000007-6D05-4F02-B16C-03A8094B381E}"/>
            </c:ext>
          </c:extLst>
        </c:ser>
        <c:ser>
          <c:idx val="2"/>
          <c:order val="2"/>
          <c:tx>
            <c:strRef>
              <c:f>Sheet1!$A$4</c:f>
              <c:strCache>
                <c:ptCount val="1"/>
                <c:pt idx="0">
                  <c:v>Dir &amp; Ovhd</c:v>
                </c:pt>
              </c:strCache>
            </c:strRef>
          </c:tx>
          <c:spPr>
            <a:solidFill>
              <a:schemeClr val="accent4">
                <a:lumMod val="75000"/>
              </a:schemeClr>
            </a:solidFill>
            <a:ln w="7257">
              <a:noFill/>
              <a:prstDash val="solid"/>
            </a:ln>
          </c:spPr>
          <c:invertIfNegative val="0"/>
          <c:dLbls>
            <c:dLbl>
              <c:idx val="0"/>
              <c:layout>
                <c:manualLayout>
                  <c:x val="2.9673896894963542E-2"/>
                  <c:y val="1.68499076504325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D05-4F02-B16C-03A8094B381E}"/>
                </c:ext>
              </c:extLst>
            </c:dLbl>
            <c:dLbl>
              <c:idx val="1"/>
              <c:layout>
                <c:manualLayout>
                  <c:x val="2.2237656613678099E-2"/>
                  <c:y val="2.0059055118110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D05-4F02-B16C-03A8094B381E}"/>
                </c:ext>
              </c:extLst>
            </c:dLbl>
            <c:dLbl>
              <c:idx val="2"/>
              <c:layout>
                <c:manualLayout>
                  <c:x val="2.3415292428069133E-2"/>
                  <c:y val="8.520705745115250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D05-4F02-B16C-03A8094B381E}"/>
                </c:ext>
              </c:extLst>
            </c:dLbl>
            <c:spPr>
              <a:noFill/>
              <a:ln w="14514">
                <a:noFill/>
              </a:ln>
            </c:spPr>
            <c:txPr>
              <a:bodyPr/>
              <a:lstStyle/>
              <a:p>
                <a:pPr>
                  <a:defRPr sz="1800" b="1" i="0" u="none" strike="noStrike" baseline="0">
                    <a:solidFill>
                      <a:schemeClr val="tx1">
                        <a:lumMod val="50000"/>
                      </a:schemeClr>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Average</c:v>
                </c:pt>
                <c:pt idx="1">
                  <c:v>Mid 40-60</c:v>
                </c:pt>
                <c:pt idx="2">
                  <c:v>High</c:v>
                </c:pt>
              </c:strCache>
            </c:strRef>
          </c:cat>
          <c:val>
            <c:numRef>
              <c:f>Sheet1!$B$4:$D$4</c:f>
              <c:numCache>
                <c:formatCode>"$"#,##0</c:formatCode>
                <c:ptCount val="3"/>
                <c:pt idx="0">
                  <c:v>1050.7</c:v>
                </c:pt>
                <c:pt idx="1">
                  <c:v>949.52</c:v>
                </c:pt>
                <c:pt idx="2">
                  <c:v>886.11</c:v>
                </c:pt>
              </c:numCache>
            </c:numRef>
          </c:val>
          <c:extLst>
            <c:ext xmlns:c16="http://schemas.microsoft.com/office/drawing/2014/chart" uri="{C3380CC4-5D6E-409C-BE32-E72D297353CC}">
              <c16:uniqueId val="{0000000B-6D05-4F02-B16C-03A8094B381E}"/>
            </c:ext>
          </c:extLst>
        </c:ser>
        <c:ser>
          <c:idx val="3"/>
          <c:order val="3"/>
          <c:tx>
            <c:strRef>
              <c:f>Sheet1!$A$5</c:f>
              <c:strCache>
                <c:ptCount val="1"/>
                <c:pt idx="0">
                  <c:v>Gross Margin</c:v>
                </c:pt>
              </c:strCache>
            </c:strRef>
          </c:tx>
          <c:spPr>
            <a:solidFill>
              <a:srgbClr val="008000"/>
            </a:solidFill>
            <a:ln w="7257">
              <a:solidFill>
                <a:schemeClr val="tx1"/>
              </a:solidFill>
              <a:prstDash val="solid"/>
            </a:ln>
          </c:spPr>
          <c:invertIfNegative val="0"/>
          <c:dLbls>
            <c:dLbl>
              <c:idx val="0"/>
              <c:layout>
                <c:manualLayout>
                  <c:x val="5.7941861040954785E-2"/>
                  <c:y val="-9.54352580927384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D05-4F02-B16C-03A8094B381E}"/>
                </c:ext>
              </c:extLst>
            </c:dLbl>
            <c:dLbl>
              <c:idx val="1"/>
              <c:layout>
                <c:manualLayout>
                  <c:x val="5.9161219234388156E-2"/>
                  <c:y val="-0.1515679984446388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D05-4F02-B16C-03A8094B381E}"/>
                </c:ext>
              </c:extLst>
            </c:dLbl>
            <c:dLbl>
              <c:idx val="2"/>
              <c:layout>
                <c:manualLayout>
                  <c:x val="5.0304189570643296E-2"/>
                  <c:y val="-5.88232720909886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D05-4F02-B16C-03A8094B381E}"/>
                </c:ext>
              </c:extLst>
            </c:dLbl>
            <c:spPr>
              <a:noFill/>
              <a:ln w="14514">
                <a:noFill/>
              </a:ln>
            </c:spPr>
            <c:txPr>
              <a:bodyPr/>
              <a:lstStyle/>
              <a:p>
                <a:pPr>
                  <a:defRPr sz="1800" b="1" i="0" u="none" strike="noStrike" baseline="0">
                    <a:solidFill>
                      <a:srgbClr val="008000"/>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Average</c:v>
                </c:pt>
                <c:pt idx="1">
                  <c:v>Mid 40-60</c:v>
                </c:pt>
                <c:pt idx="2">
                  <c:v>High</c:v>
                </c:pt>
              </c:strCache>
            </c:strRef>
          </c:cat>
          <c:val>
            <c:numRef>
              <c:f>Sheet1!$B$5:$D$5</c:f>
              <c:numCache>
                <c:formatCode>"$"#,##0</c:formatCode>
                <c:ptCount val="3"/>
                <c:pt idx="0">
                  <c:v>814.9</c:v>
                </c:pt>
                <c:pt idx="1">
                  <c:v>806.29</c:v>
                </c:pt>
                <c:pt idx="2">
                  <c:v>1068.77</c:v>
                </c:pt>
              </c:numCache>
            </c:numRef>
          </c:val>
          <c:extLst>
            <c:ext xmlns:c16="http://schemas.microsoft.com/office/drawing/2014/chart" uri="{C3380CC4-5D6E-409C-BE32-E72D297353CC}">
              <c16:uniqueId val="{0000000F-6D05-4F02-B16C-03A8094B381E}"/>
            </c:ext>
          </c:extLst>
        </c:ser>
        <c:dLbls>
          <c:showLegendKey val="0"/>
          <c:showVal val="1"/>
          <c:showCatName val="0"/>
          <c:showSerName val="0"/>
          <c:showPercent val="0"/>
          <c:showBubbleSize val="0"/>
        </c:dLbls>
        <c:gapWidth val="150"/>
        <c:gapDepth val="0"/>
        <c:shape val="box"/>
        <c:axId val="290264008"/>
        <c:axId val="290264792"/>
        <c:axId val="288720160"/>
      </c:bar3DChart>
      <c:catAx>
        <c:axId val="290264008"/>
        <c:scaling>
          <c:orientation val="minMax"/>
        </c:scaling>
        <c:delete val="0"/>
        <c:axPos val="b"/>
        <c:numFmt formatCode="General" sourceLinked="1"/>
        <c:majorTickMark val="out"/>
        <c:minorTickMark val="none"/>
        <c:tickLblPos val="low"/>
        <c:spPr>
          <a:ln w="1814">
            <a:solidFill>
              <a:schemeClr val="tx1"/>
            </a:solidFill>
            <a:prstDash val="solid"/>
          </a:ln>
        </c:spPr>
        <c:txPr>
          <a:bodyPr rot="0" vert="horz"/>
          <a:lstStyle/>
          <a:p>
            <a:pPr>
              <a:defRPr sz="1800" b="1" i="0" u="none" strike="noStrike" baseline="0">
                <a:solidFill>
                  <a:schemeClr val="tx1"/>
                </a:solidFill>
                <a:latin typeface="Times New Roman"/>
                <a:ea typeface="Times New Roman"/>
                <a:cs typeface="Times New Roman"/>
              </a:defRPr>
            </a:pPr>
            <a:endParaRPr lang="en-US"/>
          </a:p>
        </c:txPr>
        <c:crossAx val="290264792"/>
        <c:crosses val="autoZero"/>
        <c:auto val="1"/>
        <c:lblAlgn val="ctr"/>
        <c:lblOffset val="100"/>
        <c:tickLblSkip val="1"/>
        <c:tickMarkSkip val="1"/>
        <c:noMultiLvlLbl val="0"/>
      </c:catAx>
      <c:valAx>
        <c:axId val="290264792"/>
        <c:scaling>
          <c:orientation val="minMax"/>
          <c:max val="1800"/>
        </c:scaling>
        <c:delete val="0"/>
        <c:axPos val="l"/>
        <c:numFmt formatCode="&quot;$&quot;#,##0" sourceLinked="1"/>
        <c:majorTickMark val="out"/>
        <c:minorTickMark val="none"/>
        <c:tickLblPos val="nextTo"/>
        <c:spPr>
          <a:ln w="1814">
            <a:solidFill>
              <a:schemeClr val="tx1"/>
            </a:solidFill>
            <a:prstDash val="solid"/>
          </a:ln>
        </c:spPr>
        <c:txPr>
          <a:bodyPr rot="0" vert="horz"/>
          <a:lstStyle/>
          <a:p>
            <a:pPr>
              <a:defRPr sz="1400" b="1" i="0" u="none" strike="noStrike" baseline="0">
                <a:solidFill>
                  <a:schemeClr val="tx1"/>
                </a:solidFill>
                <a:latin typeface="Times New Roman"/>
                <a:ea typeface="Times New Roman"/>
                <a:cs typeface="Times New Roman"/>
              </a:defRPr>
            </a:pPr>
            <a:endParaRPr lang="en-US"/>
          </a:p>
        </c:txPr>
        <c:crossAx val="290264008"/>
        <c:crosses val="autoZero"/>
        <c:crossBetween val="between"/>
        <c:majorUnit val="450"/>
      </c:valAx>
      <c:serAx>
        <c:axId val="288720160"/>
        <c:scaling>
          <c:orientation val="minMax"/>
        </c:scaling>
        <c:delete val="0"/>
        <c:axPos val="b"/>
        <c:numFmt formatCode="General" sourceLinked="1"/>
        <c:majorTickMark val="out"/>
        <c:minorTickMark val="none"/>
        <c:tickLblPos val="low"/>
        <c:spPr>
          <a:ln w="1814">
            <a:solidFill>
              <a:schemeClr val="tx1"/>
            </a:solidFill>
            <a:prstDash val="solid"/>
          </a:ln>
        </c:spPr>
        <c:txPr>
          <a:bodyPr rot="0" vert="horz"/>
          <a:lstStyle/>
          <a:p>
            <a:pPr>
              <a:defRPr sz="1600" b="1" i="0" u="none" strike="noStrike" baseline="0">
                <a:solidFill>
                  <a:schemeClr val="tx1"/>
                </a:solidFill>
                <a:latin typeface="Times New Roman"/>
                <a:ea typeface="Times New Roman"/>
                <a:cs typeface="Times New Roman"/>
              </a:defRPr>
            </a:pPr>
            <a:endParaRPr lang="en-US"/>
          </a:p>
        </c:txPr>
        <c:crossAx val="290264792"/>
        <c:crosses val="autoZero"/>
        <c:tickLblSkip val="1"/>
        <c:tickMarkSkip val="1"/>
      </c:serAx>
      <c:spPr>
        <a:noFill/>
        <a:ln w="25400">
          <a:noFill/>
        </a:ln>
      </c:spPr>
    </c:plotArea>
    <c:plotVisOnly val="1"/>
    <c:dispBlanksAs val="gap"/>
    <c:showDLblsOverMax val="0"/>
  </c:chart>
  <c:spPr>
    <a:noFill/>
    <a:ln>
      <a:noFill/>
    </a:ln>
  </c:spPr>
  <c:txPr>
    <a:bodyPr/>
    <a:lstStyle/>
    <a:p>
      <a:pPr>
        <a:defRPr sz="886"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7"/>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6.3122923588039864E-2"/>
          <c:y val="1.3029315960912061E-2"/>
          <c:w val="0.79197234190065036"/>
          <c:h val="0.91205211726384361"/>
        </c:manualLayout>
      </c:layout>
      <c:bar3DChart>
        <c:barDir val="col"/>
        <c:grouping val="standard"/>
        <c:varyColors val="0"/>
        <c:ser>
          <c:idx val="0"/>
          <c:order val="0"/>
          <c:tx>
            <c:strRef>
              <c:f>Sheet1!$A$2</c:f>
              <c:strCache>
                <c:ptCount val="1"/>
                <c:pt idx="0">
                  <c:v>Feed</c:v>
                </c:pt>
              </c:strCache>
            </c:strRef>
          </c:tx>
          <c:spPr>
            <a:solidFill>
              <a:srgbClr val="00FFFF"/>
            </a:solidFill>
            <a:ln w="7257">
              <a:noFill/>
              <a:prstDash val="solid"/>
            </a:ln>
          </c:spPr>
          <c:invertIfNegative val="0"/>
          <c:dLbls>
            <c:dLbl>
              <c:idx val="0"/>
              <c:layout>
                <c:manualLayout>
                  <c:x val="0"/>
                  <c:y val="7.09876543209877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A8E-4D77-8051-7EB733F0D6C1}"/>
                </c:ext>
              </c:extLst>
            </c:dLbl>
            <c:dLbl>
              <c:idx val="1"/>
              <c:layout>
                <c:manualLayout>
                  <c:x val="-1.5723270440251688E-3"/>
                  <c:y val="8.33333333333333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A8E-4D77-8051-7EB733F0D6C1}"/>
                </c:ext>
              </c:extLst>
            </c:dLbl>
            <c:dLbl>
              <c:idx val="2"/>
              <c:layout>
                <c:manualLayout>
                  <c:x val="-3.144654088050361E-3"/>
                  <c:y val="8.33333333333333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A8E-4D77-8051-7EB733F0D6C1}"/>
                </c:ext>
              </c:extLst>
            </c:dLbl>
            <c:dLbl>
              <c:idx val="3"/>
              <c:layout>
                <c:manualLayout>
                  <c:x val="-3.1446540880503723E-3"/>
                  <c:y val="9.56790123456790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A8E-4D77-8051-7EB733F0D6C1}"/>
                </c:ext>
              </c:extLst>
            </c:dLbl>
            <c:dLbl>
              <c:idx val="4"/>
              <c:layout>
                <c:manualLayout>
                  <c:x val="0"/>
                  <c:y val="7.7160493827160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A8E-4D77-8051-7EB733F0D6C1}"/>
                </c:ext>
              </c:extLst>
            </c:dLbl>
            <c:spPr>
              <a:noFill/>
              <a:ln w="14514">
                <a:noFill/>
              </a:ln>
            </c:spPr>
            <c:txPr>
              <a:bodyPr/>
              <a:lstStyle/>
              <a:p>
                <a:pPr>
                  <a:defRPr sz="1800" b="1" i="0" u="none" strike="noStrike" baseline="0">
                    <a:solidFill>
                      <a:srgbClr val="000000"/>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Average</c:v>
                </c:pt>
                <c:pt idx="1">
                  <c:v>Up to 50</c:v>
                </c:pt>
                <c:pt idx="2">
                  <c:v>50-100</c:v>
                </c:pt>
                <c:pt idx="3">
                  <c:v>100-200</c:v>
                </c:pt>
                <c:pt idx="4">
                  <c:v>200-500</c:v>
                </c:pt>
              </c:strCache>
            </c:strRef>
          </c:cat>
          <c:val>
            <c:numRef>
              <c:f>Sheet1!$B$2:$F$2</c:f>
              <c:numCache>
                <c:formatCode>"$"#,##0</c:formatCode>
                <c:ptCount val="5"/>
                <c:pt idx="0">
                  <c:v>643.15</c:v>
                </c:pt>
                <c:pt idx="1">
                  <c:v>697.7</c:v>
                </c:pt>
                <c:pt idx="2">
                  <c:v>626.19000000000005</c:v>
                </c:pt>
                <c:pt idx="3">
                  <c:v>631.25</c:v>
                </c:pt>
                <c:pt idx="4">
                  <c:v>631.54</c:v>
                </c:pt>
              </c:numCache>
            </c:numRef>
          </c:val>
          <c:extLst>
            <c:ext xmlns:c16="http://schemas.microsoft.com/office/drawing/2014/chart" uri="{C3380CC4-5D6E-409C-BE32-E72D297353CC}">
              <c16:uniqueId val="{00000005-7A8E-4D77-8051-7EB733F0D6C1}"/>
            </c:ext>
          </c:extLst>
        </c:ser>
        <c:ser>
          <c:idx val="1"/>
          <c:order val="1"/>
          <c:tx>
            <c:strRef>
              <c:f>Sheet1!$A$3</c:f>
              <c:strCache>
                <c:ptCount val="1"/>
                <c:pt idx="0">
                  <c:v>Direct</c:v>
                </c:pt>
              </c:strCache>
            </c:strRef>
          </c:tx>
          <c:spPr>
            <a:solidFill>
              <a:srgbClr val="FFFF99"/>
            </a:solidFill>
            <a:ln w="7257">
              <a:noFill/>
              <a:prstDash val="solid"/>
            </a:ln>
          </c:spPr>
          <c:invertIfNegative val="0"/>
          <c:dLbls>
            <c:dLbl>
              <c:idx val="0"/>
              <c:layout>
                <c:manualLayout>
                  <c:x val="-1.6604764027138117E-3"/>
                  <c:y val="7.00430154564012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A8E-4D77-8051-7EB733F0D6C1}"/>
                </c:ext>
              </c:extLst>
            </c:dLbl>
            <c:dLbl>
              <c:idx val="1"/>
              <c:layout>
                <c:manualLayout>
                  <c:x val="5.5192393403654732E-3"/>
                  <c:y val="0.115483620103042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A8E-4D77-8051-7EB733F0D6C1}"/>
                </c:ext>
              </c:extLst>
            </c:dLbl>
            <c:dLbl>
              <c:idx val="2"/>
              <c:layout>
                <c:manualLayout>
                  <c:x val="1.2021492596438547E-4"/>
                  <c:y val="7.6726450860309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A8E-4D77-8051-7EB733F0D6C1}"/>
                </c:ext>
              </c:extLst>
            </c:dLbl>
            <c:dLbl>
              <c:idx val="3"/>
              <c:layout>
                <c:manualLayout>
                  <c:x val="1.572327044025042E-3"/>
                  <c:y val="9.56790123456790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A8E-4D77-8051-7EB733F0D6C1}"/>
                </c:ext>
              </c:extLst>
            </c:dLbl>
            <c:dLbl>
              <c:idx val="4"/>
              <c:layout>
                <c:manualLayout>
                  <c:x val="-3.1446540880504296E-3"/>
                  <c:y val="7.4074074074074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A8E-4D77-8051-7EB733F0D6C1}"/>
                </c:ext>
              </c:extLst>
            </c:dLbl>
            <c:spPr>
              <a:noFill/>
              <a:ln w="14514">
                <a:noFill/>
              </a:ln>
            </c:spPr>
            <c:txPr>
              <a:bodyPr/>
              <a:lstStyle/>
              <a:p>
                <a:pPr>
                  <a:defRPr sz="1800" b="1" i="0" u="none" strike="noStrike" baseline="0">
                    <a:solidFill>
                      <a:srgbClr val="000000"/>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Average</c:v>
                </c:pt>
                <c:pt idx="1">
                  <c:v>Up to 50</c:v>
                </c:pt>
                <c:pt idx="2">
                  <c:v>50-100</c:v>
                </c:pt>
                <c:pt idx="3">
                  <c:v>100-200</c:v>
                </c:pt>
                <c:pt idx="4">
                  <c:v>200-500</c:v>
                </c:pt>
              </c:strCache>
            </c:strRef>
          </c:cat>
          <c:val>
            <c:numRef>
              <c:f>Sheet1!$B$3:$F$3</c:f>
              <c:numCache>
                <c:formatCode>"$"#,##0</c:formatCode>
                <c:ptCount val="5"/>
                <c:pt idx="0">
                  <c:v>876.25</c:v>
                </c:pt>
                <c:pt idx="1">
                  <c:v>980</c:v>
                </c:pt>
                <c:pt idx="2">
                  <c:v>859.12</c:v>
                </c:pt>
                <c:pt idx="3">
                  <c:v>835.01</c:v>
                </c:pt>
                <c:pt idx="4">
                  <c:v>881.7</c:v>
                </c:pt>
              </c:numCache>
            </c:numRef>
          </c:val>
          <c:extLst>
            <c:ext xmlns:c16="http://schemas.microsoft.com/office/drawing/2014/chart" uri="{C3380CC4-5D6E-409C-BE32-E72D297353CC}">
              <c16:uniqueId val="{0000000B-7A8E-4D77-8051-7EB733F0D6C1}"/>
            </c:ext>
          </c:extLst>
        </c:ser>
        <c:ser>
          <c:idx val="2"/>
          <c:order val="2"/>
          <c:tx>
            <c:strRef>
              <c:f>Sheet1!$A$4</c:f>
              <c:strCache>
                <c:ptCount val="1"/>
                <c:pt idx="0">
                  <c:v>Dir &amp; Ovhd</c:v>
                </c:pt>
              </c:strCache>
            </c:strRef>
          </c:tx>
          <c:spPr>
            <a:solidFill>
              <a:schemeClr val="accent4">
                <a:lumMod val="75000"/>
              </a:schemeClr>
            </a:solidFill>
            <a:ln w="7257">
              <a:noFill/>
              <a:prstDash val="solid"/>
            </a:ln>
          </c:spPr>
          <c:invertIfNegative val="0"/>
          <c:dLbls>
            <c:dLbl>
              <c:idx val="0"/>
              <c:layout>
                <c:manualLayout>
                  <c:x val="4.5166641905611147E-3"/>
                  <c:y val="8.47511422183337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A8E-4D77-8051-7EB733F0D6C1}"/>
                </c:ext>
              </c:extLst>
            </c:dLbl>
            <c:dLbl>
              <c:idx val="1"/>
              <c:layout>
                <c:manualLayout>
                  <c:x val="4.9420591294012202E-3"/>
                  <c:y val="9.10467094390978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A8E-4D77-8051-7EB733F0D6C1}"/>
                </c:ext>
              </c:extLst>
            </c:dLbl>
            <c:dLbl>
              <c:idx val="2"/>
              <c:layout>
                <c:manualLayout>
                  <c:x val="6.1196949437923457E-3"/>
                  <c:y val="6.71626810537571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A8E-4D77-8051-7EB733F0D6C1}"/>
                </c:ext>
              </c:extLst>
            </c:dLbl>
            <c:dLbl>
              <c:idx val="3"/>
              <c:layout>
                <c:manualLayout>
                  <c:x val="7.8616352201256717E-3"/>
                  <c:y val="8.95061728395061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A8E-4D77-8051-7EB733F0D6C1}"/>
                </c:ext>
              </c:extLst>
            </c:dLbl>
            <c:dLbl>
              <c:idx val="4"/>
              <c:layout>
                <c:manualLayout>
                  <c:x val="1.10062893081761E-2"/>
                  <c:y val="4.62962962962962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A8E-4D77-8051-7EB733F0D6C1}"/>
                </c:ext>
              </c:extLst>
            </c:dLbl>
            <c:spPr>
              <a:noFill/>
              <a:ln w="14514">
                <a:noFill/>
              </a:ln>
            </c:spPr>
            <c:txPr>
              <a:bodyPr/>
              <a:lstStyle/>
              <a:p>
                <a:pPr>
                  <a:defRPr sz="1800" b="1" i="0" u="none" strike="noStrike" baseline="0">
                    <a:solidFill>
                      <a:srgbClr val="FFFF00"/>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Average</c:v>
                </c:pt>
                <c:pt idx="1">
                  <c:v>Up to 50</c:v>
                </c:pt>
                <c:pt idx="2">
                  <c:v>50-100</c:v>
                </c:pt>
                <c:pt idx="3">
                  <c:v>100-200</c:v>
                </c:pt>
                <c:pt idx="4">
                  <c:v>200-500</c:v>
                </c:pt>
              </c:strCache>
            </c:strRef>
          </c:cat>
          <c:val>
            <c:numRef>
              <c:f>Sheet1!$B$4:$F$4</c:f>
              <c:numCache>
                <c:formatCode>"$"#,##0</c:formatCode>
                <c:ptCount val="5"/>
                <c:pt idx="0">
                  <c:v>1049.3699999999999</c:v>
                </c:pt>
                <c:pt idx="1">
                  <c:v>1214.43</c:v>
                </c:pt>
                <c:pt idx="2">
                  <c:v>1055.76</c:v>
                </c:pt>
                <c:pt idx="3">
                  <c:v>984.08</c:v>
                </c:pt>
                <c:pt idx="4">
                  <c:v>1009.37</c:v>
                </c:pt>
              </c:numCache>
            </c:numRef>
          </c:val>
          <c:extLst>
            <c:ext xmlns:c16="http://schemas.microsoft.com/office/drawing/2014/chart" uri="{C3380CC4-5D6E-409C-BE32-E72D297353CC}">
              <c16:uniqueId val="{00000011-7A8E-4D77-8051-7EB733F0D6C1}"/>
            </c:ext>
          </c:extLst>
        </c:ser>
        <c:ser>
          <c:idx val="3"/>
          <c:order val="3"/>
          <c:tx>
            <c:strRef>
              <c:f>Sheet1!$A$5</c:f>
              <c:strCache>
                <c:ptCount val="1"/>
                <c:pt idx="0">
                  <c:v>Gross Margin</c:v>
                </c:pt>
              </c:strCache>
            </c:strRef>
          </c:tx>
          <c:spPr>
            <a:solidFill>
              <a:srgbClr val="008000"/>
            </a:solidFill>
          </c:spPr>
          <c:invertIfNegative val="0"/>
          <c:dLbls>
            <c:dLbl>
              <c:idx val="0"/>
              <c:layout>
                <c:manualLayout>
                  <c:x val="2.0440251572327043E-2"/>
                  <c:y val="-7.407407407407407E-2"/>
                </c:manualLayout>
              </c:layout>
              <c:showLegendKey val="0"/>
              <c:showVal val="1"/>
              <c:showCatName val="0"/>
              <c:showSerName val="0"/>
              <c:showPercent val="0"/>
              <c:showBubbleSize val="0"/>
              <c:extLst>
                <c:ext xmlns:c15="http://schemas.microsoft.com/office/drawing/2012/chart" uri="{CE6537A1-D6FC-4f65-9D91-7224C49458BB}">
                  <c15:layout>
                    <c:manualLayout>
                      <c:w val="6.6037735849056603E-2"/>
                      <c:h val="7.3148148148148143E-2"/>
                    </c:manualLayout>
                  </c15:layout>
                </c:ext>
                <c:ext xmlns:c16="http://schemas.microsoft.com/office/drawing/2014/chart" uri="{C3380CC4-5D6E-409C-BE32-E72D297353CC}">
                  <c16:uniqueId val="{00000001-DA41-4535-AEDC-C6CC8F7475CF}"/>
                </c:ext>
              </c:extLst>
            </c:dLbl>
            <c:dLbl>
              <c:idx val="1"/>
              <c:layout>
                <c:manualLayout>
                  <c:x val="4.716981132075472E-2"/>
                  <c:y val="-0.157407407407407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A41-4535-AEDC-C6CC8F7475CF}"/>
                </c:ext>
              </c:extLst>
            </c:dLbl>
            <c:dLbl>
              <c:idx val="2"/>
              <c:layout>
                <c:manualLayout>
                  <c:x val="4.4025157232704344E-2"/>
                  <c:y val="-0.111111111111111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A41-4535-AEDC-C6CC8F7475CF}"/>
                </c:ext>
              </c:extLst>
            </c:dLbl>
            <c:dLbl>
              <c:idx val="3"/>
              <c:layout>
                <c:manualLayout>
                  <c:x val="4.7169811320754602E-2"/>
                  <c:y val="-7.7160493827160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A41-4535-AEDC-C6CC8F7475CF}"/>
                </c:ext>
              </c:extLst>
            </c:dLbl>
            <c:dLbl>
              <c:idx val="4"/>
              <c:layout>
                <c:manualLayout>
                  <c:x val="3.9308176100628929E-2"/>
                  <c:y val="-8.02469135802469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D72-4180-AFDF-EFB414671827}"/>
                </c:ext>
              </c:extLst>
            </c:dLbl>
            <c:spPr>
              <a:noFill/>
              <a:ln>
                <a:noFill/>
              </a:ln>
              <a:effectLst/>
            </c:spPr>
            <c:txPr>
              <a:bodyPr wrap="square" lIns="38100" tIns="19050" rIns="38100" bIns="19050" anchor="ctr">
                <a:spAutoFit/>
              </a:bodyPr>
              <a:lstStyle/>
              <a:p>
                <a:pPr>
                  <a:defRPr sz="1800" baseline="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Average</c:v>
                </c:pt>
                <c:pt idx="1">
                  <c:v>Up to 50</c:v>
                </c:pt>
                <c:pt idx="2">
                  <c:v>50-100</c:v>
                </c:pt>
                <c:pt idx="3">
                  <c:v>100-200</c:v>
                </c:pt>
                <c:pt idx="4">
                  <c:v>200-500</c:v>
                </c:pt>
              </c:strCache>
            </c:strRef>
          </c:cat>
          <c:val>
            <c:numRef>
              <c:f>Sheet1!$B$5:$F$5</c:f>
              <c:numCache>
                <c:formatCode>"$"#,##0</c:formatCode>
                <c:ptCount val="5"/>
                <c:pt idx="0">
                  <c:v>867.55</c:v>
                </c:pt>
                <c:pt idx="1">
                  <c:v>854.3</c:v>
                </c:pt>
                <c:pt idx="2">
                  <c:v>873.79</c:v>
                </c:pt>
                <c:pt idx="3">
                  <c:v>827.21</c:v>
                </c:pt>
                <c:pt idx="4">
                  <c:v>981.17</c:v>
                </c:pt>
              </c:numCache>
            </c:numRef>
          </c:val>
          <c:extLst>
            <c:ext xmlns:c16="http://schemas.microsoft.com/office/drawing/2014/chart" uri="{C3380CC4-5D6E-409C-BE32-E72D297353CC}">
              <c16:uniqueId val="{00000000-DA41-4535-AEDC-C6CC8F7475CF}"/>
            </c:ext>
          </c:extLst>
        </c:ser>
        <c:dLbls>
          <c:showLegendKey val="0"/>
          <c:showVal val="1"/>
          <c:showCatName val="0"/>
          <c:showSerName val="0"/>
          <c:showPercent val="0"/>
          <c:showBubbleSize val="0"/>
        </c:dLbls>
        <c:gapWidth val="150"/>
        <c:gapDepth val="0"/>
        <c:shape val="box"/>
        <c:axId val="290265576"/>
        <c:axId val="290267144"/>
        <c:axId val="288717192"/>
      </c:bar3DChart>
      <c:catAx>
        <c:axId val="290265576"/>
        <c:scaling>
          <c:orientation val="minMax"/>
        </c:scaling>
        <c:delete val="0"/>
        <c:axPos val="b"/>
        <c:numFmt formatCode="General" sourceLinked="1"/>
        <c:majorTickMark val="out"/>
        <c:minorTickMark val="none"/>
        <c:tickLblPos val="low"/>
        <c:spPr>
          <a:ln w="1814">
            <a:solidFill>
              <a:schemeClr val="tx1"/>
            </a:solidFill>
            <a:prstDash val="solid"/>
          </a:ln>
        </c:spPr>
        <c:txPr>
          <a:bodyPr rot="0" vert="horz"/>
          <a:lstStyle/>
          <a:p>
            <a:pPr>
              <a:defRPr sz="1600" b="1" i="0" u="none" strike="noStrike" baseline="0">
                <a:solidFill>
                  <a:schemeClr val="tx1"/>
                </a:solidFill>
                <a:latin typeface="Times New Roman"/>
                <a:ea typeface="Times New Roman"/>
                <a:cs typeface="Times New Roman"/>
              </a:defRPr>
            </a:pPr>
            <a:endParaRPr lang="en-US"/>
          </a:p>
        </c:txPr>
        <c:crossAx val="290267144"/>
        <c:crosses val="autoZero"/>
        <c:auto val="1"/>
        <c:lblAlgn val="ctr"/>
        <c:lblOffset val="100"/>
        <c:tickLblSkip val="1"/>
        <c:tickMarkSkip val="1"/>
        <c:noMultiLvlLbl val="0"/>
      </c:catAx>
      <c:valAx>
        <c:axId val="290267144"/>
        <c:scaling>
          <c:orientation val="minMax"/>
          <c:max val="1200"/>
          <c:min val="0"/>
        </c:scaling>
        <c:delete val="0"/>
        <c:axPos val="l"/>
        <c:numFmt formatCode="&quot;$&quot;#,##0" sourceLinked="1"/>
        <c:majorTickMark val="out"/>
        <c:minorTickMark val="none"/>
        <c:tickLblPos val="nextTo"/>
        <c:spPr>
          <a:ln w="1814">
            <a:solidFill>
              <a:schemeClr val="tx1"/>
            </a:solidFill>
            <a:prstDash val="solid"/>
          </a:ln>
        </c:spPr>
        <c:txPr>
          <a:bodyPr rot="0" vert="horz"/>
          <a:lstStyle/>
          <a:p>
            <a:pPr>
              <a:defRPr sz="1400" b="1" i="0" u="none" strike="noStrike" baseline="0">
                <a:solidFill>
                  <a:schemeClr val="tx1"/>
                </a:solidFill>
                <a:latin typeface="Times New Roman"/>
                <a:ea typeface="Times New Roman"/>
                <a:cs typeface="Times New Roman"/>
              </a:defRPr>
            </a:pPr>
            <a:endParaRPr lang="en-US"/>
          </a:p>
        </c:txPr>
        <c:crossAx val="290265576"/>
        <c:crosses val="autoZero"/>
        <c:crossBetween val="between"/>
        <c:majorUnit val="400"/>
      </c:valAx>
      <c:serAx>
        <c:axId val="288717192"/>
        <c:scaling>
          <c:orientation val="minMax"/>
        </c:scaling>
        <c:delete val="0"/>
        <c:axPos val="b"/>
        <c:numFmt formatCode="General" sourceLinked="1"/>
        <c:majorTickMark val="out"/>
        <c:minorTickMark val="none"/>
        <c:tickLblPos val="low"/>
        <c:spPr>
          <a:ln w="1814">
            <a:solidFill>
              <a:schemeClr val="tx1"/>
            </a:solidFill>
            <a:prstDash val="solid"/>
          </a:ln>
        </c:spPr>
        <c:txPr>
          <a:bodyPr rot="0" vert="horz"/>
          <a:lstStyle/>
          <a:p>
            <a:pPr>
              <a:defRPr sz="1400" b="1" i="0" u="none" strike="noStrike" baseline="0">
                <a:solidFill>
                  <a:schemeClr val="tx1"/>
                </a:solidFill>
                <a:latin typeface="Times New Roman"/>
                <a:ea typeface="Times New Roman"/>
                <a:cs typeface="Times New Roman"/>
              </a:defRPr>
            </a:pPr>
            <a:endParaRPr lang="en-US"/>
          </a:p>
        </c:txPr>
        <c:crossAx val="290267144"/>
        <c:crosses val="autoZero"/>
        <c:tickLblSkip val="1"/>
        <c:tickMarkSkip val="1"/>
      </c:serAx>
      <c:spPr>
        <a:noFill/>
        <a:ln w="14514">
          <a:noFill/>
        </a:ln>
      </c:spPr>
    </c:plotArea>
    <c:plotVisOnly val="1"/>
    <c:dispBlanksAs val="gap"/>
    <c:showDLblsOverMax val="0"/>
  </c:chart>
  <c:spPr>
    <a:noFill/>
    <a:ln>
      <a:noFill/>
    </a:ln>
  </c:spPr>
  <c:txPr>
    <a:bodyPr/>
    <a:lstStyle/>
    <a:p>
      <a:pPr>
        <a:defRPr sz="886"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7"/>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6.3122923588039864E-2"/>
          <c:y val="1.3029315960912061E-2"/>
          <c:w val="0.79197234190065036"/>
          <c:h val="0.91205211726384361"/>
        </c:manualLayout>
      </c:layout>
      <c:bar3DChart>
        <c:barDir val="col"/>
        <c:grouping val="standard"/>
        <c:varyColors val="0"/>
        <c:ser>
          <c:idx val="0"/>
          <c:order val="0"/>
          <c:tx>
            <c:strRef>
              <c:f>Sheet1!$A$2</c:f>
              <c:strCache>
                <c:ptCount val="1"/>
                <c:pt idx="0">
                  <c:v>Feed</c:v>
                </c:pt>
              </c:strCache>
            </c:strRef>
          </c:tx>
          <c:spPr>
            <a:solidFill>
              <a:srgbClr val="00FFFF"/>
            </a:solidFill>
            <a:ln w="7257">
              <a:noFill/>
              <a:prstDash val="solid"/>
            </a:ln>
          </c:spPr>
          <c:invertIfNegative val="0"/>
          <c:dLbls>
            <c:dLbl>
              <c:idx val="0"/>
              <c:layout>
                <c:manualLayout>
                  <c:x val="0"/>
                  <c:y val="7.09876543209877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459-459F-810E-591D9E55ED9D}"/>
                </c:ext>
              </c:extLst>
            </c:dLbl>
            <c:dLbl>
              <c:idx val="1"/>
              <c:layout>
                <c:manualLayout>
                  <c:x val="-1.5723270440251688E-3"/>
                  <c:y val="8.33333333333333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459-459F-810E-591D9E55ED9D}"/>
                </c:ext>
              </c:extLst>
            </c:dLbl>
            <c:dLbl>
              <c:idx val="2"/>
              <c:layout>
                <c:manualLayout>
                  <c:x val="-3.144654088050361E-3"/>
                  <c:y val="8.33333333333333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459-459F-810E-591D9E55ED9D}"/>
                </c:ext>
              </c:extLst>
            </c:dLbl>
            <c:spPr>
              <a:noFill/>
              <a:ln w="14514">
                <a:noFill/>
              </a:ln>
            </c:spPr>
            <c:txPr>
              <a:bodyPr/>
              <a:lstStyle/>
              <a:p>
                <a:pPr>
                  <a:defRPr sz="1800" b="1" i="0" u="none" strike="noStrike" baseline="0">
                    <a:solidFill>
                      <a:srgbClr val="000000"/>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Without</c:v>
                </c:pt>
                <c:pt idx="1">
                  <c:v>With</c:v>
                </c:pt>
              </c:strCache>
            </c:strRef>
          </c:cat>
          <c:val>
            <c:numRef>
              <c:f>Sheet1!$B$2:$C$2</c:f>
              <c:numCache>
                <c:formatCode>"$"#,##0</c:formatCode>
                <c:ptCount val="2"/>
                <c:pt idx="0">
                  <c:v>640.45000000000005</c:v>
                </c:pt>
                <c:pt idx="1">
                  <c:v>648.14</c:v>
                </c:pt>
              </c:numCache>
            </c:numRef>
          </c:val>
          <c:extLst>
            <c:ext xmlns:c16="http://schemas.microsoft.com/office/drawing/2014/chart" uri="{C3380CC4-5D6E-409C-BE32-E72D297353CC}">
              <c16:uniqueId val="{00000003-6459-459F-810E-591D9E55ED9D}"/>
            </c:ext>
          </c:extLst>
        </c:ser>
        <c:ser>
          <c:idx val="1"/>
          <c:order val="1"/>
          <c:tx>
            <c:strRef>
              <c:f>Sheet1!$A$3</c:f>
              <c:strCache>
                <c:ptCount val="1"/>
                <c:pt idx="0">
                  <c:v>Direct</c:v>
                </c:pt>
              </c:strCache>
            </c:strRef>
          </c:tx>
          <c:spPr>
            <a:solidFill>
              <a:srgbClr val="FFFF99"/>
            </a:solidFill>
            <a:ln w="7257">
              <a:noFill/>
              <a:prstDash val="solid"/>
            </a:ln>
          </c:spPr>
          <c:invertIfNegative val="0"/>
          <c:dLbls>
            <c:dLbl>
              <c:idx val="0"/>
              <c:layout>
                <c:manualLayout>
                  <c:x val="-1.6604764027138117E-3"/>
                  <c:y val="7.00430154564012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459-459F-810E-591D9E55ED9D}"/>
                </c:ext>
              </c:extLst>
            </c:dLbl>
            <c:dLbl>
              <c:idx val="1"/>
              <c:layout>
                <c:manualLayout>
                  <c:x val="-7.7006883573515572E-4"/>
                  <c:y val="5.68416447944005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459-459F-810E-591D9E55ED9D}"/>
                </c:ext>
              </c:extLst>
            </c:dLbl>
            <c:dLbl>
              <c:idx val="2"/>
              <c:layout>
                <c:manualLayout>
                  <c:x val="1.6925419699896005E-3"/>
                  <c:y val="6.74671916010498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459-459F-810E-591D9E55ED9D}"/>
                </c:ext>
              </c:extLst>
            </c:dLbl>
            <c:spPr>
              <a:noFill/>
              <a:ln w="14514">
                <a:noFill/>
              </a:ln>
            </c:spPr>
            <c:txPr>
              <a:bodyPr/>
              <a:lstStyle/>
              <a:p>
                <a:pPr>
                  <a:defRPr sz="1800" b="1" i="0" u="none" strike="noStrike" baseline="0">
                    <a:solidFill>
                      <a:srgbClr val="000000"/>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Without</c:v>
                </c:pt>
                <c:pt idx="1">
                  <c:v>With</c:v>
                </c:pt>
              </c:strCache>
            </c:strRef>
          </c:cat>
          <c:val>
            <c:numRef>
              <c:f>Sheet1!$B$3:$C$3</c:f>
              <c:numCache>
                <c:formatCode>"$"#,##0</c:formatCode>
                <c:ptCount val="2"/>
                <c:pt idx="0">
                  <c:v>866.85</c:v>
                </c:pt>
                <c:pt idx="1">
                  <c:v>893.6</c:v>
                </c:pt>
              </c:numCache>
            </c:numRef>
          </c:val>
          <c:extLst>
            <c:ext xmlns:c16="http://schemas.microsoft.com/office/drawing/2014/chart" uri="{C3380CC4-5D6E-409C-BE32-E72D297353CC}">
              <c16:uniqueId val="{00000007-6459-459F-810E-591D9E55ED9D}"/>
            </c:ext>
          </c:extLst>
        </c:ser>
        <c:ser>
          <c:idx val="2"/>
          <c:order val="2"/>
          <c:tx>
            <c:strRef>
              <c:f>Sheet1!$A$4</c:f>
              <c:strCache>
                <c:ptCount val="1"/>
                <c:pt idx="0">
                  <c:v>Dir &amp; Ovhd</c:v>
                </c:pt>
              </c:strCache>
            </c:strRef>
          </c:tx>
          <c:spPr>
            <a:solidFill>
              <a:schemeClr val="accent4">
                <a:lumMod val="75000"/>
              </a:schemeClr>
            </a:solidFill>
            <a:ln w="7257">
              <a:noFill/>
              <a:prstDash val="solid"/>
            </a:ln>
          </c:spPr>
          <c:invertIfNegative val="0"/>
          <c:dLbls>
            <c:dLbl>
              <c:idx val="0"/>
              <c:layout>
                <c:manualLayout>
                  <c:x val="2.5328985594357957E-2"/>
                  <c:y val="-1.66861086808599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459-459F-810E-591D9E55ED9D}"/>
                </c:ext>
              </c:extLst>
            </c:dLbl>
            <c:dLbl>
              <c:idx val="1"/>
              <c:layout>
                <c:manualLayout>
                  <c:x val="2.6054476969004828E-2"/>
                  <c:y val="-7.718722659667541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459-459F-810E-591D9E55ED9D}"/>
                </c:ext>
              </c:extLst>
            </c:dLbl>
            <c:dLbl>
              <c:idx val="2"/>
              <c:layout>
                <c:manualLayout>
                  <c:x val="1.7125984251968505E-2"/>
                  <c:y val="2.70392242636337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459-459F-810E-591D9E55ED9D}"/>
                </c:ext>
              </c:extLst>
            </c:dLbl>
            <c:spPr>
              <a:noFill/>
              <a:ln w="14514">
                <a:noFill/>
              </a:ln>
            </c:spPr>
            <c:txPr>
              <a:bodyPr/>
              <a:lstStyle/>
              <a:p>
                <a:pPr>
                  <a:defRPr sz="1800" b="1" i="0" u="none" strike="noStrike" baseline="0">
                    <a:solidFill>
                      <a:schemeClr val="tx1">
                        <a:lumMod val="50000"/>
                      </a:schemeClr>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Without</c:v>
                </c:pt>
                <c:pt idx="1">
                  <c:v>With</c:v>
                </c:pt>
              </c:strCache>
            </c:strRef>
          </c:cat>
          <c:val>
            <c:numRef>
              <c:f>Sheet1!$B$4:$C$4</c:f>
              <c:numCache>
                <c:formatCode>"$"#,##0</c:formatCode>
                <c:ptCount val="2"/>
                <c:pt idx="0">
                  <c:v>1050.7</c:v>
                </c:pt>
                <c:pt idx="1">
                  <c:v>1046.8399999999999</c:v>
                </c:pt>
              </c:numCache>
            </c:numRef>
          </c:val>
          <c:extLst>
            <c:ext xmlns:c16="http://schemas.microsoft.com/office/drawing/2014/chart" uri="{C3380CC4-5D6E-409C-BE32-E72D297353CC}">
              <c16:uniqueId val="{0000000B-6459-459F-810E-591D9E55ED9D}"/>
            </c:ext>
          </c:extLst>
        </c:ser>
        <c:ser>
          <c:idx val="3"/>
          <c:order val="3"/>
          <c:tx>
            <c:strRef>
              <c:f>Sheet1!$A$5</c:f>
              <c:strCache>
                <c:ptCount val="1"/>
                <c:pt idx="0">
                  <c:v>Gross Margin</c:v>
                </c:pt>
              </c:strCache>
            </c:strRef>
          </c:tx>
          <c:spPr>
            <a:solidFill>
              <a:srgbClr val="008000"/>
            </a:solidFill>
            <a:ln w="7257">
              <a:solidFill>
                <a:schemeClr val="tx1"/>
              </a:solidFill>
              <a:prstDash val="solid"/>
            </a:ln>
          </c:spPr>
          <c:invertIfNegative val="0"/>
          <c:dLbls>
            <c:dLbl>
              <c:idx val="0"/>
              <c:layout>
                <c:manualLayout>
                  <c:x val="4.8735949990983948E-2"/>
                  <c:y val="-0.1293858753766890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459-459F-810E-591D9E55ED9D}"/>
                </c:ext>
              </c:extLst>
            </c:dLbl>
            <c:dLbl>
              <c:idx val="1"/>
              <c:layout>
                <c:manualLayout>
                  <c:x val="5.9161219234388156E-2"/>
                  <c:y val="-9.29260231359968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459-459F-810E-591D9E55ED9D}"/>
                </c:ext>
              </c:extLst>
            </c:dLbl>
            <c:dLbl>
              <c:idx val="2"/>
              <c:layout>
                <c:manualLayout>
                  <c:x val="5.0304189570643296E-2"/>
                  <c:y val="-5.88232720909886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459-459F-810E-591D9E55ED9D}"/>
                </c:ext>
              </c:extLst>
            </c:dLbl>
            <c:spPr>
              <a:noFill/>
              <a:ln w="14514">
                <a:noFill/>
              </a:ln>
            </c:spPr>
            <c:txPr>
              <a:bodyPr/>
              <a:lstStyle/>
              <a:p>
                <a:pPr>
                  <a:defRPr sz="1800" b="1" i="0" u="none" strike="noStrike" baseline="0">
                    <a:solidFill>
                      <a:srgbClr val="008000"/>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Without</c:v>
                </c:pt>
                <c:pt idx="1">
                  <c:v>With</c:v>
                </c:pt>
              </c:strCache>
            </c:strRef>
          </c:cat>
          <c:val>
            <c:numRef>
              <c:f>Sheet1!$B$5:$C$5</c:f>
              <c:numCache>
                <c:formatCode>"$"#,##0</c:formatCode>
                <c:ptCount val="2"/>
                <c:pt idx="0">
                  <c:v>814.9</c:v>
                </c:pt>
                <c:pt idx="1">
                  <c:v>964.84</c:v>
                </c:pt>
              </c:numCache>
            </c:numRef>
          </c:val>
          <c:extLst>
            <c:ext xmlns:c16="http://schemas.microsoft.com/office/drawing/2014/chart" uri="{C3380CC4-5D6E-409C-BE32-E72D297353CC}">
              <c16:uniqueId val="{0000000F-6459-459F-810E-591D9E55ED9D}"/>
            </c:ext>
          </c:extLst>
        </c:ser>
        <c:dLbls>
          <c:showLegendKey val="0"/>
          <c:showVal val="1"/>
          <c:showCatName val="0"/>
          <c:showSerName val="0"/>
          <c:showPercent val="0"/>
          <c:showBubbleSize val="0"/>
        </c:dLbls>
        <c:gapWidth val="150"/>
        <c:gapDepth val="0"/>
        <c:shape val="box"/>
        <c:axId val="288634264"/>
        <c:axId val="288633088"/>
        <c:axId val="293994632"/>
      </c:bar3DChart>
      <c:catAx>
        <c:axId val="288634264"/>
        <c:scaling>
          <c:orientation val="minMax"/>
        </c:scaling>
        <c:delete val="0"/>
        <c:axPos val="b"/>
        <c:numFmt formatCode="General" sourceLinked="1"/>
        <c:majorTickMark val="out"/>
        <c:minorTickMark val="none"/>
        <c:tickLblPos val="low"/>
        <c:spPr>
          <a:ln w="1814">
            <a:solidFill>
              <a:schemeClr val="tx1"/>
            </a:solidFill>
            <a:prstDash val="solid"/>
          </a:ln>
        </c:spPr>
        <c:txPr>
          <a:bodyPr rot="0" vert="horz"/>
          <a:lstStyle/>
          <a:p>
            <a:pPr>
              <a:defRPr sz="2400" b="1" i="0" u="none" strike="noStrike" baseline="0">
                <a:solidFill>
                  <a:schemeClr val="tx1"/>
                </a:solidFill>
                <a:latin typeface="Times New Roman"/>
                <a:ea typeface="Times New Roman"/>
                <a:cs typeface="Times New Roman"/>
              </a:defRPr>
            </a:pPr>
            <a:endParaRPr lang="en-US"/>
          </a:p>
        </c:txPr>
        <c:crossAx val="288633088"/>
        <c:crosses val="autoZero"/>
        <c:auto val="1"/>
        <c:lblAlgn val="ctr"/>
        <c:lblOffset val="100"/>
        <c:tickLblSkip val="1"/>
        <c:tickMarkSkip val="1"/>
        <c:noMultiLvlLbl val="0"/>
      </c:catAx>
      <c:valAx>
        <c:axId val="288633088"/>
        <c:scaling>
          <c:orientation val="minMax"/>
          <c:max val="1800"/>
        </c:scaling>
        <c:delete val="0"/>
        <c:axPos val="l"/>
        <c:numFmt formatCode="&quot;$&quot;#,##0" sourceLinked="1"/>
        <c:majorTickMark val="out"/>
        <c:minorTickMark val="none"/>
        <c:tickLblPos val="nextTo"/>
        <c:spPr>
          <a:ln w="1814">
            <a:solidFill>
              <a:schemeClr val="tx1"/>
            </a:solidFill>
            <a:prstDash val="solid"/>
          </a:ln>
        </c:spPr>
        <c:txPr>
          <a:bodyPr rot="0" vert="horz"/>
          <a:lstStyle/>
          <a:p>
            <a:pPr>
              <a:defRPr sz="1400" b="1" i="0" u="none" strike="noStrike" baseline="0">
                <a:solidFill>
                  <a:schemeClr val="tx1"/>
                </a:solidFill>
                <a:latin typeface="Times New Roman"/>
                <a:ea typeface="Times New Roman"/>
                <a:cs typeface="Times New Roman"/>
              </a:defRPr>
            </a:pPr>
            <a:endParaRPr lang="en-US"/>
          </a:p>
        </c:txPr>
        <c:crossAx val="288634264"/>
        <c:crosses val="autoZero"/>
        <c:crossBetween val="between"/>
        <c:majorUnit val="450"/>
      </c:valAx>
      <c:serAx>
        <c:axId val="293994632"/>
        <c:scaling>
          <c:orientation val="minMax"/>
        </c:scaling>
        <c:delete val="0"/>
        <c:axPos val="b"/>
        <c:numFmt formatCode="General" sourceLinked="1"/>
        <c:majorTickMark val="out"/>
        <c:minorTickMark val="none"/>
        <c:tickLblPos val="low"/>
        <c:spPr>
          <a:ln w="1814">
            <a:solidFill>
              <a:schemeClr val="tx1"/>
            </a:solidFill>
            <a:prstDash val="solid"/>
          </a:ln>
        </c:spPr>
        <c:txPr>
          <a:bodyPr rot="0" vert="horz"/>
          <a:lstStyle/>
          <a:p>
            <a:pPr>
              <a:defRPr sz="1600" b="1" i="0" u="none" strike="noStrike" baseline="0">
                <a:solidFill>
                  <a:schemeClr val="tx1"/>
                </a:solidFill>
                <a:latin typeface="Times New Roman"/>
                <a:ea typeface="Times New Roman"/>
                <a:cs typeface="Times New Roman"/>
              </a:defRPr>
            </a:pPr>
            <a:endParaRPr lang="en-US"/>
          </a:p>
        </c:txPr>
        <c:crossAx val="288633088"/>
        <c:crosses val="autoZero"/>
        <c:tickLblSkip val="1"/>
        <c:tickMarkSkip val="1"/>
      </c:serAx>
      <c:spPr>
        <a:noFill/>
        <a:ln w="14514">
          <a:noFill/>
        </a:ln>
      </c:spPr>
    </c:plotArea>
    <c:plotVisOnly val="1"/>
    <c:dispBlanksAs val="gap"/>
    <c:showDLblsOverMax val="0"/>
  </c:chart>
  <c:spPr>
    <a:noFill/>
    <a:ln>
      <a:noFill/>
    </a:ln>
  </c:spPr>
  <c:txPr>
    <a:bodyPr/>
    <a:lstStyle/>
    <a:p>
      <a:pPr>
        <a:defRPr sz="886"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7"/>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6.3122923588039864E-2"/>
          <c:y val="1.3029315960912061E-2"/>
          <c:w val="0.79197234190065036"/>
          <c:h val="0.91205211726384361"/>
        </c:manualLayout>
      </c:layout>
      <c:bar3DChart>
        <c:barDir val="col"/>
        <c:grouping val="clustered"/>
        <c:varyColors val="0"/>
        <c:ser>
          <c:idx val="2"/>
          <c:order val="0"/>
          <c:tx>
            <c:strRef>
              <c:f>Sheet1!$A$2</c:f>
              <c:strCache>
                <c:ptCount val="1"/>
                <c:pt idx="0">
                  <c:v>Avg price/Cwt</c:v>
                </c:pt>
              </c:strCache>
            </c:strRef>
          </c:tx>
          <c:spPr>
            <a:solidFill>
              <a:schemeClr val="accent2">
                <a:lumMod val="60000"/>
                <a:lumOff val="40000"/>
              </a:schemeClr>
            </a:solidFill>
            <a:ln w="7257">
              <a:noFill/>
              <a:prstDash val="solid"/>
            </a:ln>
          </c:spPr>
          <c:invertIfNegative val="0"/>
          <c:dLbls>
            <c:dLbl>
              <c:idx val="0"/>
              <c:layout>
                <c:manualLayout>
                  <c:x val="-1.0294424074853238E-2"/>
                  <c:y val="-3.8335170603674418E-2"/>
                </c:manualLayout>
              </c:layout>
              <c:tx>
                <c:rich>
                  <a:bodyPr/>
                  <a:lstStyle/>
                  <a:p>
                    <a:fld id="{8EBDA359-0F15-48FB-98B6-B9708FB65E87}" type="VALUE">
                      <a:rPr lang="en-US">
                        <a:solidFill>
                          <a:schemeClr val="tx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6459-459F-810E-591D9E55ED9D}"/>
                </c:ext>
              </c:extLst>
            </c:dLbl>
            <c:dLbl>
              <c:idx val="1"/>
              <c:layout>
                <c:manualLayout>
                  <c:x val="-1.2113461962292975E-2"/>
                  <c:y val="-6.4385301837270467E-2"/>
                </c:manualLayout>
              </c:layout>
              <c:tx>
                <c:rich>
                  <a:bodyPr/>
                  <a:lstStyle/>
                  <a:p>
                    <a:fld id="{65A92E8C-8228-4805-B6C8-6AC5CEBE5C6D}" type="VALUE">
                      <a:rPr lang="en-US">
                        <a:solidFill>
                          <a:schemeClr val="tx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6459-459F-810E-591D9E55ED9D}"/>
                </c:ext>
              </c:extLst>
            </c:dLbl>
            <c:dLbl>
              <c:idx val="2"/>
              <c:layout>
                <c:manualLayout>
                  <c:x val="1.7125984251968505E-2"/>
                  <c:y val="2.70392242636337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459-459F-810E-591D9E55ED9D}"/>
                </c:ext>
              </c:extLst>
            </c:dLbl>
            <c:spPr>
              <a:noFill/>
              <a:ln w="14514">
                <a:noFill/>
              </a:ln>
            </c:spPr>
            <c:txPr>
              <a:bodyPr/>
              <a:lstStyle/>
              <a:p>
                <a:pPr>
                  <a:defRPr sz="1800" b="1" i="0" u="none" strike="noStrike" baseline="0">
                    <a:solidFill>
                      <a:srgbClr val="FFFF00"/>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Without</c:v>
                </c:pt>
                <c:pt idx="1">
                  <c:v>With</c:v>
                </c:pt>
              </c:strCache>
            </c:strRef>
          </c:cat>
          <c:val>
            <c:numRef>
              <c:f>Sheet1!$B$2:$C$2</c:f>
              <c:numCache>
                <c:formatCode>"$"#,##0.00</c:formatCode>
                <c:ptCount val="2"/>
                <c:pt idx="0">
                  <c:v>180.23</c:v>
                </c:pt>
                <c:pt idx="1">
                  <c:v>157.54</c:v>
                </c:pt>
              </c:numCache>
            </c:numRef>
          </c:val>
          <c:extLst>
            <c:ext xmlns:c16="http://schemas.microsoft.com/office/drawing/2014/chart" uri="{C3380CC4-5D6E-409C-BE32-E72D297353CC}">
              <c16:uniqueId val="{0000000B-6459-459F-810E-591D9E55ED9D}"/>
            </c:ext>
          </c:extLst>
        </c:ser>
        <c:ser>
          <c:idx val="0"/>
          <c:order val="1"/>
          <c:tx>
            <c:strRef>
              <c:f>Sheet1!$A$3</c:f>
              <c:strCache>
                <c:ptCount val="1"/>
                <c:pt idx="0">
                  <c:v>Avg wgt of Calves sold</c:v>
                </c:pt>
              </c:strCache>
            </c:strRef>
          </c:tx>
          <c:spPr>
            <a:solidFill>
              <a:srgbClr val="00B0F0"/>
            </a:solidFill>
            <a:ln w="7257">
              <a:noFill/>
              <a:prstDash val="solid"/>
            </a:ln>
          </c:spPr>
          <c:invertIfNegative val="0"/>
          <c:dLbls>
            <c:dLbl>
              <c:idx val="0"/>
              <c:layout>
                <c:manualLayout>
                  <c:x val="1.2722646310432103E-3"/>
                  <c:y val="-3.23456692913386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459-459F-810E-591D9E55ED9D}"/>
                </c:ext>
              </c:extLst>
            </c:dLbl>
            <c:dLbl>
              <c:idx val="1"/>
              <c:layout>
                <c:manualLayout>
                  <c:x val="-3.0003406062791769E-4"/>
                  <c:y val="-0.0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459-459F-810E-591D9E55ED9D}"/>
                </c:ext>
              </c:extLst>
            </c:dLbl>
            <c:dLbl>
              <c:idx val="2"/>
              <c:layout>
                <c:manualLayout>
                  <c:x val="-3.144654088050361E-3"/>
                  <c:y val="8.33333333333333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459-459F-810E-591D9E55ED9D}"/>
                </c:ext>
              </c:extLst>
            </c:dLbl>
            <c:spPr>
              <a:noFill/>
              <a:ln w="14514">
                <a:noFill/>
              </a:ln>
            </c:spPr>
            <c:txPr>
              <a:bodyPr/>
              <a:lstStyle/>
              <a:p>
                <a:pPr>
                  <a:defRPr sz="1800" b="1" i="0" u="none" strike="noStrike" baseline="0">
                    <a:solidFill>
                      <a:srgbClr val="000000"/>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Without</c:v>
                </c:pt>
                <c:pt idx="1">
                  <c:v>With</c:v>
                </c:pt>
              </c:strCache>
            </c:strRef>
          </c:cat>
          <c:val>
            <c:numRef>
              <c:f>Sheet1!$B$3:$C$3</c:f>
              <c:numCache>
                <c:formatCode>_(* #,##0_);_(* \(#,##0\);_(* "-"??_);_(@_)</c:formatCode>
                <c:ptCount val="2"/>
                <c:pt idx="0">
                  <c:v>545</c:v>
                </c:pt>
                <c:pt idx="1">
                  <c:v>716</c:v>
                </c:pt>
              </c:numCache>
            </c:numRef>
          </c:val>
          <c:extLst>
            <c:ext xmlns:c16="http://schemas.microsoft.com/office/drawing/2014/chart" uri="{C3380CC4-5D6E-409C-BE32-E72D297353CC}">
              <c16:uniqueId val="{00000003-6459-459F-810E-591D9E55ED9D}"/>
            </c:ext>
          </c:extLst>
        </c:ser>
        <c:ser>
          <c:idx val="3"/>
          <c:order val="2"/>
          <c:tx>
            <c:strRef>
              <c:f>Sheet1!$A$4</c:f>
              <c:strCache>
                <c:ptCount val="1"/>
                <c:pt idx="0">
                  <c:v>Total Value/Calf</c:v>
                </c:pt>
              </c:strCache>
              <c:extLst xmlns:c15="http://schemas.microsoft.com/office/drawing/2012/chart"/>
            </c:strRef>
          </c:tx>
          <c:spPr>
            <a:solidFill>
              <a:srgbClr val="008000"/>
            </a:solidFill>
            <a:ln w="7257">
              <a:solidFill>
                <a:schemeClr val="tx1"/>
              </a:solidFill>
              <a:prstDash val="solid"/>
            </a:ln>
          </c:spPr>
          <c:invertIfNegative val="0"/>
          <c:dLbls>
            <c:dLbl>
              <c:idx val="0"/>
              <c:layout>
                <c:manualLayout>
                  <c:x val="1.6929334214902527E-2"/>
                  <c:y val="-5.93858267716535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459-459F-810E-591D9E55ED9D}"/>
                </c:ext>
              </c:extLst>
            </c:dLbl>
            <c:dLbl>
              <c:idx val="1"/>
              <c:layout>
                <c:manualLayout>
                  <c:x val="1.7176474123940615E-2"/>
                  <c:y val="-3.9592650918635168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D-6459-459F-810E-591D9E55ED9D}"/>
                </c:ext>
              </c:extLst>
            </c:dLbl>
            <c:dLbl>
              <c:idx val="2"/>
              <c:layout>
                <c:manualLayout>
                  <c:x val="5.0304189570643296E-2"/>
                  <c:y val="-5.8823272090988629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E-6459-459F-810E-591D9E55ED9D}"/>
                </c:ext>
              </c:extLst>
            </c:dLbl>
            <c:spPr>
              <a:noFill/>
              <a:ln w="14514">
                <a:noFill/>
              </a:ln>
            </c:spPr>
            <c:txPr>
              <a:bodyPr/>
              <a:lstStyle/>
              <a:p>
                <a:pPr>
                  <a:defRPr sz="1800"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f>Sheet1!$B$1:$C$1</c:f>
              <c:strCache>
                <c:ptCount val="2"/>
                <c:pt idx="0">
                  <c:v>Without</c:v>
                </c:pt>
                <c:pt idx="1">
                  <c:v>With</c:v>
                </c:pt>
              </c:strCache>
              <c:extLst xmlns:c15="http://schemas.microsoft.com/office/drawing/2012/chart"/>
            </c:strRef>
          </c:cat>
          <c:val>
            <c:numRef>
              <c:f>Sheet1!$B$4:$C$4</c:f>
              <c:numCache>
                <c:formatCode>"$"#,##0</c:formatCode>
                <c:ptCount val="2"/>
                <c:pt idx="0">
                  <c:v>982.25349999999992</c:v>
                </c:pt>
                <c:pt idx="1">
                  <c:v>1127.9864</c:v>
                </c:pt>
              </c:numCache>
              <c:extLst xmlns:c15="http://schemas.microsoft.com/office/drawing/2012/chart"/>
            </c:numRef>
          </c:val>
          <c:extLst xmlns:c15="http://schemas.microsoft.com/office/drawing/2012/chart">
            <c:ext xmlns:c16="http://schemas.microsoft.com/office/drawing/2014/chart" uri="{C3380CC4-5D6E-409C-BE32-E72D297353CC}">
              <c16:uniqueId val="{0000000F-6459-459F-810E-591D9E55ED9D}"/>
            </c:ext>
          </c:extLst>
        </c:ser>
        <c:dLbls>
          <c:showLegendKey val="0"/>
          <c:showVal val="1"/>
          <c:showCatName val="0"/>
          <c:showSerName val="0"/>
          <c:showPercent val="0"/>
          <c:showBubbleSize val="0"/>
        </c:dLbls>
        <c:gapWidth val="91"/>
        <c:gapDepth val="81"/>
        <c:shape val="box"/>
        <c:axId val="288634264"/>
        <c:axId val="288633088"/>
        <c:axId val="0"/>
        <c:extLst/>
      </c:bar3DChart>
      <c:catAx>
        <c:axId val="288634264"/>
        <c:scaling>
          <c:orientation val="minMax"/>
        </c:scaling>
        <c:delete val="0"/>
        <c:axPos val="b"/>
        <c:numFmt formatCode="General" sourceLinked="1"/>
        <c:majorTickMark val="out"/>
        <c:minorTickMark val="none"/>
        <c:tickLblPos val="low"/>
        <c:spPr>
          <a:ln w="1814">
            <a:solidFill>
              <a:schemeClr val="tx1"/>
            </a:solidFill>
            <a:prstDash val="solid"/>
          </a:ln>
        </c:spPr>
        <c:txPr>
          <a:bodyPr rot="0" vert="horz"/>
          <a:lstStyle/>
          <a:p>
            <a:pPr>
              <a:defRPr sz="2400" b="1" i="0" u="none" strike="noStrike" baseline="0">
                <a:solidFill>
                  <a:schemeClr val="tx1"/>
                </a:solidFill>
                <a:latin typeface="Times New Roman"/>
                <a:ea typeface="Times New Roman"/>
                <a:cs typeface="Times New Roman"/>
              </a:defRPr>
            </a:pPr>
            <a:endParaRPr lang="en-US"/>
          </a:p>
        </c:txPr>
        <c:crossAx val="288633088"/>
        <c:crosses val="autoZero"/>
        <c:auto val="1"/>
        <c:lblAlgn val="ctr"/>
        <c:lblOffset val="100"/>
        <c:noMultiLvlLbl val="0"/>
      </c:catAx>
      <c:valAx>
        <c:axId val="288633088"/>
        <c:scaling>
          <c:orientation val="minMax"/>
          <c:max val="1800"/>
        </c:scaling>
        <c:delete val="0"/>
        <c:axPos val="l"/>
        <c:numFmt formatCode="&quot;$&quot;#,##0.00" sourceLinked="1"/>
        <c:majorTickMark val="out"/>
        <c:minorTickMark val="none"/>
        <c:tickLblPos val="nextTo"/>
        <c:spPr>
          <a:ln w="1814">
            <a:solidFill>
              <a:schemeClr val="tx1"/>
            </a:solidFill>
            <a:prstDash val="solid"/>
          </a:ln>
        </c:spPr>
        <c:txPr>
          <a:bodyPr rot="0" vert="horz"/>
          <a:lstStyle/>
          <a:p>
            <a:pPr>
              <a:defRPr sz="1400" b="1" i="0" u="none" strike="noStrike" baseline="0">
                <a:solidFill>
                  <a:schemeClr val="tx1"/>
                </a:solidFill>
                <a:latin typeface="Times New Roman"/>
                <a:ea typeface="Times New Roman"/>
                <a:cs typeface="Times New Roman"/>
              </a:defRPr>
            </a:pPr>
            <a:endParaRPr lang="en-US"/>
          </a:p>
        </c:txPr>
        <c:crossAx val="288634264"/>
        <c:crosses val="autoZero"/>
        <c:crossBetween val="between"/>
        <c:majorUnit val="450"/>
      </c:valAx>
    </c:plotArea>
    <c:legend>
      <c:legendPos val="r"/>
      <c:legendEntry>
        <c:idx val="0"/>
        <c:txPr>
          <a:bodyPr/>
          <a:lstStyle/>
          <a:p>
            <a:pPr>
              <a:defRPr sz="1800"/>
            </a:pPr>
            <a:endParaRPr lang="en-US"/>
          </a:p>
        </c:txPr>
      </c:legendEntry>
      <c:legendEntry>
        <c:idx val="1"/>
        <c:txPr>
          <a:bodyPr/>
          <a:lstStyle/>
          <a:p>
            <a:pPr>
              <a:defRPr sz="1600"/>
            </a:pPr>
            <a:endParaRPr lang="en-US"/>
          </a:p>
        </c:txPr>
      </c:legendEntry>
      <c:legendEntry>
        <c:idx val="2"/>
        <c:txPr>
          <a:bodyPr/>
          <a:lstStyle/>
          <a:p>
            <a:pPr>
              <a:defRPr sz="1600"/>
            </a:pPr>
            <a:endParaRPr lang="en-US"/>
          </a:p>
        </c:txPr>
      </c:legendEntry>
      <c:layout>
        <c:manualLayout>
          <c:xMode val="edge"/>
          <c:yMode val="edge"/>
          <c:x val="0.35689667608342851"/>
          <c:y val="2.0753018372703404E-2"/>
          <c:w val="0.22834505419646972"/>
          <c:h val="0.23258025439127802"/>
        </c:manualLayout>
      </c:layout>
      <c:overlay val="0"/>
    </c:legend>
    <c:plotVisOnly val="1"/>
    <c:dispBlanksAs val="gap"/>
    <c:showDLblsOverMax val="0"/>
  </c:chart>
  <c:spPr>
    <a:noFill/>
    <a:ln>
      <a:noFill/>
    </a:ln>
  </c:spPr>
  <c:txPr>
    <a:bodyPr/>
    <a:lstStyle/>
    <a:p>
      <a:pPr>
        <a:defRPr sz="886"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7"/>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6.3122923588039864E-2"/>
          <c:y val="1.3029315960912061E-2"/>
          <c:w val="0.79197234190065036"/>
          <c:h val="0.91205211726384361"/>
        </c:manualLayout>
      </c:layout>
      <c:bar3DChart>
        <c:barDir val="col"/>
        <c:grouping val="standard"/>
        <c:varyColors val="0"/>
        <c:ser>
          <c:idx val="0"/>
          <c:order val="0"/>
          <c:tx>
            <c:strRef>
              <c:f>Sheet1!$A$2</c:f>
              <c:strCache>
                <c:ptCount val="1"/>
                <c:pt idx="0">
                  <c:v>Feed</c:v>
                </c:pt>
              </c:strCache>
            </c:strRef>
          </c:tx>
          <c:spPr>
            <a:solidFill>
              <a:srgbClr val="00FFFF"/>
            </a:solidFill>
            <a:ln w="7257">
              <a:noFill/>
              <a:prstDash val="solid"/>
            </a:ln>
          </c:spPr>
          <c:invertIfNegative val="0"/>
          <c:dLbls>
            <c:dLbl>
              <c:idx val="0"/>
              <c:layout>
                <c:manualLayout>
                  <c:x val="0"/>
                  <c:y val="7.09876543209877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459-459F-810E-591D9E55ED9D}"/>
                </c:ext>
              </c:extLst>
            </c:dLbl>
            <c:dLbl>
              <c:idx val="1"/>
              <c:layout>
                <c:manualLayout>
                  <c:x val="-1.5723270440251688E-3"/>
                  <c:y val="8.33333333333333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459-459F-810E-591D9E55ED9D}"/>
                </c:ext>
              </c:extLst>
            </c:dLbl>
            <c:dLbl>
              <c:idx val="2"/>
              <c:layout>
                <c:manualLayout>
                  <c:x val="-3.144654088050361E-3"/>
                  <c:y val="8.33333333333333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459-459F-810E-591D9E55ED9D}"/>
                </c:ext>
              </c:extLst>
            </c:dLbl>
            <c:spPr>
              <a:noFill/>
              <a:ln w="14514">
                <a:noFill/>
              </a:ln>
            </c:spPr>
            <c:txPr>
              <a:bodyPr/>
              <a:lstStyle/>
              <a:p>
                <a:pPr>
                  <a:defRPr sz="1800" b="1" i="0" u="none" strike="noStrike" baseline="0">
                    <a:solidFill>
                      <a:srgbClr val="000000"/>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Sheet1!$B$1:$C$1</c:f>
              <c:numCache>
                <c:formatCode>General</c:formatCode>
                <c:ptCount val="2"/>
                <c:pt idx="0">
                  <c:v>2021</c:v>
                </c:pt>
                <c:pt idx="1">
                  <c:v>2022</c:v>
                </c:pt>
              </c:numCache>
            </c:numRef>
          </c:cat>
          <c:val>
            <c:numRef>
              <c:f>Sheet1!$B$2:$C$2</c:f>
              <c:numCache>
                <c:formatCode>"$"#,##0</c:formatCode>
                <c:ptCount val="2"/>
                <c:pt idx="0">
                  <c:v>190.73</c:v>
                </c:pt>
                <c:pt idx="1">
                  <c:v>238.63</c:v>
                </c:pt>
              </c:numCache>
            </c:numRef>
          </c:val>
          <c:extLst>
            <c:ext xmlns:c16="http://schemas.microsoft.com/office/drawing/2014/chart" uri="{C3380CC4-5D6E-409C-BE32-E72D297353CC}">
              <c16:uniqueId val="{00000003-6459-459F-810E-591D9E55ED9D}"/>
            </c:ext>
          </c:extLst>
        </c:ser>
        <c:ser>
          <c:idx val="1"/>
          <c:order val="1"/>
          <c:tx>
            <c:strRef>
              <c:f>Sheet1!$A$3</c:f>
              <c:strCache>
                <c:ptCount val="1"/>
                <c:pt idx="0">
                  <c:v>Direct</c:v>
                </c:pt>
              </c:strCache>
            </c:strRef>
          </c:tx>
          <c:spPr>
            <a:solidFill>
              <a:srgbClr val="FFFF99"/>
            </a:solidFill>
            <a:ln w="7257">
              <a:noFill/>
              <a:prstDash val="solid"/>
            </a:ln>
          </c:spPr>
          <c:invertIfNegative val="0"/>
          <c:dLbls>
            <c:dLbl>
              <c:idx val="0"/>
              <c:layout>
                <c:manualLayout>
                  <c:x val="-1.6604764027138117E-3"/>
                  <c:y val="7.00430154564012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459-459F-810E-591D9E55ED9D}"/>
                </c:ext>
              </c:extLst>
            </c:dLbl>
            <c:dLbl>
              <c:idx val="1"/>
              <c:layout>
                <c:manualLayout>
                  <c:x val="-7.7006883573515572E-4"/>
                  <c:y val="5.68416447944005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459-459F-810E-591D9E55ED9D}"/>
                </c:ext>
              </c:extLst>
            </c:dLbl>
            <c:dLbl>
              <c:idx val="2"/>
              <c:layout>
                <c:manualLayout>
                  <c:x val="1.6925419699896005E-3"/>
                  <c:y val="6.74671916010498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459-459F-810E-591D9E55ED9D}"/>
                </c:ext>
              </c:extLst>
            </c:dLbl>
            <c:spPr>
              <a:noFill/>
              <a:ln w="14514">
                <a:noFill/>
              </a:ln>
            </c:spPr>
            <c:txPr>
              <a:bodyPr/>
              <a:lstStyle/>
              <a:p>
                <a:pPr>
                  <a:defRPr sz="1800" b="1" i="0" u="none" strike="noStrike" baseline="0">
                    <a:solidFill>
                      <a:srgbClr val="000000"/>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Sheet1!$B$1:$C$1</c:f>
              <c:numCache>
                <c:formatCode>General</c:formatCode>
                <c:ptCount val="2"/>
                <c:pt idx="0">
                  <c:v>2021</c:v>
                </c:pt>
                <c:pt idx="1">
                  <c:v>2022</c:v>
                </c:pt>
              </c:numCache>
            </c:numRef>
          </c:cat>
          <c:val>
            <c:numRef>
              <c:f>Sheet1!$B$3:$C$3</c:f>
              <c:numCache>
                <c:formatCode>"$"#,##0</c:formatCode>
                <c:ptCount val="2"/>
                <c:pt idx="0">
                  <c:v>244.51</c:v>
                </c:pt>
                <c:pt idx="1">
                  <c:v>302.91000000000003</c:v>
                </c:pt>
              </c:numCache>
            </c:numRef>
          </c:val>
          <c:extLst>
            <c:ext xmlns:c16="http://schemas.microsoft.com/office/drawing/2014/chart" uri="{C3380CC4-5D6E-409C-BE32-E72D297353CC}">
              <c16:uniqueId val="{00000007-6459-459F-810E-591D9E55ED9D}"/>
            </c:ext>
          </c:extLst>
        </c:ser>
        <c:ser>
          <c:idx val="2"/>
          <c:order val="2"/>
          <c:tx>
            <c:strRef>
              <c:f>Sheet1!$A$4</c:f>
              <c:strCache>
                <c:ptCount val="1"/>
                <c:pt idx="0">
                  <c:v>Dir &amp; Ovhd</c:v>
                </c:pt>
              </c:strCache>
            </c:strRef>
          </c:tx>
          <c:spPr>
            <a:solidFill>
              <a:schemeClr val="accent4">
                <a:lumMod val="75000"/>
              </a:schemeClr>
            </a:solidFill>
            <a:ln w="7257">
              <a:noFill/>
              <a:prstDash val="solid"/>
            </a:ln>
          </c:spPr>
          <c:invertIfNegative val="0"/>
          <c:dLbls>
            <c:dLbl>
              <c:idx val="0"/>
              <c:layout>
                <c:manualLayout>
                  <c:x val="2.5328985594357957E-2"/>
                  <c:y val="-1.66861086808599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459-459F-810E-591D9E55ED9D}"/>
                </c:ext>
              </c:extLst>
            </c:dLbl>
            <c:dLbl>
              <c:idx val="1"/>
              <c:layout>
                <c:manualLayout>
                  <c:x val="2.6054476969004828E-2"/>
                  <c:y val="-7.718722659667541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459-459F-810E-591D9E55ED9D}"/>
                </c:ext>
              </c:extLst>
            </c:dLbl>
            <c:dLbl>
              <c:idx val="2"/>
              <c:layout>
                <c:manualLayout>
                  <c:x val="1.7125984251968505E-2"/>
                  <c:y val="2.70392242636337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459-459F-810E-591D9E55ED9D}"/>
                </c:ext>
              </c:extLst>
            </c:dLbl>
            <c:spPr>
              <a:noFill/>
              <a:ln w="14514">
                <a:noFill/>
              </a:ln>
            </c:spPr>
            <c:txPr>
              <a:bodyPr/>
              <a:lstStyle/>
              <a:p>
                <a:pPr>
                  <a:defRPr sz="1800" b="1" i="0" u="none" strike="noStrike" baseline="0">
                    <a:solidFill>
                      <a:schemeClr val="tx1">
                        <a:lumMod val="50000"/>
                      </a:schemeClr>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Sheet1!$B$1:$C$1</c:f>
              <c:numCache>
                <c:formatCode>General</c:formatCode>
                <c:ptCount val="2"/>
                <c:pt idx="0">
                  <c:v>2021</c:v>
                </c:pt>
                <c:pt idx="1">
                  <c:v>2022</c:v>
                </c:pt>
              </c:numCache>
            </c:numRef>
          </c:cat>
          <c:val>
            <c:numRef>
              <c:f>Sheet1!$B$4:$C$4</c:f>
              <c:numCache>
                <c:formatCode>"$"#,##0</c:formatCode>
                <c:ptCount val="2"/>
                <c:pt idx="0">
                  <c:v>327.25</c:v>
                </c:pt>
                <c:pt idx="1">
                  <c:v>392.45</c:v>
                </c:pt>
              </c:numCache>
            </c:numRef>
          </c:val>
          <c:extLst>
            <c:ext xmlns:c16="http://schemas.microsoft.com/office/drawing/2014/chart" uri="{C3380CC4-5D6E-409C-BE32-E72D297353CC}">
              <c16:uniqueId val="{0000000B-6459-459F-810E-591D9E55ED9D}"/>
            </c:ext>
          </c:extLst>
        </c:ser>
        <c:ser>
          <c:idx val="3"/>
          <c:order val="3"/>
          <c:tx>
            <c:strRef>
              <c:f>Sheet1!$A$5</c:f>
              <c:strCache>
                <c:ptCount val="1"/>
                <c:pt idx="0">
                  <c:v>Gross Margin</c:v>
                </c:pt>
              </c:strCache>
            </c:strRef>
          </c:tx>
          <c:spPr>
            <a:solidFill>
              <a:srgbClr val="008000"/>
            </a:solidFill>
            <a:ln w="7257">
              <a:solidFill>
                <a:schemeClr val="tx1"/>
              </a:solidFill>
              <a:prstDash val="solid"/>
            </a:ln>
          </c:spPr>
          <c:invertIfNegative val="0"/>
          <c:dLbls>
            <c:dLbl>
              <c:idx val="0"/>
              <c:layout>
                <c:manualLayout>
                  <c:x val="4.8735949990983948E-2"/>
                  <c:y val="-0.1293858753766890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459-459F-810E-591D9E55ED9D}"/>
                </c:ext>
              </c:extLst>
            </c:dLbl>
            <c:dLbl>
              <c:idx val="1"/>
              <c:layout>
                <c:manualLayout>
                  <c:x val="5.9161219234388156E-2"/>
                  <c:y val="-9.29260231359968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459-459F-810E-591D9E55ED9D}"/>
                </c:ext>
              </c:extLst>
            </c:dLbl>
            <c:dLbl>
              <c:idx val="2"/>
              <c:layout>
                <c:manualLayout>
                  <c:x val="5.0304189570643296E-2"/>
                  <c:y val="-5.88232720909886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459-459F-810E-591D9E55ED9D}"/>
                </c:ext>
              </c:extLst>
            </c:dLbl>
            <c:spPr>
              <a:noFill/>
              <a:ln w="14514">
                <a:noFill/>
              </a:ln>
            </c:spPr>
            <c:txPr>
              <a:bodyPr/>
              <a:lstStyle/>
              <a:p>
                <a:pPr>
                  <a:defRPr sz="1800" b="1" i="0" u="none" strike="noStrike" baseline="0">
                    <a:solidFill>
                      <a:srgbClr val="008000"/>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Sheet1!$B$1:$C$1</c:f>
              <c:numCache>
                <c:formatCode>General</c:formatCode>
                <c:ptCount val="2"/>
                <c:pt idx="0">
                  <c:v>2021</c:v>
                </c:pt>
                <c:pt idx="1">
                  <c:v>2022</c:v>
                </c:pt>
              </c:numCache>
            </c:numRef>
          </c:cat>
          <c:val>
            <c:numRef>
              <c:f>Sheet1!$B$5:$C$5</c:f>
              <c:numCache>
                <c:formatCode>"$"#,##0</c:formatCode>
                <c:ptCount val="2"/>
                <c:pt idx="0">
                  <c:v>450.73</c:v>
                </c:pt>
                <c:pt idx="1">
                  <c:v>306.87</c:v>
                </c:pt>
              </c:numCache>
            </c:numRef>
          </c:val>
          <c:extLst>
            <c:ext xmlns:c16="http://schemas.microsoft.com/office/drawing/2014/chart" uri="{C3380CC4-5D6E-409C-BE32-E72D297353CC}">
              <c16:uniqueId val="{0000000F-6459-459F-810E-591D9E55ED9D}"/>
            </c:ext>
          </c:extLst>
        </c:ser>
        <c:dLbls>
          <c:showLegendKey val="0"/>
          <c:showVal val="1"/>
          <c:showCatName val="0"/>
          <c:showSerName val="0"/>
          <c:showPercent val="0"/>
          <c:showBubbleSize val="0"/>
        </c:dLbls>
        <c:gapWidth val="150"/>
        <c:gapDepth val="0"/>
        <c:shape val="box"/>
        <c:axId val="288634264"/>
        <c:axId val="288633088"/>
        <c:axId val="293994632"/>
      </c:bar3DChart>
      <c:catAx>
        <c:axId val="288634264"/>
        <c:scaling>
          <c:orientation val="minMax"/>
        </c:scaling>
        <c:delete val="0"/>
        <c:axPos val="b"/>
        <c:numFmt formatCode="General" sourceLinked="1"/>
        <c:majorTickMark val="out"/>
        <c:minorTickMark val="none"/>
        <c:tickLblPos val="low"/>
        <c:spPr>
          <a:ln w="1814">
            <a:solidFill>
              <a:schemeClr val="tx1"/>
            </a:solidFill>
            <a:prstDash val="solid"/>
          </a:ln>
        </c:spPr>
        <c:txPr>
          <a:bodyPr rot="0" vert="horz"/>
          <a:lstStyle/>
          <a:p>
            <a:pPr>
              <a:defRPr sz="2400" b="1" i="0" u="none" strike="noStrike" baseline="0">
                <a:solidFill>
                  <a:schemeClr val="tx1"/>
                </a:solidFill>
                <a:latin typeface="Times New Roman"/>
                <a:ea typeface="Times New Roman"/>
                <a:cs typeface="Times New Roman"/>
              </a:defRPr>
            </a:pPr>
            <a:endParaRPr lang="en-US"/>
          </a:p>
        </c:txPr>
        <c:crossAx val="288633088"/>
        <c:crosses val="autoZero"/>
        <c:auto val="1"/>
        <c:lblAlgn val="ctr"/>
        <c:lblOffset val="100"/>
        <c:tickLblSkip val="1"/>
        <c:tickMarkSkip val="1"/>
        <c:noMultiLvlLbl val="0"/>
      </c:catAx>
      <c:valAx>
        <c:axId val="288633088"/>
        <c:scaling>
          <c:orientation val="minMax"/>
          <c:max val="650"/>
          <c:min val="0"/>
        </c:scaling>
        <c:delete val="0"/>
        <c:axPos val="l"/>
        <c:numFmt formatCode="&quot;$&quot;#,##0" sourceLinked="1"/>
        <c:majorTickMark val="out"/>
        <c:minorTickMark val="none"/>
        <c:tickLblPos val="nextTo"/>
        <c:spPr>
          <a:ln w="1814">
            <a:solidFill>
              <a:schemeClr val="tx1"/>
            </a:solidFill>
            <a:prstDash val="solid"/>
          </a:ln>
        </c:spPr>
        <c:txPr>
          <a:bodyPr rot="0" vert="horz"/>
          <a:lstStyle/>
          <a:p>
            <a:pPr>
              <a:defRPr sz="1400" b="1" i="0" u="none" strike="noStrike" baseline="0">
                <a:solidFill>
                  <a:schemeClr val="tx1"/>
                </a:solidFill>
                <a:latin typeface="Times New Roman"/>
                <a:ea typeface="Times New Roman"/>
                <a:cs typeface="Times New Roman"/>
              </a:defRPr>
            </a:pPr>
            <a:endParaRPr lang="en-US"/>
          </a:p>
        </c:txPr>
        <c:crossAx val="288634264"/>
        <c:crosses val="autoZero"/>
        <c:crossBetween val="between"/>
        <c:majorUnit val="250"/>
      </c:valAx>
      <c:serAx>
        <c:axId val="293994632"/>
        <c:scaling>
          <c:orientation val="minMax"/>
        </c:scaling>
        <c:delete val="0"/>
        <c:axPos val="b"/>
        <c:numFmt formatCode="General" sourceLinked="1"/>
        <c:majorTickMark val="out"/>
        <c:minorTickMark val="none"/>
        <c:tickLblPos val="low"/>
        <c:spPr>
          <a:ln w="1814">
            <a:solidFill>
              <a:schemeClr val="tx1"/>
            </a:solidFill>
            <a:prstDash val="solid"/>
          </a:ln>
        </c:spPr>
        <c:txPr>
          <a:bodyPr rot="0" vert="horz"/>
          <a:lstStyle/>
          <a:p>
            <a:pPr>
              <a:defRPr sz="1600" b="1" i="0" u="none" strike="noStrike" baseline="0">
                <a:solidFill>
                  <a:schemeClr val="tx1"/>
                </a:solidFill>
                <a:latin typeface="Times New Roman"/>
                <a:ea typeface="Times New Roman"/>
                <a:cs typeface="Times New Roman"/>
              </a:defRPr>
            </a:pPr>
            <a:endParaRPr lang="en-US"/>
          </a:p>
        </c:txPr>
        <c:crossAx val="288633088"/>
        <c:crosses val="autoZero"/>
        <c:tickLblSkip val="1"/>
        <c:tickMarkSkip val="1"/>
      </c:serAx>
      <c:spPr>
        <a:noFill/>
        <a:ln w="14514">
          <a:noFill/>
        </a:ln>
      </c:spPr>
    </c:plotArea>
    <c:plotVisOnly val="1"/>
    <c:dispBlanksAs val="gap"/>
    <c:showDLblsOverMax val="0"/>
  </c:chart>
  <c:spPr>
    <a:noFill/>
    <a:ln>
      <a:noFill/>
    </a:ln>
  </c:spPr>
  <c:txPr>
    <a:bodyPr/>
    <a:lstStyle/>
    <a:p>
      <a:pPr>
        <a:defRPr sz="886"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Price Recv'd/Cwt</c:v>
                </c:pt>
              </c:strCache>
            </c:strRef>
          </c:tx>
          <c:spPr>
            <a:ln w="53975">
              <a:solidFill>
                <a:srgbClr val="C00000"/>
              </a:solidFill>
            </a:ln>
          </c:spPr>
          <c:dLbls>
            <c:dLbl>
              <c:idx val="0"/>
              <c:layout>
                <c:manualLayout>
                  <c:x val="-6.093189964157706E-2"/>
                  <c:y val="-4.68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8B4-4512-85D5-4EE811AD45AF}"/>
                </c:ext>
              </c:extLst>
            </c:dLbl>
            <c:dLbl>
              <c:idx val="1"/>
              <c:layout>
                <c:manualLayout>
                  <c:x val="-5.0179211469534052E-2"/>
                  <c:y val="-0.12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B4-4512-85D5-4EE811AD45AF}"/>
                </c:ext>
              </c:extLst>
            </c:dLbl>
            <c:dLbl>
              <c:idx val="2"/>
              <c:layout>
                <c:manualLayout>
                  <c:x val="-6.27240143369176E-2"/>
                  <c:y val="-0.0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8B4-4512-85D5-4EE811AD45AF}"/>
                </c:ext>
              </c:extLst>
            </c:dLbl>
            <c:dLbl>
              <c:idx val="3"/>
              <c:layout>
                <c:manualLayout>
                  <c:x val="-6.093189964157706E-2"/>
                  <c:y val="-4.68749999999999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8B4-4512-85D5-4EE811AD45AF}"/>
                </c:ext>
              </c:extLst>
            </c:dLbl>
            <c:dLbl>
              <c:idx val="4"/>
              <c:layout>
                <c:manualLayout>
                  <c:x val="-7.7060931899641583E-2"/>
                  <c:y val="-6.8750000000000061E-2"/>
                </c:manualLayout>
              </c:layout>
              <c:tx>
                <c:rich>
                  <a:bodyPr wrap="square" lIns="38100" tIns="19050" rIns="38100" bIns="19050" anchor="ctr">
                    <a:spAutoFit/>
                  </a:bodyPr>
                  <a:lstStyle/>
                  <a:p>
                    <a:pPr>
                      <a:defRPr b="1"/>
                    </a:pPr>
                    <a:fld id="{A4F07EEC-5964-4CC4-A56E-2DAFFA674ABD}" type="VALUE">
                      <a:rPr lang="en-US" b="0"/>
                      <a:pPr>
                        <a:defRPr b="1"/>
                      </a:pPr>
                      <a:t>[VALUE]</a:t>
                    </a:fld>
                    <a:endParaRPr lang="en-US"/>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98B4-4512-85D5-4EE811AD45AF}"/>
                </c:ext>
              </c:extLst>
            </c:dLbl>
            <c:dLbl>
              <c:idx val="5"/>
              <c:layout>
                <c:manualLayout>
                  <c:x val="-1.6129032258064516E-2"/>
                  <c:y val="7.1874999999999994E-2"/>
                </c:manualLayout>
              </c:layout>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063-4802-AE95-F18D565C423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Sheet1!$A$10:$A$15</c:f>
              <c:numCache>
                <c:formatCode>General</c:formatCode>
                <c:ptCount val="6"/>
                <c:pt idx="0">
                  <c:v>2017</c:v>
                </c:pt>
                <c:pt idx="1">
                  <c:v>2018</c:v>
                </c:pt>
                <c:pt idx="2">
                  <c:v>2019</c:v>
                </c:pt>
                <c:pt idx="3">
                  <c:v>2020</c:v>
                </c:pt>
                <c:pt idx="4">
                  <c:v>2021</c:v>
                </c:pt>
                <c:pt idx="5">
                  <c:v>2022</c:v>
                </c:pt>
              </c:numCache>
            </c:numRef>
          </c:cat>
          <c:val>
            <c:numRef>
              <c:f>Sheet1!$B$10:$B$15</c:f>
              <c:numCache>
                <c:formatCode>0.00</c:formatCode>
                <c:ptCount val="6"/>
                <c:pt idx="0">
                  <c:v>96.84</c:v>
                </c:pt>
                <c:pt idx="1">
                  <c:v>94.76</c:v>
                </c:pt>
                <c:pt idx="2">
                  <c:v>95.75</c:v>
                </c:pt>
                <c:pt idx="3">
                  <c:v>96.03</c:v>
                </c:pt>
                <c:pt idx="4">
                  <c:v>107.2</c:v>
                </c:pt>
                <c:pt idx="5">
                  <c:v>127.32</c:v>
                </c:pt>
              </c:numCache>
            </c:numRef>
          </c:val>
          <c:smooth val="0"/>
          <c:extLst>
            <c:ext xmlns:c16="http://schemas.microsoft.com/office/drawing/2014/chart" uri="{C3380CC4-5D6E-409C-BE32-E72D297353CC}">
              <c16:uniqueId val="{00000005-98B4-4512-85D5-4EE811AD45AF}"/>
            </c:ext>
          </c:extLst>
        </c:ser>
        <c:dLbls>
          <c:showLegendKey val="0"/>
          <c:showVal val="0"/>
          <c:showCatName val="0"/>
          <c:showSerName val="0"/>
          <c:showPercent val="0"/>
          <c:showBubbleSize val="0"/>
        </c:dLbls>
        <c:marker val="1"/>
        <c:smooth val="0"/>
        <c:axId val="290269496"/>
        <c:axId val="290262832"/>
      </c:lineChart>
      <c:lineChart>
        <c:grouping val="standard"/>
        <c:varyColors val="0"/>
        <c:ser>
          <c:idx val="1"/>
          <c:order val="1"/>
          <c:tx>
            <c:strRef>
              <c:f>Sheet1!$C$1</c:f>
              <c:strCache>
                <c:ptCount val="1"/>
                <c:pt idx="0">
                  <c:v>Net Return/Cwt</c:v>
                </c:pt>
              </c:strCache>
            </c:strRef>
          </c:tx>
          <c:spPr>
            <a:ln w="53975">
              <a:solidFill>
                <a:srgbClr val="669900"/>
              </a:solidFill>
            </a:ln>
          </c:spPr>
          <c:dLbls>
            <c:dLbl>
              <c:idx val="0"/>
              <c:layout>
                <c:manualLayout>
                  <c:x val="-6.0931899641577067E-2"/>
                  <c:y val="6.87497539370078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8B4-4512-85D5-4EE811AD45AF}"/>
                </c:ext>
              </c:extLst>
            </c:dLbl>
            <c:dLbl>
              <c:idx val="1"/>
              <c:layout>
                <c:manualLayout>
                  <c:x val="-5.9139784946236562E-2"/>
                  <c:y val="6.8750000000000006E-2"/>
                </c:manualLayout>
              </c:layout>
              <c:tx>
                <c:rich>
                  <a:bodyPr/>
                  <a:lstStyle/>
                  <a:p>
                    <a:fld id="{D9C5AB50-085B-4B8B-A01E-CCF35EF91355}" type="VALUE">
                      <a:rPr lang="en-US">
                        <a:solidFill>
                          <a:schemeClr val="tx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98B4-4512-85D5-4EE811AD45AF}"/>
                </c:ext>
              </c:extLst>
            </c:dLbl>
            <c:dLbl>
              <c:idx val="2"/>
              <c:layout>
                <c:manualLayout>
                  <c:x val="-4.8387096774193547E-2"/>
                  <c:y val="4.0624999999999883E-2"/>
                </c:manualLayout>
              </c:layout>
              <c:tx>
                <c:rich>
                  <a:bodyPr/>
                  <a:lstStyle/>
                  <a:p>
                    <a:fld id="{DB631BAF-F802-454C-9020-A7F28CA32D0D}" type="VALUE">
                      <a:rPr lang="en-US">
                        <a:solidFill>
                          <a:schemeClr val="tx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98B4-4512-85D5-4EE811AD45AF}"/>
                </c:ext>
              </c:extLst>
            </c:dLbl>
            <c:dLbl>
              <c:idx val="3"/>
              <c:layout>
                <c:manualLayout>
                  <c:x val="-5.0179211469534184E-2"/>
                  <c:y val="4.0625000000000001E-2"/>
                </c:manualLayout>
              </c:layout>
              <c:tx>
                <c:rich>
                  <a:bodyPr/>
                  <a:lstStyle/>
                  <a:p>
                    <a:fld id="{86CE9A03-E7CD-4725-A1BE-CEF0BC7212F5}" type="VALUE">
                      <a:rPr lang="en-US">
                        <a:solidFill>
                          <a:schemeClr val="tx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98B4-4512-85D5-4EE811AD45AF}"/>
                </c:ext>
              </c:extLst>
            </c:dLbl>
            <c:dLbl>
              <c:idx val="4"/>
              <c:layout>
                <c:manualLayout>
                  <c:x val="-4.6594982078853049E-2"/>
                  <c:y val="8.4375000000000006E-2"/>
                </c:manualLayout>
              </c:layout>
              <c:tx>
                <c:rich>
                  <a:bodyPr wrap="square" lIns="38100" tIns="19050" rIns="38100" bIns="19050" anchor="ctr">
                    <a:spAutoFit/>
                  </a:bodyPr>
                  <a:lstStyle/>
                  <a:p>
                    <a:pPr>
                      <a:defRPr b="1">
                        <a:solidFill>
                          <a:schemeClr val="tx1"/>
                        </a:solidFill>
                      </a:defRPr>
                    </a:pPr>
                    <a:fld id="{4AEE648C-600A-4409-A33A-AEF5A433FECE}" type="VALUE">
                      <a:rPr lang="en-US" b="0">
                        <a:solidFill>
                          <a:schemeClr val="tx1"/>
                        </a:solidFill>
                      </a:rPr>
                      <a:pPr>
                        <a:defRPr b="1">
                          <a:solidFill>
                            <a:schemeClr val="tx1"/>
                          </a:solidFill>
                        </a:defRPr>
                      </a:pPr>
                      <a:t>[VALUE]</a:t>
                    </a:fld>
                    <a:endParaRPr lang="en-US"/>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98B4-4512-85D5-4EE811AD45AF}"/>
                </c:ext>
              </c:extLst>
            </c:dLbl>
            <c:dLbl>
              <c:idx val="5"/>
              <c:layout>
                <c:manualLayout>
                  <c:x val="-3.9426523297491169E-2"/>
                  <c:y val="-5.9374999999999997E-2"/>
                </c:manualLayout>
              </c:layout>
              <c:spPr>
                <a:noFill/>
                <a:ln>
                  <a:noFill/>
                </a:ln>
                <a:effectLst/>
              </c:spPr>
              <c:txPr>
                <a:bodyPr wrap="square" lIns="38100" tIns="19050" rIns="38100" bIns="19050" anchor="ctr">
                  <a:spAutoFit/>
                </a:bodyPr>
                <a:lstStyle/>
                <a:p>
                  <a:pPr>
                    <a:defRPr b="1">
                      <a:solidFill>
                        <a:schemeClr val="tx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063-4802-AE95-F18D565C4230}"/>
                </c:ext>
              </c:extLst>
            </c:dLbl>
            <c:spPr>
              <a:noFill/>
              <a:ln>
                <a:noFill/>
              </a:ln>
              <a:effectLst/>
            </c:spPr>
            <c:txPr>
              <a:bodyPr wrap="square" lIns="38100" tIns="19050" rIns="38100" bIns="19050" anchor="ctr">
                <a:spAutoFit/>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Sheet1!$A$10:$A$15</c:f>
              <c:numCache>
                <c:formatCode>General</c:formatCode>
                <c:ptCount val="6"/>
                <c:pt idx="0">
                  <c:v>2017</c:v>
                </c:pt>
                <c:pt idx="1">
                  <c:v>2018</c:v>
                </c:pt>
                <c:pt idx="2">
                  <c:v>2019</c:v>
                </c:pt>
                <c:pt idx="3">
                  <c:v>2020</c:v>
                </c:pt>
                <c:pt idx="4">
                  <c:v>2021</c:v>
                </c:pt>
                <c:pt idx="5">
                  <c:v>2022</c:v>
                </c:pt>
              </c:numCache>
            </c:numRef>
          </c:cat>
          <c:val>
            <c:numRef>
              <c:f>Sheet1!$C$10:$C$15</c:f>
              <c:numCache>
                <c:formatCode>0.00</c:formatCode>
                <c:ptCount val="6"/>
                <c:pt idx="0">
                  <c:v>10.91</c:v>
                </c:pt>
                <c:pt idx="1">
                  <c:v>2.92</c:v>
                </c:pt>
                <c:pt idx="2">
                  <c:v>2.68</c:v>
                </c:pt>
                <c:pt idx="3">
                  <c:v>18.940000000000001</c:v>
                </c:pt>
                <c:pt idx="4">
                  <c:v>7.53</c:v>
                </c:pt>
                <c:pt idx="5">
                  <c:v>15.31</c:v>
                </c:pt>
              </c:numCache>
            </c:numRef>
          </c:val>
          <c:smooth val="0"/>
          <c:extLst>
            <c:ext xmlns:c16="http://schemas.microsoft.com/office/drawing/2014/chart" uri="{C3380CC4-5D6E-409C-BE32-E72D297353CC}">
              <c16:uniqueId val="{0000000B-98B4-4512-85D5-4EE811AD45AF}"/>
            </c:ext>
          </c:extLst>
        </c:ser>
        <c:dLbls>
          <c:showLegendKey val="0"/>
          <c:showVal val="0"/>
          <c:showCatName val="0"/>
          <c:showSerName val="0"/>
          <c:showPercent val="0"/>
          <c:showBubbleSize val="0"/>
        </c:dLbls>
        <c:marker val="1"/>
        <c:smooth val="0"/>
        <c:axId val="290269104"/>
        <c:axId val="290266360"/>
      </c:lineChart>
      <c:catAx>
        <c:axId val="290269496"/>
        <c:scaling>
          <c:orientation val="minMax"/>
        </c:scaling>
        <c:delete val="0"/>
        <c:axPos val="b"/>
        <c:numFmt formatCode="General" sourceLinked="1"/>
        <c:majorTickMark val="out"/>
        <c:minorTickMark val="none"/>
        <c:tickLblPos val="nextTo"/>
        <c:crossAx val="290262832"/>
        <c:crosses val="autoZero"/>
        <c:auto val="1"/>
        <c:lblAlgn val="ctr"/>
        <c:lblOffset val="100"/>
        <c:noMultiLvlLbl val="0"/>
      </c:catAx>
      <c:valAx>
        <c:axId val="290262832"/>
        <c:scaling>
          <c:orientation val="minMax"/>
        </c:scaling>
        <c:delete val="0"/>
        <c:axPos val="l"/>
        <c:numFmt formatCode="0.00" sourceLinked="1"/>
        <c:majorTickMark val="out"/>
        <c:minorTickMark val="none"/>
        <c:tickLblPos val="none"/>
        <c:crossAx val="290269496"/>
        <c:crosses val="autoZero"/>
        <c:crossBetween val="between"/>
      </c:valAx>
      <c:valAx>
        <c:axId val="290266360"/>
        <c:scaling>
          <c:orientation val="minMax"/>
          <c:max val="150"/>
          <c:min val="-50"/>
        </c:scaling>
        <c:delete val="0"/>
        <c:axPos val="r"/>
        <c:numFmt formatCode="0.00" sourceLinked="1"/>
        <c:majorTickMark val="out"/>
        <c:minorTickMark val="none"/>
        <c:tickLblPos val="none"/>
        <c:crossAx val="290269104"/>
        <c:crosses val="max"/>
        <c:crossBetween val="between"/>
      </c:valAx>
      <c:catAx>
        <c:axId val="290269104"/>
        <c:scaling>
          <c:orientation val="minMax"/>
        </c:scaling>
        <c:delete val="1"/>
        <c:axPos val="b"/>
        <c:numFmt formatCode="General" sourceLinked="1"/>
        <c:majorTickMark val="out"/>
        <c:minorTickMark val="none"/>
        <c:tickLblPos val="none"/>
        <c:crossAx val="290266360"/>
        <c:crosses val="autoZero"/>
        <c:auto val="1"/>
        <c:lblAlgn val="ctr"/>
        <c:lblOffset val="100"/>
        <c:noMultiLvlLbl val="0"/>
      </c:catAx>
    </c:plotArea>
    <c:legend>
      <c:legendPos val="b"/>
      <c:overlay val="0"/>
      <c:txPr>
        <a:bodyPr/>
        <a:lstStyle/>
        <a:p>
          <a:pPr>
            <a:defRPr sz="2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99329418493863"/>
          <c:y val="6.2299525099702886E-2"/>
          <c:w val="0.86210923860761746"/>
          <c:h val="0.82761041591792728"/>
        </c:manualLayout>
      </c:layout>
      <c:lineChart>
        <c:grouping val="standard"/>
        <c:varyColors val="0"/>
        <c:ser>
          <c:idx val="0"/>
          <c:order val="0"/>
          <c:tx>
            <c:strRef>
              <c:f>Sheet1!$A$2</c:f>
              <c:strCache>
                <c:ptCount val="1"/>
                <c:pt idx="0">
                  <c:v>Return/CWT</c:v>
                </c:pt>
              </c:strCache>
            </c:strRef>
          </c:tx>
          <c:spPr>
            <a:ln w="28575" cap="rnd">
              <a:solidFill>
                <a:schemeClr val="accent1"/>
              </a:solidFill>
              <a:round/>
            </a:ln>
            <a:effectLst/>
          </c:spPr>
          <c:marker>
            <c:symbol val="none"/>
          </c:marker>
          <c:dLbls>
            <c:dLbl>
              <c:idx val="0"/>
              <c:layout>
                <c:manualLayout>
                  <c:x val="-5.3827689602260954E-2"/>
                  <c:y val="4.808640091381268E-2"/>
                </c:manualLayout>
              </c:layout>
              <c:tx>
                <c:rich>
                  <a:bodyPr/>
                  <a:lstStyle/>
                  <a:p>
                    <a:fld id="{43D1F973-297D-4440-AC8F-F743D585A141}" type="VALUE">
                      <a:rPr lang="en-US">
                        <a:solidFill>
                          <a:schemeClr val="tx1"/>
                        </a:solidFill>
                      </a:rPr>
                      <a:pPr/>
                      <a:t>[VALUE]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0AF-49C1-88EF-A8FAC87B5A81}"/>
                </c:ext>
              </c:extLst>
            </c:dLbl>
            <c:dLbl>
              <c:idx val="1"/>
              <c:layout>
                <c:manualLayout>
                  <c:x val="-4.7161022194161489E-2"/>
                  <c:y val="-4.09486415028554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0AF-49C1-88EF-A8FAC87B5A81}"/>
                </c:ext>
              </c:extLst>
            </c:dLbl>
            <c:dLbl>
              <c:idx val="2"/>
              <c:layout>
                <c:manualLayout>
                  <c:x val="-5.5240119137875257E-2"/>
                  <c:y val="6.29255746499240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0AF-49C1-88EF-A8FAC87B5A81}"/>
                </c:ext>
              </c:extLst>
            </c:dLbl>
            <c:dLbl>
              <c:idx val="3"/>
              <c:layout>
                <c:manualLayout>
                  <c:x val="-4.8177971459803806E-2"/>
                  <c:y val="2.43437229360345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0AF-49C1-88EF-A8FAC87B5A81}"/>
                </c:ext>
              </c:extLst>
            </c:dLbl>
            <c:dLbl>
              <c:idx val="4"/>
              <c:layout>
                <c:manualLayout>
                  <c:x val="-4.3280399848792186E-2"/>
                  <c:y val="-5.57878152389667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0AF-49C1-88EF-A8FAC87B5A81}"/>
                </c:ext>
              </c:extLst>
            </c:dLbl>
            <c:dLbl>
              <c:idx val="5"/>
              <c:layout>
                <c:manualLayout>
                  <c:x val="-6.0243678571519924E-2"/>
                  <c:y val="-0.1121766754361899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FF0000"/>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0AF-49C1-88EF-A8FAC87B5A81}"/>
                </c:ext>
              </c:extLst>
            </c:dLbl>
            <c:dLbl>
              <c:idx val="6"/>
              <c:layout>
                <c:manualLayout>
                  <c:x val="-6.0889837280332454E-2"/>
                  <c:y val="-0.1299836839195235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0AF-49C1-88EF-A8FAC87B5A81}"/>
                </c:ext>
              </c:extLst>
            </c:dLbl>
            <c:dLbl>
              <c:idx val="7"/>
              <c:layout>
                <c:manualLayout>
                  <c:x val="-4.7736670641117439E-2"/>
                  <c:y val="-6.7659154227855914E-2"/>
                </c:manualLayout>
              </c:layout>
              <c:tx>
                <c:rich>
                  <a:bodyPr/>
                  <a:lstStyle/>
                  <a:p>
                    <a:fld id="{01310870-4274-4782-8AD9-7E848BCDEC5C}" type="VALUE">
                      <a:rPr lang="en-US" baseline="0">
                        <a:solidFill>
                          <a:schemeClr val="tx1"/>
                        </a:solidFill>
                      </a:rPr>
                      <a:pPr/>
                      <a:t>[VALUE]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F0AF-49C1-88EF-A8FAC87B5A81}"/>
                </c:ext>
              </c:extLst>
            </c:dLbl>
            <c:dLbl>
              <c:idx val="8"/>
              <c:layout>
                <c:manualLayout>
                  <c:x val="-4.9237293611514375E-2"/>
                  <c:y val="5.4022070408257218E-2"/>
                </c:manualLayout>
              </c:layout>
              <c:tx>
                <c:rich>
                  <a:bodyPr/>
                  <a:lstStyle/>
                  <a:p>
                    <a:fld id="{B3644198-588F-4DEF-A643-4C1C4EBC7709}" type="VALUE">
                      <a:rPr lang="en-US">
                        <a:solidFill>
                          <a:schemeClr val="tx1"/>
                        </a:solidFill>
                      </a:rPr>
                      <a:pPr/>
                      <a:t>[VALUE]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F0AF-49C1-88EF-A8FAC87B5A81}"/>
                </c:ext>
              </c:extLst>
            </c:dLbl>
            <c:dLbl>
              <c:idx val="9"/>
              <c:layout>
                <c:manualLayout>
                  <c:x val="-3.553394674295407E-2"/>
                  <c:y val="-9.7337501700078571E-2"/>
                </c:manualLayout>
              </c:layout>
              <c:tx>
                <c:rich>
                  <a:bodyPr/>
                  <a:lstStyle/>
                  <a:p>
                    <a:fld id="{0FE97E20-48BD-438B-B4F9-FBC820EE82EA}" type="VALUE">
                      <a:rPr lang="en-US" b="1">
                        <a:solidFill>
                          <a:schemeClr val="tx1"/>
                        </a:solidFill>
                      </a:rPr>
                      <a:pPr/>
                      <a:t>[VALUE]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F0AF-49C1-88EF-A8FAC87B5A8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Sheet1!$H$1:$Q$1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Sheet1!$H$2:$Q$2</c:f>
              <c:numCache>
                <c:formatCode>_("$"* #,##0.00_);_("$"* \(#,##0.00\);_("$"* "-"??_);_(@_)</c:formatCode>
                <c:ptCount val="10"/>
                <c:pt idx="0">
                  <c:v>1.24</c:v>
                </c:pt>
                <c:pt idx="1">
                  <c:v>5.26</c:v>
                </c:pt>
                <c:pt idx="2" formatCode="&quot;$&quot;#,##0.00">
                  <c:v>1.2</c:v>
                </c:pt>
                <c:pt idx="3" formatCode="&quot;$&quot;#,##0.00_);[Red]\(&quot;$&quot;#,##0.00\)">
                  <c:v>0.43</c:v>
                </c:pt>
                <c:pt idx="4" formatCode="&quot;$&quot;#,##0.00">
                  <c:v>1.38</c:v>
                </c:pt>
                <c:pt idx="5">
                  <c:v>-0.15938099607908568</c:v>
                </c:pt>
                <c:pt idx="6">
                  <c:v>1.65</c:v>
                </c:pt>
                <c:pt idx="7" formatCode="&quot;$&quot;#,##0.00_);[Red]\(&quot;$&quot;#,##0.00\)">
                  <c:v>3.86</c:v>
                </c:pt>
                <c:pt idx="8" formatCode="&quot;$&quot;#,##0.00">
                  <c:v>0.82</c:v>
                </c:pt>
                <c:pt idx="9">
                  <c:v>2.69</c:v>
                </c:pt>
              </c:numCache>
            </c:numRef>
          </c:val>
          <c:smooth val="0"/>
          <c:extLst>
            <c:ext xmlns:c16="http://schemas.microsoft.com/office/drawing/2014/chart" uri="{C3380CC4-5D6E-409C-BE32-E72D297353CC}">
              <c16:uniqueId val="{00000001-273B-498F-8AF0-F306BED55B34}"/>
            </c:ext>
          </c:extLst>
        </c:ser>
        <c:dLbls>
          <c:dLblPos val="ctr"/>
          <c:showLegendKey val="0"/>
          <c:showVal val="1"/>
          <c:showCatName val="0"/>
          <c:showSerName val="0"/>
          <c:showPercent val="0"/>
          <c:showBubbleSize val="0"/>
        </c:dLbls>
        <c:smooth val="0"/>
        <c:axId val="288122688"/>
        <c:axId val="288117984"/>
      </c:lineChart>
      <c:catAx>
        <c:axId val="288122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b" anchorCtr="0"/>
          <a:lstStyle/>
          <a:p>
            <a:pPr>
              <a:defRPr sz="1197" b="0" i="0" u="none" strike="noStrike" kern="1200" baseline="0">
                <a:solidFill>
                  <a:schemeClr val="tx1">
                    <a:lumMod val="65000"/>
                    <a:lumOff val="35000"/>
                  </a:schemeClr>
                </a:solidFill>
                <a:latin typeface="+mn-lt"/>
                <a:ea typeface="+mn-ea"/>
                <a:cs typeface="+mn-cs"/>
              </a:defRPr>
            </a:pPr>
            <a:endParaRPr lang="en-US"/>
          </a:p>
        </c:txPr>
        <c:crossAx val="288117984"/>
        <c:crosses val="autoZero"/>
        <c:auto val="0"/>
        <c:lblAlgn val="ctr"/>
        <c:lblOffset val="100"/>
        <c:noMultiLvlLbl val="0"/>
      </c:catAx>
      <c:valAx>
        <c:axId val="288117984"/>
        <c:scaling>
          <c:orientation val="minMax"/>
          <c:max val="6"/>
          <c:min val="-1"/>
        </c:scaling>
        <c:delete val="0"/>
        <c:axPos val="l"/>
        <c:numFmt formatCode="_(&quot;$&quot;* #,##0.00_);_(&quot;$&quot;* \(#,##0.00\);_(&quot;$&quot;* &quot;-&quot;??_);_(@_)"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81226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5089605734767026E-2"/>
          <c:y val="3.8900590551181113E-2"/>
          <c:w val="0.96057347670250892"/>
          <c:h val="0.82359940944881893"/>
        </c:manualLayout>
      </c:layout>
      <c:barChart>
        <c:barDir val="col"/>
        <c:grouping val="clustered"/>
        <c:varyColors val="0"/>
        <c:ser>
          <c:idx val="0"/>
          <c:order val="0"/>
          <c:tx>
            <c:strRef>
              <c:f>Sheet1!$C$1</c:f>
              <c:strCache>
                <c:ptCount val="1"/>
                <c:pt idx="0">
                  <c:v>Net Return/Cwt</c:v>
                </c:pt>
              </c:strCache>
            </c:strRef>
          </c:tx>
          <c:spPr>
            <a:ln w="53975">
              <a:solidFill>
                <a:srgbClr val="C00000"/>
              </a:solidFill>
            </a:ln>
          </c:spPr>
          <c:invertIfNegative val="0"/>
          <c:dLbls>
            <c:dLbl>
              <c:idx val="0"/>
              <c:layout>
                <c:manualLayout>
                  <c:x val="4.3988440838834538E-3"/>
                  <c:y val="-3.124507874015748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8B4-4512-85D5-4EE811AD45AF}"/>
                </c:ext>
              </c:extLst>
            </c:dLbl>
            <c:dLbl>
              <c:idx val="1"/>
              <c:layout>
                <c:manualLayout>
                  <c:x val="-1.3576712001908853E-3"/>
                  <c:y val="-2.1874999999999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B4-4512-85D5-4EE811AD45AF}"/>
                </c:ext>
              </c:extLst>
            </c:dLbl>
            <c:dLbl>
              <c:idx val="2"/>
              <c:layout>
                <c:manualLayout>
                  <c:x val="-7.1684031920253013E-3"/>
                  <c:y val="-1.8749999999999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8B4-4512-85D5-4EE811AD45AF}"/>
                </c:ext>
              </c:extLst>
            </c:dLbl>
            <c:dLbl>
              <c:idx val="3"/>
              <c:layout>
                <c:manualLayout>
                  <c:x val="4.7246745671941908E-3"/>
                  <c:y val="-1.8749999999999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8B4-4512-85D5-4EE811AD45AF}"/>
                </c:ext>
              </c:extLst>
            </c:dLbl>
            <c:dLbl>
              <c:idx val="4"/>
              <c:layout>
                <c:manualLayout>
                  <c:x val="-4.6703253002466838E-3"/>
                  <c:y val="-9.3749999999999997E-3"/>
                </c:manualLayout>
              </c:layout>
              <c:tx>
                <c:rich>
                  <a:bodyPr wrap="square" lIns="38100" tIns="19050" rIns="38100" bIns="19050" anchor="ctr">
                    <a:spAutoFit/>
                  </a:bodyPr>
                  <a:lstStyle/>
                  <a:p>
                    <a:pPr>
                      <a:defRPr b="1"/>
                    </a:pPr>
                    <a:fld id="{A4F07EEC-5964-4CC4-A56E-2DAFFA674ABD}" type="VALUE">
                      <a:rPr lang="en-US" b="0"/>
                      <a:pPr>
                        <a:defRPr b="1"/>
                      </a:pPr>
                      <a:t>[VALUE]</a:t>
                    </a:fld>
                    <a:endParaRPr lang="en-US"/>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98B4-4512-85D5-4EE811AD45AF}"/>
                </c:ext>
              </c:extLst>
            </c:dLbl>
            <c:dLbl>
              <c:idx val="5"/>
              <c:layout>
                <c:manualLayout>
                  <c:x val="-2.6609931334342016E-3"/>
                  <c:y val="-4.0625000000000001E-2"/>
                </c:manualLayout>
              </c:layout>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063-4802-AE95-F18D565C423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Sheet1!$A$10:$A$15</c:f>
              <c:numCache>
                <c:formatCode>General</c:formatCode>
                <c:ptCount val="6"/>
                <c:pt idx="0">
                  <c:v>2017</c:v>
                </c:pt>
                <c:pt idx="1">
                  <c:v>2018</c:v>
                </c:pt>
                <c:pt idx="2">
                  <c:v>2019</c:v>
                </c:pt>
                <c:pt idx="3">
                  <c:v>2020</c:v>
                </c:pt>
                <c:pt idx="4">
                  <c:v>2021</c:v>
                </c:pt>
                <c:pt idx="5">
                  <c:v>2022</c:v>
                </c:pt>
              </c:numCache>
            </c:numRef>
          </c:cat>
          <c:val>
            <c:numRef>
              <c:f>Sheet1!$C$10:$C$15</c:f>
              <c:numCache>
                <c:formatCode>0.00</c:formatCode>
                <c:ptCount val="6"/>
                <c:pt idx="0">
                  <c:v>10.91</c:v>
                </c:pt>
                <c:pt idx="1">
                  <c:v>2.92</c:v>
                </c:pt>
                <c:pt idx="2">
                  <c:v>2.68</c:v>
                </c:pt>
                <c:pt idx="3">
                  <c:v>18.940000000000001</c:v>
                </c:pt>
                <c:pt idx="4">
                  <c:v>7.53</c:v>
                </c:pt>
                <c:pt idx="5">
                  <c:v>15.31</c:v>
                </c:pt>
              </c:numCache>
            </c:numRef>
          </c:val>
          <c:extLst>
            <c:ext xmlns:c16="http://schemas.microsoft.com/office/drawing/2014/chart" uri="{C3380CC4-5D6E-409C-BE32-E72D297353CC}">
              <c16:uniqueId val="{00000005-98B4-4512-85D5-4EE811AD45AF}"/>
            </c:ext>
          </c:extLst>
        </c:ser>
        <c:dLbls>
          <c:showLegendKey val="0"/>
          <c:showVal val="0"/>
          <c:showCatName val="0"/>
          <c:showSerName val="0"/>
          <c:showPercent val="0"/>
          <c:showBubbleSize val="0"/>
        </c:dLbls>
        <c:gapWidth val="150"/>
        <c:axId val="290269496"/>
        <c:axId val="290262832"/>
      </c:barChart>
      <c:lineChart>
        <c:grouping val="standard"/>
        <c:varyColors val="0"/>
        <c:ser>
          <c:idx val="1"/>
          <c:order val="1"/>
          <c:tx>
            <c:strRef>
              <c:f>Sheet1!$D$1</c:f>
              <c:strCache>
                <c:ptCount val="1"/>
                <c:pt idx="0">
                  <c:v>Feed Cost/Cwt</c:v>
                </c:pt>
              </c:strCache>
            </c:strRef>
          </c:tx>
          <c:spPr>
            <a:ln w="57150">
              <a:solidFill>
                <a:srgbClr val="0070C0"/>
              </a:solidFill>
            </a:ln>
          </c:spPr>
          <c:marker>
            <c:symbol val="none"/>
          </c:marker>
          <c:dLbls>
            <c:dLbl>
              <c:idx val="4"/>
              <c:layout>
                <c:manualLayout>
                  <c:x val="-5.7003367003367E-2"/>
                  <c:y val="-7.56328740157480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5EA-4820-97FC-5BCE4D26A5BC}"/>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Sheet1!$A$10:$A$15</c:f>
              <c:numCache>
                <c:formatCode>General</c:formatCode>
                <c:ptCount val="6"/>
                <c:pt idx="0">
                  <c:v>2017</c:v>
                </c:pt>
                <c:pt idx="1">
                  <c:v>2018</c:v>
                </c:pt>
                <c:pt idx="2">
                  <c:v>2019</c:v>
                </c:pt>
                <c:pt idx="3">
                  <c:v>2020</c:v>
                </c:pt>
                <c:pt idx="4">
                  <c:v>2021</c:v>
                </c:pt>
                <c:pt idx="5">
                  <c:v>2022</c:v>
                </c:pt>
              </c:numCache>
            </c:numRef>
          </c:cat>
          <c:val>
            <c:numRef>
              <c:f>Sheet1!$D$10:$D$15</c:f>
              <c:numCache>
                <c:formatCode>0.00</c:formatCode>
                <c:ptCount val="6"/>
                <c:pt idx="0">
                  <c:v>54.86</c:v>
                </c:pt>
                <c:pt idx="1">
                  <c:v>58.77</c:v>
                </c:pt>
                <c:pt idx="2">
                  <c:v>65.17</c:v>
                </c:pt>
                <c:pt idx="3">
                  <c:v>62.9</c:v>
                </c:pt>
                <c:pt idx="4">
                  <c:v>83.14</c:v>
                </c:pt>
                <c:pt idx="5">
                  <c:v>96.12</c:v>
                </c:pt>
              </c:numCache>
            </c:numRef>
          </c:val>
          <c:smooth val="0"/>
          <c:extLst>
            <c:ext xmlns:c16="http://schemas.microsoft.com/office/drawing/2014/chart" uri="{C3380CC4-5D6E-409C-BE32-E72D297353CC}">
              <c16:uniqueId val="{00000000-D5EA-4820-97FC-5BCE4D26A5BC}"/>
            </c:ext>
          </c:extLst>
        </c:ser>
        <c:dLbls>
          <c:showLegendKey val="0"/>
          <c:showVal val="0"/>
          <c:showCatName val="0"/>
          <c:showSerName val="0"/>
          <c:showPercent val="0"/>
          <c:showBubbleSize val="0"/>
        </c:dLbls>
        <c:marker val="1"/>
        <c:smooth val="0"/>
        <c:axId val="290269496"/>
        <c:axId val="290262832"/>
      </c:lineChart>
      <c:catAx>
        <c:axId val="290269496"/>
        <c:scaling>
          <c:orientation val="minMax"/>
        </c:scaling>
        <c:delete val="0"/>
        <c:axPos val="b"/>
        <c:numFmt formatCode="General" sourceLinked="1"/>
        <c:majorTickMark val="out"/>
        <c:minorTickMark val="none"/>
        <c:tickLblPos val="low"/>
        <c:crossAx val="290262832"/>
        <c:crosses val="autoZero"/>
        <c:auto val="1"/>
        <c:lblAlgn val="ctr"/>
        <c:lblOffset val="100"/>
        <c:noMultiLvlLbl val="0"/>
      </c:catAx>
      <c:valAx>
        <c:axId val="290262832"/>
        <c:scaling>
          <c:orientation val="minMax"/>
          <c:max val="110"/>
          <c:min val="-20"/>
        </c:scaling>
        <c:delete val="0"/>
        <c:axPos val="l"/>
        <c:numFmt formatCode="0.00" sourceLinked="1"/>
        <c:majorTickMark val="out"/>
        <c:minorTickMark val="none"/>
        <c:tickLblPos val="none"/>
        <c:crossAx val="290269496"/>
        <c:crosses val="autoZero"/>
        <c:crossBetween val="between"/>
      </c:valAx>
    </c:plotArea>
    <c:legend>
      <c:legendPos val="b"/>
      <c:layout>
        <c:manualLayout>
          <c:xMode val="edge"/>
          <c:yMode val="edge"/>
          <c:x val="4.397835351226257E-2"/>
          <c:y val="3.9224409448818949E-2"/>
          <c:w val="0.61434369946180967"/>
          <c:h val="8.8900590551181102E-2"/>
        </c:manualLayout>
      </c:layout>
      <c:overlay val="0"/>
      <c:txPr>
        <a:bodyPr/>
        <a:lstStyle/>
        <a:p>
          <a:pPr>
            <a:defRPr sz="2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50"/>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4864807524059492"/>
          <c:y val="3.8461538461538464E-2"/>
          <c:w val="0.83868624234471223"/>
          <c:h val="0.8045046528274874"/>
        </c:manualLayout>
      </c:layout>
      <c:bar3DChart>
        <c:barDir val="col"/>
        <c:grouping val="clustered"/>
        <c:varyColors val="0"/>
        <c:ser>
          <c:idx val="5"/>
          <c:order val="0"/>
          <c:tx>
            <c:strRef>
              <c:f>Sheet1!$A$12</c:f>
              <c:strCache>
                <c:ptCount val="1"/>
                <c:pt idx="0">
                  <c:v>2013</c:v>
                </c:pt>
              </c:strCache>
            </c:strRef>
          </c:tx>
          <c:spPr>
            <a:solidFill>
              <a:schemeClr val="tx2"/>
            </a:solidFill>
            <a:ln w="11925">
              <a:solidFill>
                <a:schemeClr val="tx1"/>
              </a:solidFill>
              <a:prstDash val="solid"/>
            </a:ln>
          </c:spPr>
          <c:invertIfNegative val="0"/>
          <c:dLbls>
            <c:dLbl>
              <c:idx val="0"/>
              <c:layout>
                <c:manualLayout>
                  <c:x val="-3.6195319335083115E-3"/>
                  <c:y val="-4.9778811739441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570-41D0-A031-78ADFF897579}"/>
                </c:ext>
              </c:extLst>
            </c:dLbl>
            <c:spPr>
              <a:noFill/>
              <a:ln w="23850">
                <a:noFill/>
              </a:ln>
            </c:spPr>
            <c:txPr>
              <a:bodyPr/>
              <a:lstStyle/>
              <a:p>
                <a:pPr>
                  <a:defRPr sz="1315" b="1" i="0" u="none" strike="noStrike" baseline="0">
                    <a:solidFill>
                      <a:schemeClr val="tx1"/>
                    </a:solidFill>
                    <a:latin typeface="Tahoma"/>
                    <a:ea typeface="Tahoma"/>
                    <a:cs typeface="Tahom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Net Return</c:v>
                </c:pt>
              </c:strCache>
            </c:strRef>
          </c:cat>
          <c:val>
            <c:numRef>
              <c:f>Sheet1!$B$12</c:f>
              <c:numCache>
                <c:formatCode>"$"#,##0.00_);[Red]\("$"#,##0.00\)</c:formatCode>
                <c:ptCount val="1"/>
                <c:pt idx="0">
                  <c:v>15.35</c:v>
                </c:pt>
              </c:numCache>
            </c:numRef>
          </c:val>
          <c:extLst>
            <c:ext xmlns:c16="http://schemas.microsoft.com/office/drawing/2014/chart" uri="{C3380CC4-5D6E-409C-BE32-E72D297353CC}">
              <c16:uniqueId val="{00000001-F570-41D0-A031-78ADFF897579}"/>
            </c:ext>
          </c:extLst>
        </c:ser>
        <c:ser>
          <c:idx val="6"/>
          <c:order val="1"/>
          <c:tx>
            <c:strRef>
              <c:f>Sheet1!$A$13</c:f>
              <c:strCache>
                <c:ptCount val="1"/>
                <c:pt idx="0">
                  <c:v>2014</c:v>
                </c:pt>
              </c:strCache>
            </c:strRef>
          </c:tx>
          <c:spPr>
            <a:solidFill>
              <a:srgbClr val="0066CC"/>
            </a:solidFill>
            <a:ln w="11925">
              <a:solidFill>
                <a:schemeClr val="tx1"/>
              </a:solidFill>
              <a:prstDash val="solid"/>
            </a:ln>
          </c:spPr>
          <c:invertIfNegative val="0"/>
          <c:dLbls>
            <c:dLbl>
              <c:idx val="0"/>
              <c:layout>
                <c:manualLayout>
                  <c:x val="1.449825021872266E-2"/>
                  <c:y val="-3.54686232402767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570-41D0-A031-78ADFF897579}"/>
                </c:ext>
              </c:extLst>
            </c:dLbl>
            <c:spPr>
              <a:noFill/>
              <a:ln w="23850">
                <a:noFill/>
              </a:ln>
            </c:spPr>
            <c:txPr>
              <a:bodyPr/>
              <a:lstStyle/>
              <a:p>
                <a:pPr>
                  <a:defRPr sz="1315" b="1" i="0" u="none" strike="noStrike" baseline="0">
                    <a:solidFill>
                      <a:schemeClr val="tx1"/>
                    </a:solidFill>
                    <a:latin typeface="Tahoma"/>
                    <a:ea typeface="Tahoma"/>
                    <a:cs typeface="Tahom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Net Return</c:v>
                </c:pt>
              </c:strCache>
            </c:strRef>
          </c:cat>
          <c:val>
            <c:numRef>
              <c:f>Sheet1!$B$13</c:f>
              <c:numCache>
                <c:formatCode>"$"#,##0.00_);[Red]\("$"#,##0.00\)</c:formatCode>
                <c:ptCount val="1"/>
                <c:pt idx="0">
                  <c:v>57.76</c:v>
                </c:pt>
              </c:numCache>
            </c:numRef>
          </c:val>
          <c:extLst>
            <c:ext xmlns:c16="http://schemas.microsoft.com/office/drawing/2014/chart" uri="{C3380CC4-5D6E-409C-BE32-E72D297353CC}">
              <c16:uniqueId val="{00000003-F570-41D0-A031-78ADFF897579}"/>
            </c:ext>
          </c:extLst>
        </c:ser>
        <c:ser>
          <c:idx val="7"/>
          <c:order val="2"/>
          <c:tx>
            <c:strRef>
              <c:f>Sheet1!$A$14</c:f>
              <c:strCache>
                <c:ptCount val="1"/>
                <c:pt idx="0">
                  <c:v>2015</c:v>
                </c:pt>
              </c:strCache>
            </c:strRef>
          </c:tx>
          <c:spPr>
            <a:solidFill>
              <a:srgbClr val="CCCCFF"/>
            </a:solidFill>
            <a:ln w="11925">
              <a:solidFill>
                <a:schemeClr val="tx1"/>
              </a:solidFill>
              <a:prstDash val="solid"/>
            </a:ln>
          </c:spPr>
          <c:invertIfNegative val="0"/>
          <c:dLbls>
            <c:dLbl>
              <c:idx val="0"/>
              <c:layout>
                <c:manualLayout>
                  <c:x val="-2.5334645669291339E-3"/>
                  <c:y val="7.538773562395720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570-41D0-A031-78ADFF897579}"/>
                </c:ext>
              </c:extLst>
            </c:dLbl>
            <c:spPr>
              <a:noFill/>
              <a:ln w="23850">
                <a:noFill/>
              </a:ln>
            </c:spPr>
            <c:txPr>
              <a:bodyPr/>
              <a:lstStyle/>
              <a:p>
                <a:pPr>
                  <a:defRPr sz="1315" b="1" i="0" u="none" strike="noStrike" baseline="0">
                    <a:solidFill>
                      <a:schemeClr val="tx1"/>
                    </a:solidFill>
                    <a:latin typeface="Tahoma"/>
                    <a:ea typeface="Tahoma"/>
                    <a:cs typeface="Tahom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Net Return</c:v>
                </c:pt>
              </c:strCache>
            </c:strRef>
          </c:cat>
          <c:val>
            <c:numRef>
              <c:f>Sheet1!$B$14</c:f>
              <c:numCache>
                <c:formatCode>"$"#,##0.00_);[Red]\("$"#,##0.00\)</c:formatCode>
                <c:ptCount val="1"/>
                <c:pt idx="0">
                  <c:v>-42.23</c:v>
                </c:pt>
              </c:numCache>
            </c:numRef>
          </c:val>
          <c:extLst>
            <c:ext xmlns:c16="http://schemas.microsoft.com/office/drawing/2014/chart" uri="{C3380CC4-5D6E-409C-BE32-E72D297353CC}">
              <c16:uniqueId val="{00000005-F570-41D0-A031-78ADFF897579}"/>
            </c:ext>
          </c:extLst>
        </c:ser>
        <c:ser>
          <c:idx val="8"/>
          <c:order val="3"/>
          <c:tx>
            <c:strRef>
              <c:f>Sheet1!$A$15</c:f>
              <c:strCache>
                <c:ptCount val="1"/>
                <c:pt idx="0">
                  <c:v>2016</c:v>
                </c:pt>
              </c:strCache>
            </c:strRef>
          </c:tx>
          <c:spPr>
            <a:solidFill>
              <a:srgbClr val="FF0000"/>
            </a:solidFill>
            <a:ln w="11925">
              <a:solidFill>
                <a:schemeClr val="tx1"/>
              </a:solidFill>
              <a:prstDash val="solid"/>
            </a:ln>
          </c:spPr>
          <c:invertIfNegative val="0"/>
          <c:dLbls>
            <c:dLbl>
              <c:idx val="0"/>
              <c:layout>
                <c:manualLayout>
                  <c:x val="4.0877077865266332E-3"/>
                  <c:y val="7.14340252922941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570-41D0-A031-78ADFF897579}"/>
                </c:ext>
              </c:extLst>
            </c:dLbl>
            <c:spPr>
              <a:noFill/>
              <a:ln w="23850">
                <a:noFill/>
              </a:ln>
            </c:spPr>
            <c:txPr>
              <a:bodyPr/>
              <a:lstStyle/>
              <a:p>
                <a:pPr>
                  <a:defRPr sz="1315" b="1" i="0" u="none" strike="noStrike" baseline="0">
                    <a:solidFill>
                      <a:schemeClr val="tx1"/>
                    </a:solidFill>
                    <a:latin typeface="Tahoma"/>
                    <a:ea typeface="Tahoma"/>
                    <a:cs typeface="Tahom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Net Return</c:v>
                </c:pt>
              </c:strCache>
            </c:strRef>
          </c:cat>
          <c:val>
            <c:numRef>
              <c:f>Sheet1!$B$15</c:f>
              <c:numCache>
                <c:formatCode>"$"#,##0.00_);[Red]\("$"#,##0.00\)</c:formatCode>
                <c:ptCount val="1"/>
                <c:pt idx="0">
                  <c:v>-11.06</c:v>
                </c:pt>
              </c:numCache>
            </c:numRef>
          </c:val>
          <c:extLst>
            <c:ext xmlns:c16="http://schemas.microsoft.com/office/drawing/2014/chart" uri="{C3380CC4-5D6E-409C-BE32-E72D297353CC}">
              <c16:uniqueId val="{00000007-F570-41D0-A031-78ADFF897579}"/>
            </c:ext>
          </c:extLst>
        </c:ser>
        <c:ser>
          <c:idx val="9"/>
          <c:order val="4"/>
          <c:tx>
            <c:strRef>
              <c:f>Sheet1!$A$16</c:f>
              <c:strCache>
                <c:ptCount val="1"/>
                <c:pt idx="0">
                  <c:v>2017</c:v>
                </c:pt>
              </c:strCache>
            </c:strRef>
          </c:tx>
          <c:spPr>
            <a:solidFill>
              <a:srgbClr val="FFFF00"/>
            </a:solidFill>
            <a:ln w="11925">
              <a:solidFill>
                <a:schemeClr val="tx1"/>
              </a:solidFill>
              <a:prstDash val="solid"/>
            </a:ln>
          </c:spPr>
          <c:invertIfNegative val="0"/>
          <c:dLbls>
            <c:dLbl>
              <c:idx val="0"/>
              <c:layout>
                <c:manualLayout>
                  <c:x val="7.8805774278215227E-3"/>
                  <c:y val="-4.35072774994034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570-41D0-A031-78ADFF897579}"/>
                </c:ext>
              </c:extLst>
            </c:dLbl>
            <c:spPr>
              <a:noFill/>
              <a:ln w="23850">
                <a:noFill/>
              </a:ln>
            </c:spPr>
            <c:txPr>
              <a:bodyPr/>
              <a:lstStyle/>
              <a:p>
                <a:pPr>
                  <a:defRPr sz="1315" b="1" i="0" u="none" strike="noStrike" baseline="0">
                    <a:solidFill>
                      <a:schemeClr val="tx1"/>
                    </a:solidFill>
                    <a:latin typeface="Tahoma"/>
                    <a:ea typeface="Tahoma"/>
                    <a:cs typeface="Tahom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Net Return</c:v>
                </c:pt>
              </c:strCache>
            </c:strRef>
          </c:cat>
          <c:val>
            <c:numRef>
              <c:f>Sheet1!$B$16</c:f>
              <c:numCache>
                <c:formatCode>"$"#,##0.00_);[Red]\("$"#,##0.00\)</c:formatCode>
                <c:ptCount val="1"/>
                <c:pt idx="0">
                  <c:v>21.44</c:v>
                </c:pt>
              </c:numCache>
            </c:numRef>
          </c:val>
          <c:extLst>
            <c:ext xmlns:c16="http://schemas.microsoft.com/office/drawing/2014/chart" uri="{C3380CC4-5D6E-409C-BE32-E72D297353CC}">
              <c16:uniqueId val="{00000009-F570-41D0-A031-78ADFF897579}"/>
            </c:ext>
          </c:extLst>
        </c:ser>
        <c:ser>
          <c:idx val="10"/>
          <c:order val="5"/>
          <c:tx>
            <c:strRef>
              <c:f>Sheet1!$A$17</c:f>
              <c:strCache>
                <c:ptCount val="1"/>
                <c:pt idx="0">
                  <c:v>2018</c:v>
                </c:pt>
              </c:strCache>
            </c:strRef>
          </c:tx>
          <c:spPr>
            <a:solidFill>
              <a:srgbClr val="00FF00"/>
            </a:solidFill>
            <a:ln w="11925">
              <a:solidFill>
                <a:schemeClr val="tx1"/>
              </a:solidFill>
              <a:prstDash val="solid"/>
            </a:ln>
          </c:spPr>
          <c:invertIfNegative val="0"/>
          <c:dLbls>
            <c:dLbl>
              <c:idx val="0"/>
              <c:layout>
                <c:manualLayout>
                  <c:x val="3.1093613298337707E-3"/>
                  <c:y val="-3.694106418515867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570-41D0-A031-78ADFF897579}"/>
                </c:ext>
              </c:extLst>
            </c:dLbl>
            <c:spPr>
              <a:noFill/>
              <a:ln w="23850">
                <a:noFill/>
              </a:ln>
            </c:spPr>
            <c:txPr>
              <a:bodyPr/>
              <a:lstStyle/>
              <a:p>
                <a:pPr>
                  <a:defRPr sz="1315" b="1" i="0" u="none" strike="noStrike" baseline="0">
                    <a:solidFill>
                      <a:schemeClr val="tx1"/>
                    </a:solidFill>
                    <a:latin typeface="Tahoma"/>
                    <a:ea typeface="Tahoma"/>
                    <a:cs typeface="Tahom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Net Return</c:v>
                </c:pt>
              </c:strCache>
            </c:strRef>
          </c:cat>
          <c:val>
            <c:numRef>
              <c:f>Sheet1!$B$17</c:f>
              <c:numCache>
                <c:formatCode>"$"#,##0.00_);[Red]\("$"#,##0.00\)</c:formatCode>
                <c:ptCount val="1"/>
                <c:pt idx="0">
                  <c:v>-4.1900000000000004</c:v>
                </c:pt>
              </c:numCache>
            </c:numRef>
          </c:val>
          <c:extLst>
            <c:ext xmlns:c16="http://schemas.microsoft.com/office/drawing/2014/chart" uri="{C3380CC4-5D6E-409C-BE32-E72D297353CC}">
              <c16:uniqueId val="{0000000B-F570-41D0-A031-78ADFF897579}"/>
            </c:ext>
          </c:extLst>
        </c:ser>
        <c:ser>
          <c:idx val="11"/>
          <c:order val="6"/>
          <c:tx>
            <c:strRef>
              <c:f>Sheet1!$A$18</c:f>
              <c:strCache>
                <c:ptCount val="1"/>
                <c:pt idx="0">
                  <c:v>2019</c:v>
                </c:pt>
              </c:strCache>
            </c:strRef>
          </c:tx>
          <c:spPr>
            <a:solidFill>
              <a:srgbClr val="00FFFF"/>
            </a:solidFill>
            <a:ln w="11925">
              <a:solidFill>
                <a:schemeClr val="tx1"/>
              </a:solidFill>
              <a:prstDash val="solid"/>
            </a:ln>
          </c:spPr>
          <c:invertIfNegative val="0"/>
          <c:dLbls>
            <c:dLbl>
              <c:idx val="0"/>
              <c:layout>
                <c:manualLayout>
                  <c:x val="2.9199475065514948E-5"/>
                  <c:y val="-6.27105702696253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570-41D0-A031-78ADFF897579}"/>
                </c:ext>
              </c:extLst>
            </c:dLbl>
            <c:spPr>
              <a:noFill/>
              <a:ln w="23850">
                <a:noFill/>
              </a:ln>
            </c:spPr>
            <c:txPr>
              <a:bodyPr/>
              <a:lstStyle/>
              <a:p>
                <a:pPr>
                  <a:defRPr sz="1315" b="1" i="0" u="none" strike="noStrike" baseline="0">
                    <a:solidFill>
                      <a:schemeClr val="tx1"/>
                    </a:solidFill>
                    <a:latin typeface="Tahoma"/>
                    <a:ea typeface="Tahoma"/>
                    <a:cs typeface="Tahom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Net Return</c:v>
                </c:pt>
              </c:strCache>
            </c:strRef>
          </c:cat>
          <c:val>
            <c:numRef>
              <c:f>Sheet1!$B$18</c:f>
              <c:numCache>
                <c:formatCode>"$"#,##0.00_);[Red]\("$"#,##0.00\)</c:formatCode>
                <c:ptCount val="1"/>
                <c:pt idx="0">
                  <c:v>1.47</c:v>
                </c:pt>
              </c:numCache>
            </c:numRef>
          </c:val>
          <c:extLst>
            <c:ext xmlns:c16="http://schemas.microsoft.com/office/drawing/2014/chart" uri="{C3380CC4-5D6E-409C-BE32-E72D297353CC}">
              <c16:uniqueId val="{0000000D-F570-41D0-A031-78ADFF897579}"/>
            </c:ext>
          </c:extLst>
        </c:ser>
        <c:ser>
          <c:idx val="0"/>
          <c:order val="7"/>
          <c:tx>
            <c:strRef>
              <c:f>Sheet1!$A$19</c:f>
              <c:strCache>
                <c:ptCount val="1"/>
                <c:pt idx="0">
                  <c:v>2020</c:v>
                </c:pt>
              </c:strCache>
            </c:strRef>
          </c:tx>
          <c:invertIfNegative val="0"/>
          <c:dLbls>
            <c:dLbl>
              <c:idx val="0"/>
              <c:layout>
                <c:manualLayout>
                  <c:x val="5.5554461942257218E-3"/>
                  <c:y val="-2.87871629682653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570-41D0-A031-78ADFF897579}"/>
                </c:ext>
              </c:extLst>
            </c:dLbl>
            <c:spPr>
              <a:noFill/>
              <a:ln>
                <a:noFill/>
              </a:ln>
              <a:effectLst/>
            </c:spPr>
            <c:txPr>
              <a:bodyPr/>
              <a:lstStyle/>
              <a:p>
                <a:pPr>
                  <a:defRPr sz="132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Net Return</c:v>
                </c:pt>
              </c:strCache>
            </c:strRef>
          </c:cat>
          <c:val>
            <c:numRef>
              <c:f>Sheet1!$B$19</c:f>
              <c:numCache>
                <c:formatCode>"$"#,##0.00_);[Red]\("$"#,##0.00\)</c:formatCode>
                <c:ptCount val="1"/>
                <c:pt idx="0">
                  <c:v>8.0299999999999994</c:v>
                </c:pt>
              </c:numCache>
            </c:numRef>
          </c:val>
          <c:extLst>
            <c:ext xmlns:c16="http://schemas.microsoft.com/office/drawing/2014/chart" uri="{C3380CC4-5D6E-409C-BE32-E72D297353CC}">
              <c16:uniqueId val="{0000000F-F570-41D0-A031-78ADFF897579}"/>
            </c:ext>
          </c:extLst>
        </c:ser>
        <c:ser>
          <c:idx val="1"/>
          <c:order val="8"/>
          <c:tx>
            <c:strRef>
              <c:f>Sheet1!$A$20</c:f>
              <c:strCache>
                <c:ptCount val="1"/>
                <c:pt idx="0">
                  <c:v>2021</c:v>
                </c:pt>
              </c:strCache>
            </c:strRef>
          </c:tx>
          <c:invertIfNegative val="0"/>
          <c:dLbls>
            <c:dLbl>
              <c:idx val="0"/>
              <c:layout>
                <c:manualLayout>
                  <c:x val="1.2500000000000001E-2"/>
                  <c:y val="-2.63629205440229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570-41D0-A031-78ADFF897579}"/>
                </c:ext>
              </c:extLst>
            </c:dLbl>
            <c:spPr>
              <a:noFill/>
              <a:ln>
                <a:noFill/>
              </a:ln>
              <a:effectLst/>
            </c:spPr>
            <c:txPr>
              <a:bodyPr/>
              <a:lstStyle/>
              <a:p>
                <a:pPr>
                  <a:defRPr sz="132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Net Return</c:v>
                </c:pt>
              </c:strCache>
            </c:strRef>
          </c:cat>
          <c:val>
            <c:numRef>
              <c:f>Sheet1!$B$20</c:f>
              <c:numCache>
                <c:formatCode>"$"#,##0.00_);[Red]\("$"#,##0.00\)</c:formatCode>
                <c:ptCount val="1"/>
                <c:pt idx="0">
                  <c:v>9.19</c:v>
                </c:pt>
              </c:numCache>
            </c:numRef>
          </c:val>
          <c:extLst>
            <c:ext xmlns:c16="http://schemas.microsoft.com/office/drawing/2014/chart" uri="{C3380CC4-5D6E-409C-BE32-E72D297353CC}">
              <c16:uniqueId val="{00000011-F570-41D0-A031-78ADFF897579}"/>
            </c:ext>
          </c:extLst>
        </c:ser>
        <c:ser>
          <c:idx val="2"/>
          <c:order val="9"/>
          <c:tx>
            <c:strRef>
              <c:f>Sheet1!$A$21</c:f>
              <c:strCache>
                <c:ptCount val="1"/>
                <c:pt idx="0">
                  <c:v>2022</c:v>
                </c:pt>
              </c:strCache>
            </c:strRef>
          </c:tx>
          <c:invertIfNegative val="0"/>
          <c:dLbls>
            <c:dLbl>
              <c:idx val="0"/>
              <c:layout>
                <c:manualLayout>
                  <c:x val="1.6666666666666767E-2"/>
                  <c:y val="-2.72727272727273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104-4EB7-996A-139183FF740F}"/>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Net Return</c:v>
                </c:pt>
              </c:strCache>
            </c:strRef>
          </c:cat>
          <c:val>
            <c:numRef>
              <c:f>Sheet1!$B$21</c:f>
              <c:numCache>
                <c:formatCode>"$"#,##0.00_);[Red]\("$"#,##0.00\)</c:formatCode>
                <c:ptCount val="1"/>
                <c:pt idx="0">
                  <c:v>5.83</c:v>
                </c:pt>
              </c:numCache>
            </c:numRef>
          </c:val>
          <c:extLst>
            <c:ext xmlns:c16="http://schemas.microsoft.com/office/drawing/2014/chart" uri="{C3380CC4-5D6E-409C-BE32-E72D297353CC}">
              <c16:uniqueId val="{00000000-D104-4EB7-996A-139183FF740F}"/>
            </c:ext>
          </c:extLst>
        </c:ser>
        <c:dLbls>
          <c:showLegendKey val="0"/>
          <c:showVal val="1"/>
          <c:showCatName val="0"/>
          <c:showSerName val="0"/>
          <c:showPercent val="0"/>
          <c:showBubbleSize val="0"/>
        </c:dLbls>
        <c:gapWidth val="150"/>
        <c:gapDepth val="0"/>
        <c:shape val="box"/>
        <c:axId val="288635048"/>
        <c:axId val="288635832"/>
        <c:axId val="0"/>
      </c:bar3DChart>
      <c:catAx>
        <c:axId val="288635048"/>
        <c:scaling>
          <c:orientation val="minMax"/>
        </c:scaling>
        <c:delete val="1"/>
        <c:axPos val="b"/>
        <c:numFmt formatCode="General" sourceLinked="1"/>
        <c:majorTickMark val="out"/>
        <c:minorTickMark val="none"/>
        <c:tickLblPos val="low"/>
        <c:crossAx val="288635832"/>
        <c:crosses val="autoZero"/>
        <c:auto val="1"/>
        <c:lblAlgn val="ctr"/>
        <c:lblOffset val="100"/>
        <c:tickLblSkip val="1"/>
        <c:tickMarkSkip val="1"/>
        <c:noMultiLvlLbl val="0"/>
      </c:catAx>
      <c:valAx>
        <c:axId val="288635832"/>
        <c:scaling>
          <c:orientation val="minMax"/>
          <c:max val="70"/>
          <c:min val="-60"/>
        </c:scaling>
        <c:delete val="0"/>
        <c:axPos val="l"/>
        <c:numFmt formatCode="&quot;$&quot;#,##0.00_);[Red]\(&quot;$&quot;#,##0.00\)" sourceLinked="1"/>
        <c:majorTickMark val="out"/>
        <c:minorTickMark val="none"/>
        <c:tickLblPos val="nextTo"/>
        <c:spPr>
          <a:noFill/>
          <a:ln w="2981">
            <a:solidFill>
              <a:schemeClr val="tx1"/>
            </a:solidFill>
            <a:prstDash val="solid"/>
          </a:ln>
        </c:spPr>
        <c:txPr>
          <a:bodyPr rot="0" vert="horz"/>
          <a:lstStyle/>
          <a:p>
            <a:pPr>
              <a:defRPr sz="1690" b="1" i="0" u="none" strike="noStrike" baseline="0">
                <a:solidFill>
                  <a:schemeClr val="tx1"/>
                </a:solidFill>
                <a:latin typeface="Tahoma"/>
                <a:ea typeface="Tahoma"/>
                <a:cs typeface="Tahoma"/>
              </a:defRPr>
            </a:pPr>
            <a:endParaRPr lang="en-US"/>
          </a:p>
        </c:txPr>
        <c:crossAx val="288635048"/>
        <c:crosses val="autoZero"/>
        <c:crossBetween val="between"/>
      </c:valAx>
      <c:spPr>
        <a:noFill/>
        <a:ln w="23850">
          <a:noFill/>
        </a:ln>
      </c:spPr>
    </c:plotArea>
    <c:legend>
      <c:legendPos val="b"/>
      <c:layout>
        <c:manualLayout>
          <c:xMode val="edge"/>
          <c:yMode val="edge"/>
          <c:x val="0.13699157917760288"/>
          <c:y val="0.87788451443569593"/>
          <c:w val="0.84776115485564307"/>
          <c:h val="6.8866857551896921E-2"/>
        </c:manualLayout>
      </c:layout>
      <c:overlay val="0"/>
      <c:spPr>
        <a:noFill/>
        <a:ln w="2981">
          <a:solidFill>
            <a:schemeClr val="tx1"/>
          </a:solidFill>
          <a:prstDash val="solid"/>
        </a:ln>
      </c:spPr>
      <c:txPr>
        <a:bodyPr/>
        <a:lstStyle/>
        <a:p>
          <a:pPr>
            <a:defRPr sz="1400" b="1" i="0" u="none" strike="noStrike" baseline="0">
              <a:solidFill>
                <a:schemeClr val="tx1"/>
              </a:solidFill>
              <a:latin typeface="Tahoma"/>
              <a:ea typeface="Tahoma"/>
              <a:cs typeface="Tahoma"/>
            </a:defRPr>
          </a:pPr>
          <a:endParaRPr lang="en-US"/>
        </a:p>
      </c:txPr>
    </c:legend>
    <c:plotVisOnly val="1"/>
    <c:dispBlanksAs val="gap"/>
    <c:showDLblsOverMax val="0"/>
  </c:chart>
  <c:spPr>
    <a:noFill/>
    <a:ln>
      <a:noFill/>
    </a:ln>
  </c:spPr>
  <c:txPr>
    <a:bodyPr/>
    <a:lstStyle/>
    <a:p>
      <a:pPr>
        <a:defRPr sz="1690" b="1" i="0" u="none" strike="noStrike" baseline="0">
          <a:solidFill>
            <a:schemeClr val="tx1"/>
          </a:solidFill>
          <a:latin typeface="Tahoma"/>
          <a:ea typeface="Tahoma"/>
          <a:cs typeface="Tahoma"/>
        </a:defRPr>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5089605734767026E-2"/>
          <c:y val="3.8900590551181113E-2"/>
          <c:w val="0.96057347670250892"/>
          <c:h val="0.82359940944881893"/>
        </c:manualLayout>
      </c:layout>
      <c:lineChart>
        <c:grouping val="standard"/>
        <c:varyColors val="0"/>
        <c:ser>
          <c:idx val="0"/>
          <c:order val="0"/>
          <c:tx>
            <c:strRef>
              <c:f>Sheet1!$D$1</c:f>
              <c:strCache>
                <c:ptCount val="1"/>
                <c:pt idx="0">
                  <c:v>Avg Sales Price/Cwt</c:v>
                </c:pt>
              </c:strCache>
            </c:strRef>
          </c:tx>
          <c:spPr>
            <a:ln w="53975">
              <a:solidFill>
                <a:srgbClr val="C00000"/>
              </a:solidFill>
            </a:ln>
          </c:spPr>
          <c:marker>
            <c:symbol val="none"/>
          </c:marker>
          <c:dLbls>
            <c:dLbl>
              <c:idx val="0"/>
              <c:layout>
                <c:manualLayout>
                  <c:x val="-1.2436172751133382E-2"/>
                  <c:y val="-5.62495078740157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8B4-4512-85D5-4EE811AD45AF}"/>
                </c:ext>
              </c:extLst>
            </c:dLbl>
            <c:dLbl>
              <c:idx val="1"/>
              <c:layout>
                <c:manualLayout>
                  <c:x val="-5.1862721705241421E-2"/>
                  <c:y val="7.49999999999999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B4-4512-85D5-4EE811AD45AF}"/>
                </c:ext>
              </c:extLst>
            </c:dLbl>
            <c:dLbl>
              <c:idx val="2"/>
              <c:layout>
                <c:manualLayout>
                  <c:x val="-2.9053925077547126E-2"/>
                  <c:y val="-5.31250000000000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8B4-4512-85D5-4EE811AD45AF}"/>
                </c:ext>
              </c:extLst>
            </c:dLbl>
            <c:dLbl>
              <c:idx val="3"/>
              <c:layout>
                <c:manualLayout>
                  <c:x val="-4.9147379304859747E-2"/>
                  <c:y val="5.31249999999999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8B4-4512-85D5-4EE811AD45AF}"/>
                </c:ext>
              </c:extLst>
            </c:dLbl>
            <c:dLbl>
              <c:idx val="4"/>
              <c:layout>
                <c:manualLayout>
                  <c:x val="-4.6757867387788768E-2"/>
                  <c:y val="-8.1250000000000003E-2"/>
                </c:manualLayout>
              </c:layout>
              <c:tx>
                <c:rich>
                  <a:bodyPr wrap="square" lIns="38100" tIns="19050" rIns="38100" bIns="19050" anchor="ctr">
                    <a:spAutoFit/>
                  </a:bodyPr>
                  <a:lstStyle/>
                  <a:p>
                    <a:pPr>
                      <a:defRPr b="1"/>
                    </a:pPr>
                    <a:fld id="{A4F07EEC-5964-4CC4-A56E-2DAFFA674ABD}" type="VALUE">
                      <a:rPr lang="en-US" b="0"/>
                      <a:pPr>
                        <a:defRPr b="1"/>
                      </a:pPr>
                      <a:t>[VALUE]</a:t>
                    </a:fld>
                    <a:endParaRPr lang="en-US"/>
                  </a:p>
                </c:rich>
              </c:tx>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98B4-4512-85D5-4EE811AD45AF}"/>
                </c:ext>
              </c:extLst>
            </c:dLbl>
            <c:dLbl>
              <c:idx val="5"/>
              <c:layout>
                <c:manualLayout>
                  <c:x val="-2.6609931334342016E-3"/>
                  <c:y val="-4.0625000000000001E-2"/>
                </c:manualLayout>
              </c:layout>
              <c:spPr>
                <a:noFill/>
                <a:ln>
                  <a:noFill/>
                </a:ln>
                <a:effectLst/>
              </c:spPr>
              <c:txPr>
                <a:bodyPr wrap="square" lIns="38100" tIns="19050" rIns="38100" bIns="19050" anchor="ctr">
                  <a:spAutoFit/>
                </a:bodyPr>
                <a:lstStyle/>
                <a:p>
                  <a:pPr>
                    <a:defRPr b="1"/>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063-4802-AE95-F18D565C423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Sheet1!$A$8:$A$13</c:f>
              <c:numCache>
                <c:formatCode>General</c:formatCode>
                <c:ptCount val="6"/>
                <c:pt idx="0">
                  <c:v>2017</c:v>
                </c:pt>
                <c:pt idx="1">
                  <c:v>2018</c:v>
                </c:pt>
                <c:pt idx="2">
                  <c:v>2019</c:v>
                </c:pt>
                <c:pt idx="3">
                  <c:v>2020</c:v>
                </c:pt>
                <c:pt idx="4">
                  <c:v>2021</c:v>
                </c:pt>
                <c:pt idx="5">
                  <c:v>2022</c:v>
                </c:pt>
              </c:numCache>
            </c:numRef>
          </c:cat>
          <c:val>
            <c:numRef>
              <c:f>Sheet1!$D$8:$D$13</c:f>
              <c:numCache>
                <c:formatCode>0.00</c:formatCode>
                <c:ptCount val="6"/>
                <c:pt idx="0">
                  <c:v>119.61</c:v>
                </c:pt>
                <c:pt idx="1">
                  <c:v>116.11</c:v>
                </c:pt>
                <c:pt idx="2">
                  <c:v>117.42</c:v>
                </c:pt>
                <c:pt idx="3">
                  <c:v>109.87</c:v>
                </c:pt>
                <c:pt idx="4">
                  <c:v>121.82</c:v>
                </c:pt>
                <c:pt idx="5">
                  <c:v>145.88999999999999</c:v>
                </c:pt>
              </c:numCache>
            </c:numRef>
          </c:val>
          <c:smooth val="0"/>
          <c:extLst>
            <c:ext xmlns:c16="http://schemas.microsoft.com/office/drawing/2014/chart" uri="{C3380CC4-5D6E-409C-BE32-E72D297353CC}">
              <c16:uniqueId val="{00000005-98B4-4512-85D5-4EE811AD45AF}"/>
            </c:ext>
          </c:extLst>
        </c:ser>
        <c:ser>
          <c:idx val="1"/>
          <c:order val="1"/>
          <c:tx>
            <c:strRef>
              <c:f>Sheet1!$B$1</c:f>
              <c:strCache>
                <c:ptCount val="1"/>
                <c:pt idx="0">
                  <c:v>Net Return/Cwt</c:v>
                </c:pt>
              </c:strCache>
            </c:strRef>
          </c:tx>
          <c:spPr>
            <a:ln w="57150">
              <a:solidFill>
                <a:srgbClr val="0070C0"/>
              </a:solidFill>
            </a:ln>
          </c:spPr>
          <c:marker>
            <c:symbol val="none"/>
          </c:marker>
          <c:dLbls>
            <c:dLbl>
              <c:idx val="4"/>
              <c:layout>
                <c:manualLayout>
                  <c:x val="-5.7003367003367E-2"/>
                  <c:y val="-7.56328740157480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5EA-4820-97FC-5BCE4D26A5BC}"/>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Sheet1!$A$8:$A$13</c:f>
              <c:numCache>
                <c:formatCode>General</c:formatCode>
                <c:ptCount val="6"/>
                <c:pt idx="0">
                  <c:v>2017</c:v>
                </c:pt>
                <c:pt idx="1">
                  <c:v>2018</c:v>
                </c:pt>
                <c:pt idx="2">
                  <c:v>2019</c:v>
                </c:pt>
                <c:pt idx="3">
                  <c:v>2020</c:v>
                </c:pt>
                <c:pt idx="4">
                  <c:v>2021</c:v>
                </c:pt>
                <c:pt idx="5">
                  <c:v>2022</c:v>
                </c:pt>
              </c:numCache>
            </c:numRef>
          </c:cat>
          <c:val>
            <c:numRef>
              <c:f>Sheet1!$B$8:$B$13</c:f>
              <c:numCache>
                <c:formatCode>0.00</c:formatCode>
                <c:ptCount val="6"/>
                <c:pt idx="0">
                  <c:v>21.44</c:v>
                </c:pt>
                <c:pt idx="1">
                  <c:v>-4.1900000000000004</c:v>
                </c:pt>
                <c:pt idx="2">
                  <c:v>1.47</c:v>
                </c:pt>
                <c:pt idx="3">
                  <c:v>8.0299999999999994</c:v>
                </c:pt>
                <c:pt idx="4">
                  <c:v>9.19</c:v>
                </c:pt>
                <c:pt idx="5">
                  <c:v>5.83</c:v>
                </c:pt>
              </c:numCache>
            </c:numRef>
          </c:val>
          <c:smooth val="0"/>
          <c:extLst>
            <c:ext xmlns:c16="http://schemas.microsoft.com/office/drawing/2014/chart" uri="{C3380CC4-5D6E-409C-BE32-E72D297353CC}">
              <c16:uniqueId val="{00000000-D5EA-4820-97FC-5BCE4D26A5BC}"/>
            </c:ext>
          </c:extLst>
        </c:ser>
        <c:ser>
          <c:idx val="2"/>
          <c:order val="2"/>
          <c:tx>
            <c:strRef>
              <c:f>Sheet1!$C$1</c:f>
              <c:strCache>
                <c:ptCount val="1"/>
                <c:pt idx="0">
                  <c:v>Feed Cost/Cwt</c:v>
                </c:pt>
              </c:strCache>
            </c:strRef>
          </c:tx>
          <c:spPr>
            <a:ln w="38100">
              <a:solidFill>
                <a:schemeClr val="accent6">
                  <a:lumMod val="60000"/>
                  <a:lumOff val="40000"/>
                </a:schemeClr>
              </a:solidFill>
            </a:ln>
          </c:spPr>
          <c:marker>
            <c:symbol val="none"/>
          </c:marker>
          <c:dLbls>
            <c:dLbl>
              <c:idx val="0"/>
              <c:layout>
                <c:manualLayout>
                  <c:x val="-3.1986531986532001E-2"/>
                  <c:y val="-4.9999999999999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66F-4ACE-BDFF-EAA661D9ABC8}"/>
                </c:ext>
              </c:extLst>
            </c:dLbl>
            <c:dLbl>
              <c:idx val="1"/>
              <c:layout>
                <c:manualLayout>
                  <c:x val="-1.6835016835016834E-3"/>
                  <c:y val="-0.0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66F-4ACE-BDFF-EAA661D9ABC8}"/>
                </c:ext>
              </c:extLst>
            </c:dLbl>
            <c:dLbl>
              <c:idx val="2"/>
              <c:layout>
                <c:manualLayout>
                  <c:x val="-3.8720538720538718E-2"/>
                  <c:y val="-5.3124999999999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66F-4ACE-BDFF-EAA661D9ABC8}"/>
                </c:ext>
              </c:extLst>
            </c:dLbl>
            <c:dLbl>
              <c:idx val="3"/>
              <c:layout>
                <c:manualLayout>
                  <c:x val="-5.8922558922558925E-2"/>
                  <c:y val="-6.56250000000000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66F-4ACE-BDFF-EAA661D9ABC8}"/>
                </c:ext>
              </c:extLst>
            </c:dLbl>
            <c:dLbl>
              <c:idx val="4"/>
              <c:layout>
                <c:manualLayout>
                  <c:x val="-1.6835016835016835E-2"/>
                  <c:y val="6.56250000000000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66F-4ACE-BDFF-EAA661D9ABC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Sheet1!$A$8:$A$13</c:f>
              <c:numCache>
                <c:formatCode>General</c:formatCode>
                <c:ptCount val="6"/>
                <c:pt idx="0">
                  <c:v>2017</c:v>
                </c:pt>
                <c:pt idx="1">
                  <c:v>2018</c:v>
                </c:pt>
                <c:pt idx="2">
                  <c:v>2019</c:v>
                </c:pt>
                <c:pt idx="3">
                  <c:v>2020</c:v>
                </c:pt>
                <c:pt idx="4">
                  <c:v>2021</c:v>
                </c:pt>
                <c:pt idx="5">
                  <c:v>2022</c:v>
                </c:pt>
              </c:numCache>
            </c:numRef>
          </c:cat>
          <c:val>
            <c:numRef>
              <c:f>Sheet1!$C$8:$C$13</c:f>
              <c:numCache>
                <c:formatCode>0.00</c:formatCode>
                <c:ptCount val="6"/>
                <c:pt idx="0">
                  <c:v>50.72</c:v>
                </c:pt>
                <c:pt idx="1">
                  <c:v>52.49</c:v>
                </c:pt>
                <c:pt idx="2">
                  <c:v>55.59</c:v>
                </c:pt>
                <c:pt idx="3">
                  <c:v>59.93</c:v>
                </c:pt>
                <c:pt idx="4">
                  <c:v>80.83</c:v>
                </c:pt>
                <c:pt idx="5">
                  <c:v>97.64</c:v>
                </c:pt>
              </c:numCache>
            </c:numRef>
          </c:val>
          <c:smooth val="0"/>
          <c:extLst>
            <c:ext xmlns:c16="http://schemas.microsoft.com/office/drawing/2014/chart" uri="{C3380CC4-5D6E-409C-BE32-E72D297353CC}">
              <c16:uniqueId val="{00000000-466F-4ACE-BDFF-EAA661D9ABC8}"/>
            </c:ext>
          </c:extLst>
        </c:ser>
        <c:dLbls>
          <c:showLegendKey val="0"/>
          <c:showVal val="0"/>
          <c:showCatName val="0"/>
          <c:showSerName val="0"/>
          <c:showPercent val="0"/>
          <c:showBubbleSize val="0"/>
        </c:dLbls>
        <c:smooth val="0"/>
        <c:axId val="290269496"/>
        <c:axId val="290262832"/>
      </c:lineChart>
      <c:catAx>
        <c:axId val="290269496"/>
        <c:scaling>
          <c:orientation val="minMax"/>
        </c:scaling>
        <c:delete val="0"/>
        <c:axPos val="b"/>
        <c:numFmt formatCode="General" sourceLinked="1"/>
        <c:majorTickMark val="out"/>
        <c:minorTickMark val="none"/>
        <c:tickLblPos val="low"/>
        <c:crossAx val="290262832"/>
        <c:crosses val="autoZero"/>
        <c:auto val="1"/>
        <c:lblAlgn val="ctr"/>
        <c:lblOffset val="100"/>
        <c:noMultiLvlLbl val="0"/>
      </c:catAx>
      <c:valAx>
        <c:axId val="290262832"/>
        <c:scaling>
          <c:orientation val="minMax"/>
          <c:max val="180"/>
          <c:min val="-20"/>
        </c:scaling>
        <c:delete val="0"/>
        <c:axPos val="l"/>
        <c:numFmt formatCode="0.00" sourceLinked="1"/>
        <c:majorTickMark val="out"/>
        <c:minorTickMark val="none"/>
        <c:tickLblPos val="none"/>
        <c:crossAx val="290269496"/>
        <c:crosses val="autoZero"/>
        <c:crossBetween val="between"/>
      </c:valAx>
    </c:plotArea>
    <c:legend>
      <c:legendPos val="b"/>
      <c:layout>
        <c:manualLayout>
          <c:xMode val="edge"/>
          <c:yMode val="edge"/>
          <c:x val="4.397835351226257E-2"/>
          <c:y val="3.9224409448818949E-2"/>
          <c:w val="0.90000000000000013"/>
          <c:h val="8.8900590551181102E-2"/>
        </c:manualLayout>
      </c:layout>
      <c:overlay val="0"/>
      <c:txPr>
        <a:bodyPr/>
        <a:lstStyle/>
        <a:p>
          <a:pPr>
            <a:defRPr sz="2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50602409638553"/>
          <c:y val="7.0776255707762553E-2"/>
          <c:w val="0.82409638554216869"/>
          <c:h val="0.71689497716894979"/>
        </c:manualLayout>
      </c:layout>
      <c:areaChart>
        <c:grouping val="stacked"/>
        <c:varyColors val="0"/>
        <c:ser>
          <c:idx val="0"/>
          <c:order val="0"/>
          <c:tx>
            <c:strRef>
              <c:f>Sheet1!$A$2</c:f>
              <c:strCache>
                <c:ptCount val="1"/>
                <c:pt idx="0">
                  <c:v>Average</c:v>
                </c:pt>
              </c:strCache>
            </c:strRef>
          </c:tx>
          <c:spPr>
            <a:solidFill>
              <a:schemeClr val="accent1"/>
            </a:solidFill>
            <a:ln w="12515">
              <a:solidFill>
                <a:schemeClr val="tx1"/>
              </a:solidFill>
              <a:prstDash val="solid"/>
            </a:ln>
          </c:spPr>
          <c:dLbls>
            <c:dLbl>
              <c:idx val="0"/>
              <c:layout>
                <c:manualLayout>
                  <c:x val="4.2016806722689079E-2"/>
                  <c:y val="-9.1807909604519872E-2"/>
                </c:manualLayout>
              </c:layout>
              <c:spPr>
                <a:solidFill>
                  <a:schemeClr val="bg1"/>
                </a:solidFill>
                <a:ln w="25031">
                  <a:noFill/>
                </a:ln>
              </c:spPr>
              <c:txPr>
                <a:bodyPr wrap="square" lIns="38100" tIns="19050" rIns="38100" bIns="19050" anchor="ctr">
                  <a:noAutofit/>
                </a:bodyPr>
                <a:lstStyle/>
                <a:p>
                  <a:pPr>
                    <a:defRPr sz="1380" b="1" i="0" u="none" strike="noStrike" baseline="0">
                      <a:solidFill>
                        <a:schemeClr val="tx1"/>
                      </a:solidFill>
                      <a:latin typeface="Verdana"/>
                      <a:ea typeface="Verdana"/>
                      <a:cs typeface="Verdana"/>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8.2969187675070027E-2"/>
                      <c:h val="4.7372881355932206E-2"/>
                    </c:manualLayout>
                  </c15:layout>
                </c:ext>
                <c:ext xmlns:c16="http://schemas.microsoft.com/office/drawing/2014/chart" uri="{C3380CC4-5D6E-409C-BE32-E72D297353CC}">
                  <c16:uniqueId val="{0000000B-3355-4C6C-87DC-392781C376AF}"/>
                </c:ext>
              </c:extLst>
            </c:dLbl>
            <c:dLbl>
              <c:idx val="1"/>
              <c:layout>
                <c:manualLayout>
                  <c:x val="-1.4005602240896383E-2"/>
                  <c:y val="-0.2485875706214689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355-4C6C-87DC-392781C376AF}"/>
                </c:ext>
              </c:extLst>
            </c:dLbl>
            <c:dLbl>
              <c:idx val="2"/>
              <c:layout>
                <c:manualLayout>
                  <c:x val="4.2016806722689074E-3"/>
                  <c:y val="-0.2994350282485875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355-4C6C-87DC-392781C376AF}"/>
                </c:ext>
              </c:extLst>
            </c:dLbl>
            <c:dLbl>
              <c:idx val="3"/>
              <c:layout>
                <c:manualLayout>
                  <c:x val="4.2016806722688562E-3"/>
                  <c:y val="-0.2937853107344633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355-4C6C-87DC-392781C376AF}"/>
                </c:ext>
              </c:extLst>
            </c:dLbl>
            <c:dLbl>
              <c:idx val="4"/>
              <c:layout>
                <c:manualLayout>
                  <c:x val="-2.8011204481792717E-3"/>
                  <c:y val="-0.1327683615819209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355-4C6C-87DC-392781C376AF}"/>
                </c:ext>
              </c:extLst>
            </c:dLbl>
            <c:dLbl>
              <c:idx val="5"/>
              <c:layout>
                <c:manualLayout>
                  <c:x val="-2.8011204481792717E-3"/>
                  <c:y val="-0.296610169491525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355-4C6C-87DC-392781C376AF}"/>
                </c:ext>
              </c:extLst>
            </c:dLbl>
            <c:dLbl>
              <c:idx val="6"/>
              <c:layout>
                <c:manualLayout>
                  <c:x val="5.6022408963585435E-3"/>
                  <c:y val="-0.1779661016949152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355-4C6C-87DC-392781C376AF}"/>
                </c:ext>
              </c:extLst>
            </c:dLbl>
            <c:dLbl>
              <c:idx val="7"/>
              <c:layout>
                <c:manualLayout>
                  <c:x val="7.0028011204481795E-3"/>
                  <c:y val="-0.214689265536723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355-4C6C-87DC-392781C376AF}"/>
                </c:ext>
              </c:extLst>
            </c:dLbl>
            <c:dLbl>
              <c:idx val="8"/>
              <c:layout>
                <c:manualLayout>
                  <c:x val="-1.0270656329158986E-16"/>
                  <c:y val="-0.3474576271186440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355-4C6C-87DC-392781C376AF}"/>
                </c:ext>
              </c:extLst>
            </c:dLbl>
            <c:dLbl>
              <c:idx val="9"/>
              <c:layout>
                <c:manualLayout>
                  <c:x val="-4.0395685833388477E-2"/>
                  <c:y val="-0.1920903954802259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355-4C6C-87DC-392781C376AF}"/>
                </c:ext>
              </c:extLst>
            </c:dLbl>
            <c:dLbl>
              <c:idx val="10"/>
              <c:layout>
                <c:manualLayout>
                  <c:x val="-4.0616246498599642E-2"/>
                  <c:y val="-7.62711864406779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355-4C6C-87DC-392781C376AF}"/>
                </c:ext>
              </c:extLst>
            </c:dLbl>
            <c:spPr>
              <a:solidFill>
                <a:schemeClr val="bg1"/>
              </a:solidFill>
              <a:ln w="25031">
                <a:noFill/>
              </a:ln>
            </c:spPr>
            <c:txPr>
              <a:bodyPr wrap="square" lIns="38100" tIns="19050" rIns="38100" bIns="19050" anchor="ctr">
                <a:spAutoFit/>
              </a:bodyPr>
              <a:lstStyle/>
              <a:p>
                <a:pPr>
                  <a:defRPr sz="1380" b="1" i="0" u="none" strike="noStrike" baseline="0">
                    <a:solidFill>
                      <a:schemeClr val="tx1"/>
                    </a:solidFill>
                    <a:latin typeface="Verdana"/>
                    <a:ea typeface="Verdana"/>
                    <a:cs typeface="Verdan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Sheet1!$I$1:$R$1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Sheet1!$I$2:$R$2</c:f>
              <c:numCache>
                <c:formatCode>#,##0</c:formatCode>
                <c:ptCount val="10"/>
                <c:pt idx="0">
                  <c:v>1310</c:v>
                </c:pt>
                <c:pt idx="1">
                  <c:v>1356</c:v>
                </c:pt>
                <c:pt idx="2">
                  <c:v>1413</c:v>
                </c:pt>
                <c:pt idx="3">
                  <c:v>1391</c:v>
                </c:pt>
                <c:pt idx="4">
                  <c:v>1358</c:v>
                </c:pt>
                <c:pt idx="5">
                  <c:v>1417</c:v>
                </c:pt>
                <c:pt idx="6">
                  <c:v>1384</c:v>
                </c:pt>
                <c:pt idx="7">
                  <c:v>1445</c:v>
                </c:pt>
                <c:pt idx="8">
                  <c:v>1458</c:v>
                </c:pt>
                <c:pt idx="9">
                  <c:v>1392</c:v>
                </c:pt>
              </c:numCache>
            </c:numRef>
          </c:val>
          <c:extLst>
            <c:ext xmlns:c16="http://schemas.microsoft.com/office/drawing/2014/chart" uri="{C3380CC4-5D6E-409C-BE32-E72D297353CC}">
              <c16:uniqueId val="{00000000-A49D-43C9-AC88-1D945DC64476}"/>
            </c:ext>
          </c:extLst>
        </c:ser>
        <c:dLbls>
          <c:showLegendKey val="0"/>
          <c:showVal val="0"/>
          <c:showCatName val="0"/>
          <c:showSerName val="0"/>
          <c:showPercent val="0"/>
          <c:showBubbleSize val="0"/>
        </c:dLbls>
        <c:axId val="201874424"/>
        <c:axId val="1"/>
      </c:areaChart>
      <c:catAx>
        <c:axId val="201874424"/>
        <c:scaling>
          <c:orientation val="minMax"/>
        </c:scaling>
        <c:delete val="0"/>
        <c:axPos val="b"/>
        <c:numFmt formatCode="General" sourceLinked="1"/>
        <c:majorTickMark val="out"/>
        <c:minorTickMark val="none"/>
        <c:tickLblPos val="nextTo"/>
        <c:spPr>
          <a:ln w="3129">
            <a:solidFill>
              <a:schemeClr val="tx1"/>
            </a:solidFill>
            <a:prstDash val="solid"/>
          </a:ln>
        </c:spPr>
        <c:txPr>
          <a:bodyPr rot="0" vert="horz"/>
          <a:lstStyle/>
          <a:p>
            <a:pPr>
              <a:defRPr sz="1380" b="1" i="0" u="none" strike="noStrike" baseline="0">
                <a:solidFill>
                  <a:schemeClr val="tx1"/>
                </a:solidFill>
                <a:latin typeface="Verdana"/>
                <a:ea typeface="Verdana"/>
                <a:cs typeface="Verdana"/>
              </a:defRPr>
            </a:pPr>
            <a:endParaRPr lang="en-US"/>
          </a:p>
        </c:txPr>
        <c:crossAx val="1"/>
        <c:crosses val="autoZero"/>
        <c:auto val="1"/>
        <c:lblAlgn val="ctr"/>
        <c:lblOffset val="100"/>
        <c:tickLblSkip val="1"/>
        <c:tickMarkSkip val="1"/>
        <c:noMultiLvlLbl val="0"/>
      </c:catAx>
      <c:valAx>
        <c:axId val="1"/>
        <c:scaling>
          <c:orientation val="minMax"/>
        </c:scaling>
        <c:delete val="1"/>
        <c:axPos val="l"/>
        <c:numFmt formatCode="#,##0" sourceLinked="1"/>
        <c:majorTickMark val="out"/>
        <c:minorTickMark val="none"/>
        <c:tickLblPos val="nextTo"/>
        <c:crossAx val="201874424"/>
        <c:crosses val="autoZero"/>
        <c:crossBetween val="midCat"/>
      </c:valAx>
      <c:spPr>
        <a:noFill/>
        <a:ln w="12515">
          <a:solidFill>
            <a:schemeClr val="tx1"/>
          </a:solidFill>
          <a:prstDash val="solid"/>
        </a:ln>
      </c:spPr>
    </c:plotArea>
    <c:plotVisOnly val="1"/>
    <c:dispBlanksAs val="zero"/>
    <c:showDLblsOverMax val="0"/>
  </c:chart>
  <c:spPr>
    <a:noFill/>
    <a:ln>
      <a:noFill/>
    </a:ln>
  </c:spPr>
  <c:txPr>
    <a:bodyPr/>
    <a:lstStyle/>
    <a:p>
      <a:pPr>
        <a:defRPr sz="1774" b="1" i="0" u="none" strike="noStrike" baseline="0">
          <a:solidFill>
            <a:schemeClr val="tx1"/>
          </a:solidFill>
          <a:latin typeface="Verdana"/>
          <a:ea typeface="Verdana"/>
          <a:cs typeface="Verdana"/>
        </a:defRPr>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Price Recv'd/Cwt Carcass</c:v>
                </c:pt>
              </c:strCache>
            </c:strRef>
          </c:tx>
          <c:spPr>
            <a:ln w="53975">
              <a:solidFill>
                <a:srgbClr val="C00000"/>
              </a:solidFill>
            </a:ln>
          </c:spPr>
          <c:dLbls>
            <c:dLbl>
              <c:idx val="0"/>
              <c:layout>
                <c:manualLayout>
                  <c:x val="-4.4802867383512572E-2"/>
                  <c:y val="-0.0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05F-48FF-9740-EB48130D1D9D}"/>
                </c:ext>
              </c:extLst>
            </c:dLbl>
            <c:dLbl>
              <c:idx val="1"/>
              <c:layout>
                <c:manualLayout>
                  <c:x val="-5.3763440860215055E-2"/>
                  <c:y val="-4.37499999999999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05F-48FF-9740-EB48130D1D9D}"/>
                </c:ext>
              </c:extLst>
            </c:dLbl>
            <c:dLbl>
              <c:idx val="2"/>
              <c:layout>
                <c:manualLayout>
                  <c:x val="-6.27240143369176E-2"/>
                  <c:y val="-0.0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05F-48FF-9740-EB48130D1D9D}"/>
                </c:ext>
              </c:extLst>
            </c:dLbl>
            <c:dLbl>
              <c:idx val="3"/>
              <c:layout>
                <c:manualLayout>
                  <c:x val="-6.093189964157706E-2"/>
                  <c:y val="-4.68749999999999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05F-48FF-9740-EB48130D1D9D}"/>
                </c:ext>
              </c:extLst>
            </c:dLbl>
            <c:dLbl>
              <c:idx val="4"/>
              <c:layout>
                <c:manualLayout>
                  <c:x val="-4.8387096774193554E-2"/>
                  <c:y val="-5.31250000000000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05F-48FF-9740-EB48130D1D9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Sheet1!$A$11:$A$15</c:f>
              <c:numCache>
                <c:formatCode>General</c:formatCode>
                <c:ptCount val="5"/>
                <c:pt idx="0">
                  <c:v>2018</c:v>
                </c:pt>
                <c:pt idx="1">
                  <c:v>2019</c:v>
                </c:pt>
                <c:pt idx="2">
                  <c:v>2020</c:v>
                </c:pt>
                <c:pt idx="3">
                  <c:v>2021</c:v>
                </c:pt>
                <c:pt idx="4">
                  <c:v>2022</c:v>
                </c:pt>
              </c:numCache>
            </c:numRef>
          </c:cat>
          <c:val>
            <c:numRef>
              <c:f>Sheet1!$B$11:$B$15</c:f>
              <c:numCache>
                <c:formatCode>General</c:formatCode>
                <c:ptCount val="5"/>
                <c:pt idx="0">
                  <c:v>66.67</c:v>
                </c:pt>
                <c:pt idx="1">
                  <c:v>69.86</c:v>
                </c:pt>
                <c:pt idx="2">
                  <c:v>59.13</c:v>
                </c:pt>
                <c:pt idx="3">
                  <c:v>86.65</c:v>
                </c:pt>
                <c:pt idx="4">
                  <c:v>92.52</c:v>
                </c:pt>
              </c:numCache>
            </c:numRef>
          </c:val>
          <c:smooth val="0"/>
          <c:extLst>
            <c:ext xmlns:c16="http://schemas.microsoft.com/office/drawing/2014/chart" uri="{C3380CC4-5D6E-409C-BE32-E72D297353CC}">
              <c16:uniqueId val="{00000005-405F-48FF-9740-EB48130D1D9D}"/>
            </c:ext>
          </c:extLst>
        </c:ser>
        <c:ser>
          <c:idx val="2"/>
          <c:order val="1"/>
          <c:tx>
            <c:strRef>
              <c:f>Sheet1!$C$1</c:f>
              <c:strCache>
                <c:ptCount val="1"/>
                <c:pt idx="0">
                  <c:v>Price/CWT live Wgt</c:v>
                </c:pt>
              </c:strCache>
            </c:strRef>
          </c:tx>
          <c:spPr>
            <a:ln w="50800">
              <a:solidFill>
                <a:srgbClr val="0070C0"/>
              </a:solidFill>
            </a:ln>
          </c:spPr>
          <c:dLbls>
            <c:dLbl>
              <c:idx val="0"/>
              <c:layout>
                <c:manualLayout>
                  <c:x val="-5.376344848785794E-2"/>
                  <c:y val="4.3750000000000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05F-48FF-9740-EB48130D1D9D}"/>
                </c:ext>
              </c:extLst>
            </c:dLbl>
            <c:dLbl>
              <c:idx val="1"/>
              <c:layout>
                <c:manualLayout>
                  <c:x val="-5.3472842921661816E-2"/>
                  <c:y val="-5.31249999999999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05F-48FF-9740-EB48130D1D9D}"/>
                </c:ext>
              </c:extLst>
            </c:dLbl>
            <c:dLbl>
              <c:idx val="2"/>
              <c:layout>
                <c:manualLayout>
                  <c:x val="-4.8677732850961199E-2"/>
                  <c:y val="-6.56250000000000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05F-48FF-9740-EB48130D1D9D}"/>
                </c:ext>
              </c:extLst>
            </c:dLbl>
            <c:dLbl>
              <c:idx val="3"/>
              <c:layout>
                <c:manualLayout>
                  <c:x val="-5.7008583386536256E-2"/>
                  <c:y val="6.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05F-48FF-9740-EB48130D1D9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Sheet1!$A$11:$A$15</c:f>
              <c:numCache>
                <c:formatCode>General</c:formatCode>
                <c:ptCount val="5"/>
                <c:pt idx="0">
                  <c:v>2018</c:v>
                </c:pt>
                <c:pt idx="1">
                  <c:v>2019</c:v>
                </c:pt>
                <c:pt idx="2">
                  <c:v>2020</c:v>
                </c:pt>
                <c:pt idx="3">
                  <c:v>2021</c:v>
                </c:pt>
                <c:pt idx="4">
                  <c:v>2022</c:v>
                </c:pt>
              </c:numCache>
            </c:numRef>
          </c:cat>
          <c:val>
            <c:numRef>
              <c:f>Sheet1!$C$11:$C$15</c:f>
              <c:numCache>
                <c:formatCode>0.00</c:formatCode>
                <c:ptCount val="5"/>
                <c:pt idx="0" formatCode="General">
                  <c:v>49.62</c:v>
                </c:pt>
                <c:pt idx="1">
                  <c:v>52</c:v>
                </c:pt>
                <c:pt idx="2" formatCode="General">
                  <c:v>44.21</c:v>
                </c:pt>
                <c:pt idx="3" formatCode="General">
                  <c:v>64.52</c:v>
                </c:pt>
                <c:pt idx="4" formatCode="General">
                  <c:v>69.099999999999994</c:v>
                </c:pt>
              </c:numCache>
            </c:numRef>
          </c:val>
          <c:smooth val="0"/>
          <c:extLst>
            <c:ext xmlns:c16="http://schemas.microsoft.com/office/drawing/2014/chart" uri="{C3380CC4-5D6E-409C-BE32-E72D297353CC}">
              <c16:uniqueId val="{0000000A-405F-48FF-9740-EB48130D1D9D}"/>
            </c:ext>
          </c:extLst>
        </c:ser>
        <c:dLbls>
          <c:showLegendKey val="0"/>
          <c:showVal val="0"/>
          <c:showCatName val="0"/>
          <c:showSerName val="0"/>
          <c:showPercent val="0"/>
          <c:showBubbleSize val="0"/>
        </c:dLbls>
        <c:marker val="1"/>
        <c:smooth val="0"/>
        <c:axId val="288633480"/>
        <c:axId val="288636224"/>
      </c:lineChart>
      <c:lineChart>
        <c:grouping val="standard"/>
        <c:varyColors val="0"/>
        <c:ser>
          <c:idx val="1"/>
          <c:order val="2"/>
          <c:tx>
            <c:strRef>
              <c:f>Sheet1!$D$1</c:f>
              <c:strCache>
                <c:ptCount val="1"/>
                <c:pt idx="0">
                  <c:v>Net Return/Cwt</c:v>
                </c:pt>
              </c:strCache>
            </c:strRef>
          </c:tx>
          <c:spPr>
            <a:ln w="53975">
              <a:solidFill>
                <a:srgbClr val="669900"/>
              </a:solidFill>
            </a:ln>
          </c:spPr>
          <c:dLbls>
            <c:dLbl>
              <c:idx val="0"/>
              <c:layout>
                <c:manualLayout>
                  <c:x val="-5.381192215837885E-2"/>
                  <c:y val="-6.56252460629921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05F-48FF-9740-EB48130D1D9D}"/>
                </c:ext>
              </c:extLst>
            </c:dLbl>
            <c:dLbl>
              <c:idx val="1"/>
              <c:layout>
                <c:manualLayout>
                  <c:x val="-5.5507081885034643E-2"/>
                  <c:y val="-5.62500000000000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05F-48FF-9740-EB48130D1D9D}"/>
                </c:ext>
              </c:extLst>
            </c:dLbl>
            <c:dLbl>
              <c:idx val="2"/>
              <c:layout>
                <c:manualLayout>
                  <c:x val="-4.5723085290014481E-2"/>
                  <c:y val="-8.12500000000000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05F-48FF-9740-EB48130D1D9D}"/>
                </c:ext>
              </c:extLst>
            </c:dLbl>
            <c:dLbl>
              <c:idx val="3"/>
              <c:layout>
                <c:manualLayout>
                  <c:x val="-4.7418363245134897E-2"/>
                  <c:y val="5.62500000000000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05F-48FF-9740-EB48130D1D9D}"/>
                </c:ext>
              </c:extLst>
            </c:dLbl>
            <c:dLbl>
              <c:idx val="4"/>
              <c:layout>
                <c:manualLayout>
                  <c:x val="-6.1028351185831503E-3"/>
                  <c:y val="1.56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05F-48FF-9740-EB48130D1D9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Sheet1!$A$11:$A$15</c:f>
              <c:numCache>
                <c:formatCode>General</c:formatCode>
                <c:ptCount val="5"/>
                <c:pt idx="0">
                  <c:v>2018</c:v>
                </c:pt>
                <c:pt idx="1">
                  <c:v>2019</c:v>
                </c:pt>
                <c:pt idx="2">
                  <c:v>2020</c:v>
                </c:pt>
                <c:pt idx="3">
                  <c:v>2021</c:v>
                </c:pt>
                <c:pt idx="4">
                  <c:v>2022</c:v>
                </c:pt>
              </c:numCache>
            </c:numRef>
          </c:cat>
          <c:val>
            <c:numRef>
              <c:f>Sheet1!$D$11:$D$15</c:f>
              <c:numCache>
                <c:formatCode>General</c:formatCode>
                <c:ptCount val="5"/>
                <c:pt idx="0" formatCode="0.00_);[Red]\(0.00\)">
                  <c:v>-2.0299999999999998</c:v>
                </c:pt>
                <c:pt idx="1">
                  <c:v>1.19</c:v>
                </c:pt>
                <c:pt idx="2">
                  <c:v>4.88</c:v>
                </c:pt>
                <c:pt idx="3" formatCode="0.00">
                  <c:v>5</c:v>
                </c:pt>
                <c:pt idx="4">
                  <c:v>0.54</c:v>
                </c:pt>
              </c:numCache>
            </c:numRef>
          </c:val>
          <c:smooth val="0"/>
          <c:extLst>
            <c:ext xmlns:c16="http://schemas.microsoft.com/office/drawing/2014/chart" uri="{C3380CC4-5D6E-409C-BE32-E72D297353CC}">
              <c16:uniqueId val="{00000010-405F-48FF-9740-EB48130D1D9D}"/>
            </c:ext>
          </c:extLst>
        </c:ser>
        <c:dLbls>
          <c:showLegendKey val="0"/>
          <c:showVal val="0"/>
          <c:showCatName val="0"/>
          <c:showSerName val="0"/>
          <c:showPercent val="0"/>
          <c:showBubbleSize val="0"/>
        </c:dLbls>
        <c:marker val="1"/>
        <c:smooth val="0"/>
        <c:axId val="293810520"/>
        <c:axId val="293812872"/>
      </c:lineChart>
      <c:catAx>
        <c:axId val="288633480"/>
        <c:scaling>
          <c:orientation val="minMax"/>
        </c:scaling>
        <c:delete val="0"/>
        <c:axPos val="b"/>
        <c:numFmt formatCode="General" sourceLinked="1"/>
        <c:majorTickMark val="out"/>
        <c:minorTickMark val="none"/>
        <c:tickLblPos val="nextTo"/>
        <c:crossAx val="288636224"/>
        <c:crosses val="autoZero"/>
        <c:auto val="1"/>
        <c:lblAlgn val="ctr"/>
        <c:lblOffset val="100"/>
        <c:noMultiLvlLbl val="0"/>
      </c:catAx>
      <c:valAx>
        <c:axId val="288636224"/>
        <c:scaling>
          <c:orientation val="minMax"/>
        </c:scaling>
        <c:delete val="0"/>
        <c:axPos val="l"/>
        <c:numFmt formatCode="General" sourceLinked="1"/>
        <c:majorTickMark val="out"/>
        <c:minorTickMark val="none"/>
        <c:tickLblPos val="none"/>
        <c:crossAx val="288633480"/>
        <c:crosses val="autoZero"/>
        <c:crossBetween val="between"/>
      </c:valAx>
      <c:valAx>
        <c:axId val="293812872"/>
        <c:scaling>
          <c:orientation val="minMax"/>
          <c:max val="40"/>
        </c:scaling>
        <c:delete val="0"/>
        <c:axPos val="r"/>
        <c:numFmt formatCode="0.00_);[Red]\(0.00\)" sourceLinked="1"/>
        <c:majorTickMark val="out"/>
        <c:minorTickMark val="none"/>
        <c:tickLblPos val="none"/>
        <c:crossAx val="293810520"/>
        <c:crosses val="max"/>
        <c:crossBetween val="between"/>
      </c:valAx>
      <c:catAx>
        <c:axId val="293810520"/>
        <c:scaling>
          <c:orientation val="minMax"/>
        </c:scaling>
        <c:delete val="1"/>
        <c:axPos val="b"/>
        <c:numFmt formatCode="General" sourceLinked="1"/>
        <c:majorTickMark val="out"/>
        <c:minorTickMark val="none"/>
        <c:tickLblPos val="none"/>
        <c:crossAx val="293812872"/>
        <c:crosses val="autoZero"/>
        <c:auto val="1"/>
        <c:lblAlgn val="ctr"/>
        <c:lblOffset val="100"/>
        <c:noMultiLvlLbl val="0"/>
      </c:catAx>
    </c:plotArea>
    <c:legend>
      <c:legendPos val="b"/>
      <c:layout>
        <c:manualLayout>
          <c:xMode val="edge"/>
          <c:yMode val="edge"/>
          <c:x val="6.6209465752264862E-3"/>
          <c:y val="0.90030708661417325"/>
          <c:w val="0.98138176276352551"/>
          <c:h val="8.0942913385826779E-2"/>
        </c:manualLayout>
      </c:layout>
      <c:overlay val="0"/>
      <c:txPr>
        <a:bodyPr/>
        <a:lstStyle/>
        <a:p>
          <a:pPr>
            <a:defRPr sz="1800" baseline="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8018018018018018E-2"/>
          <c:y val="3.7499999999999999E-2"/>
          <c:w val="0.96696696696696693"/>
          <c:h val="0.74655437992125984"/>
        </c:manualLayout>
      </c:layout>
      <c:lineChart>
        <c:grouping val="standard"/>
        <c:varyColors val="0"/>
        <c:ser>
          <c:idx val="0"/>
          <c:order val="0"/>
          <c:tx>
            <c:strRef>
              <c:f>Sheet1!$B$1</c:f>
              <c:strCache>
                <c:ptCount val="1"/>
                <c:pt idx="0">
                  <c:v>Price Recv'd/Cwt Carcass</c:v>
                </c:pt>
              </c:strCache>
            </c:strRef>
          </c:tx>
          <c:spPr>
            <a:ln w="53975">
              <a:solidFill>
                <a:srgbClr val="C00000"/>
              </a:solidFill>
            </a:ln>
          </c:spPr>
          <c:dLbls>
            <c:dLbl>
              <c:idx val="0"/>
              <c:layout>
                <c:manualLayout>
                  <c:x val="-4.4802867383512572E-2"/>
                  <c:y val="-0.0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E84-4529-95C5-A320954738F4}"/>
                </c:ext>
              </c:extLst>
            </c:dLbl>
            <c:dLbl>
              <c:idx val="1"/>
              <c:layout>
                <c:manualLayout>
                  <c:x val="-5.3763440860215055E-2"/>
                  <c:y val="-4.37499999999999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E84-4529-95C5-A320954738F4}"/>
                </c:ext>
              </c:extLst>
            </c:dLbl>
            <c:dLbl>
              <c:idx val="2"/>
              <c:layout>
                <c:manualLayout>
                  <c:x val="-6.27240143369176E-2"/>
                  <c:y val="-0.0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E84-4529-95C5-A320954738F4}"/>
                </c:ext>
              </c:extLst>
            </c:dLbl>
            <c:dLbl>
              <c:idx val="3"/>
              <c:layout>
                <c:manualLayout>
                  <c:x val="-6.093189964157706E-2"/>
                  <c:y val="-4.68749999999999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E84-4529-95C5-A320954738F4}"/>
                </c:ext>
              </c:extLst>
            </c:dLbl>
            <c:dLbl>
              <c:idx val="4"/>
              <c:layout>
                <c:manualLayout>
                  <c:x val="-4.8387096774193554E-2"/>
                  <c:y val="-5.31250000000000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E84-4529-95C5-A320954738F4}"/>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Sheet1!$A$6:$A$8</c:f>
              <c:strCache>
                <c:ptCount val="3"/>
                <c:pt idx="0">
                  <c:v>Average</c:v>
                </c:pt>
                <c:pt idx="1">
                  <c:v>40-60%</c:v>
                </c:pt>
                <c:pt idx="2">
                  <c:v>High 20%</c:v>
                </c:pt>
              </c:strCache>
            </c:strRef>
          </c:cat>
          <c:val>
            <c:numRef>
              <c:f>Sheet1!$B$6:$B$8</c:f>
              <c:numCache>
                <c:formatCode>0.00</c:formatCode>
                <c:ptCount val="3"/>
                <c:pt idx="0">
                  <c:v>96.39</c:v>
                </c:pt>
                <c:pt idx="1">
                  <c:v>95.25</c:v>
                </c:pt>
                <c:pt idx="2">
                  <c:v>113.51</c:v>
                </c:pt>
              </c:numCache>
            </c:numRef>
          </c:val>
          <c:smooth val="0"/>
          <c:extLst>
            <c:ext xmlns:c16="http://schemas.microsoft.com/office/drawing/2014/chart" uri="{C3380CC4-5D6E-409C-BE32-E72D297353CC}">
              <c16:uniqueId val="{00000005-FE84-4529-95C5-A320954738F4}"/>
            </c:ext>
          </c:extLst>
        </c:ser>
        <c:ser>
          <c:idx val="2"/>
          <c:order val="1"/>
          <c:tx>
            <c:strRef>
              <c:f>Sheet1!$C$1</c:f>
              <c:strCache>
                <c:ptCount val="1"/>
                <c:pt idx="0">
                  <c:v>Price/CWT live Wgt</c:v>
                </c:pt>
              </c:strCache>
            </c:strRef>
          </c:tx>
          <c:spPr>
            <a:ln w="47625">
              <a:solidFill>
                <a:srgbClr val="0070C0"/>
              </a:solidFill>
            </a:ln>
          </c:spPr>
          <c:dLbls>
            <c:dLbl>
              <c:idx val="0"/>
              <c:layout>
                <c:manualLayout>
                  <c:x val="-5.5264949989359435E-2"/>
                  <c:y val="-3.43750000000000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E84-4529-95C5-A320954738F4}"/>
                </c:ext>
              </c:extLst>
            </c:dLbl>
            <c:dLbl>
              <c:idx val="1"/>
              <c:layout>
                <c:manualLayout>
                  <c:x val="-5.1971341420160376E-2"/>
                  <c:y val="-0.0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E84-4529-95C5-A320954738F4}"/>
                </c:ext>
              </c:extLst>
            </c:dLbl>
            <c:dLbl>
              <c:idx val="2"/>
              <c:layout>
                <c:manualLayout>
                  <c:x val="-5.0179234352462812E-2"/>
                  <c:y val="5.93749999999999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E84-4529-95C5-A320954738F4}"/>
                </c:ext>
              </c:extLst>
            </c:dLbl>
            <c:dLbl>
              <c:idx val="3"/>
              <c:layout>
                <c:manualLayout>
                  <c:x val="-6.4516129032258063E-2"/>
                  <c:y val="-4.37499999999999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E84-4529-95C5-A320954738F4}"/>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Sheet1!$A$6:$A$8</c:f>
              <c:strCache>
                <c:ptCount val="3"/>
                <c:pt idx="0">
                  <c:v>Average</c:v>
                </c:pt>
                <c:pt idx="1">
                  <c:v>40-60%</c:v>
                </c:pt>
                <c:pt idx="2">
                  <c:v>High 20%</c:v>
                </c:pt>
              </c:strCache>
            </c:strRef>
          </c:cat>
          <c:val>
            <c:numRef>
              <c:f>Sheet1!$C$6:$C$8</c:f>
              <c:numCache>
                <c:formatCode>0.00</c:formatCode>
                <c:ptCount val="3"/>
                <c:pt idx="0">
                  <c:v>71.52</c:v>
                </c:pt>
                <c:pt idx="1">
                  <c:v>71.459999999999994</c:v>
                </c:pt>
                <c:pt idx="2">
                  <c:v>84.47</c:v>
                </c:pt>
              </c:numCache>
            </c:numRef>
          </c:val>
          <c:smooth val="0"/>
          <c:extLst>
            <c:ext xmlns:c16="http://schemas.microsoft.com/office/drawing/2014/chart" uri="{C3380CC4-5D6E-409C-BE32-E72D297353CC}">
              <c16:uniqueId val="{0000000A-FE84-4529-95C5-A320954738F4}"/>
            </c:ext>
          </c:extLst>
        </c:ser>
        <c:dLbls>
          <c:showLegendKey val="0"/>
          <c:showVal val="0"/>
          <c:showCatName val="0"/>
          <c:showSerName val="0"/>
          <c:showPercent val="0"/>
          <c:showBubbleSize val="0"/>
        </c:dLbls>
        <c:marker val="1"/>
        <c:smooth val="0"/>
        <c:axId val="293812480"/>
        <c:axId val="293806992"/>
      </c:lineChart>
      <c:lineChart>
        <c:grouping val="standard"/>
        <c:varyColors val="0"/>
        <c:ser>
          <c:idx val="1"/>
          <c:order val="2"/>
          <c:tx>
            <c:strRef>
              <c:f>Sheet1!$D$1</c:f>
              <c:strCache>
                <c:ptCount val="1"/>
                <c:pt idx="0">
                  <c:v>Net Return/Head</c:v>
                </c:pt>
              </c:strCache>
            </c:strRef>
          </c:tx>
          <c:spPr>
            <a:ln w="53975">
              <a:solidFill>
                <a:srgbClr val="669900"/>
              </a:solidFill>
            </a:ln>
          </c:spPr>
          <c:dLbls>
            <c:dLbl>
              <c:idx val="0"/>
              <c:layout>
                <c:manualLayout>
                  <c:x val="-4.6304414650871373E-2"/>
                  <c:y val="-8.4375246062992126E-2"/>
                </c:manualLayout>
              </c:layout>
              <c:spPr>
                <a:noFill/>
                <a:ln>
                  <a:noFill/>
                </a:ln>
                <a:effectLst/>
              </c:spPr>
              <c:txPr>
                <a:bodyPr wrap="square" lIns="38100" tIns="19050" rIns="38100" bIns="19050" anchor="ctr">
                  <a:spAutoFit/>
                </a:bodyPr>
                <a:lstStyle/>
                <a:p>
                  <a:pPr>
                    <a:defRPr>
                      <a:solidFill>
                        <a:schemeClr val="tx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E84-4529-95C5-A320954738F4}"/>
                </c:ext>
              </c:extLst>
            </c:dLbl>
            <c:dLbl>
              <c:idx val="1"/>
              <c:layout>
                <c:manualLayout>
                  <c:x val="-4.6498072876025739E-2"/>
                  <c:y val="-8.74999999999999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E84-4529-95C5-A320954738F4}"/>
                </c:ext>
              </c:extLst>
            </c:dLbl>
            <c:dLbl>
              <c:idx val="2"/>
              <c:layout>
                <c:manualLayout>
                  <c:x val="8.2346125653201259E-4"/>
                  <c:y val="2.50000000000000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E84-4529-95C5-A320954738F4}"/>
                </c:ext>
              </c:extLst>
            </c:dLbl>
            <c:dLbl>
              <c:idx val="3"/>
              <c:layout>
                <c:manualLayout>
                  <c:x val="-6.093189964157706E-2"/>
                  <c:y val="-6.56250000000000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E84-4529-95C5-A320954738F4}"/>
                </c:ext>
              </c:extLst>
            </c:dLbl>
            <c:dLbl>
              <c:idx val="4"/>
              <c:layout>
                <c:manualLayout>
                  <c:x val="-3.763440860215056E-2"/>
                  <c:y val="-4.37499999999999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E84-4529-95C5-A320954738F4}"/>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Sheet1!$A$6:$A$8</c:f>
              <c:strCache>
                <c:ptCount val="3"/>
                <c:pt idx="0">
                  <c:v>Average</c:v>
                </c:pt>
                <c:pt idx="1">
                  <c:v>40-60%</c:v>
                </c:pt>
                <c:pt idx="2">
                  <c:v>High 20%</c:v>
                </c:pt>
              </c:strCache>
            </c:strRef>
          </c:cat>
          <c:val>
            <c:numRef>
              <c:f>Sheet1!$D$6:$D$8</c:f>
              <c:numCache>
                <c:formatCode>0.00</c:formatCode>
                <c:ptCount val="3"/>
                <c:pt idx="0">
                  <c:v>-1.01</c:v>
                </c:pt>
                <c:pt idx="1">
                  <c:v>-3.33</c:v>
                </c:pt>
                <c:pt idx="2">
                  <c:v>34.54</c:v>
                </c:pt>
              </c:numCache>
            </c:numRef>
          </c:val>
          <c:smooth val="0"/>
          <c:extLst>
            <c:ext xmlns:c16="http://schemas.microsoft.com/office/drawing/2014/chart" uri="{C3380CC4-5D6E-409C-BE32-E72D297353CC}">
              <c16:uniqueId val="{00000010-FE84-4529-95C5-A320954738F4}"/>
            </c:ext>
          </c:extLst>
        </c:ser>
        <c:dLbls>
          <c:showLegendKey val="0"/>
          <c:showVal val="0"/>
          <c:showCatName val="0"/>
          <c:showSerName val="0"/>
          <c:showPercent val="0"/>
          <c:showBubbleSize val="0"/>
        </c:dLbls>
        <c:marker val="1"/>
        <c:smooth val="0"/>
        <c:axId val="293807384"/>
        <c:axId val="293806208"/>
      </c:lineChart>
      <c:catAx>
        <c:axId val="293812480"/>
        <c:scaling>
          <c:orientation val="minMax"/>
        </c:scaling>
        <c:delete val="0"/>
        <c:axPos val="b"/>
        <c:numFmt formatCode="General" sourceLinked="1"/>
        <c:majorTickMark val="out"/>
        <c:minorTickMark val="none"/>
        <c:tickLblPos val="nextTo"/>
        <c:crossAx val="293806992"/>
        <c:crosses val="autoZero"/>
        <c:auto val="1"/>
        <c:lblAlgn val="ctr"/>
        <c:lblOffset val="100"/>
        <c:noMultiLvlLbl val="0"/>
      </c:catAx>
      <c:valAx>
        <c:axId val="293806992"/>
        <c:scaling>
          <c:orientation val="minMax"/>
        </c:scaling>
        <c:delete val="0"/>
        <c:axPos val="l"/>
        <c:numFmt formatCode="0.00" sourceLinked="1"/>
        <c:majorTickMark val="out"/>
        <c:minorTickMark val="none"/>
        <c:tickLblPos val="none"/>
        <c:crossAx val="293812480"/>
        <c:crosses val="autoZero"/>
        <c:crossBetween val="between"/>
      </c:valAx>
      <c:valAx>
        <c:axId val="293806208"/>
        <c:scaling>
          <c:orientation val="minMax"/>
          <c:max val="50"/>
        </c:scaling>
        <c:delete val="0"/>
        <c:axPos val="r"/>
        <c:numFmt formatCode="0.00" sourceLinked="1"/>
        <c:majorTickMark val="out"/>
        <c:minorTickMark val="none"/>
        <c:tickLblPos val="none"/>
        <c:crossAx val="293807384"/>
        <c:crosses val="max"/>
        <c:crossBetween val="between"/>
      </c:valAx>
      <c:catAx>
        <c:axId val="293807384"/>
        <c:scaling>
          <c:orientation val="minMax"/>
        </c:scaling>
        <c:delete val="1"/>
        <c:axPos val="b"/>
        <c:numFmt formatCode="General" sourceLinked="1"/>
        <c:majorTickMark val="out"/>
        <c:minorTickMark val="none"/>
        <c:tickLblPos val="none"/>
        <c:crossAx val="293806208"/>
        <c:crosses val="autoZero"/>
        <c:auto val="1"/>
        <c:lblAlgn val="ctr"/>
        <c:lblOffset val="100"/>
        <c:noMultiLvlLbl val="0"/>
      </c:catAx>
    </c:plotArea>
    <c:legend>
      <c:legendPos val="b"/>
      <c:overlay val="0"/>
      <c:txPr>
        <a:bodyPr/>
        <a:lstStyle/>
        <a:p>
          <a:pPr>
            <a:defRPr sz="1800" baseline="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81818181818181"/>
          <c:y val="6.8235294117647061E-2"/>
          <c:w val="0.86210923860761746"/>
          <c:h val="0.82761041591792728"/>
        </c:manualLayout>
      </c:layout>
      <c:lineChart>
        <c:grouping val="standard"/>
        <c:varyColors val="0"/>
        <c:ser>
          <c:idx val="0"/>
          <c:order val="0"/>
          <c:tx>
            <c:strRef>
              <c:f>Sheet1!$A$2</c:f>
              <c:strCache>
                <c:ptCount val="1"/>
                <c:pt idx="0">
                  <c:v>return/cow</c:v>
                </c:pt>
              </c:strCache>
            </c:strRef>
          </c:tx>
          <c:spPr>
            <a:ln w="44450">
              <a:solidFill>
                <a:srgbClr val="FF0000"/>
              </a:solidFill>
            </a:ln>
          </c:spPr>
          <c:marker>
            <c:symbol val="none"/>
          </c:marker>
          <c:dLbls>
            <c:dLbl>
              <c:idx val="19"/>
              <c:layout>
                <c:manualLayout>
                  <c:x val="-1.4124295356142891E-2"/>
                  <c:y val="-6.52923644388898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73B-498F-8AF0-F306BED55B34}"/>
                </c:ext>
              </c:extLst>
            </c:dLbl>
            <c:spPr>
              <a:solidFill>
                <a:srgbClr val="CCECFF"/>
              </a:solidFill>
              <a:ln>
                <a:noFill/>
              </a:ln>
              <a:effectLst/>
            </c:spPr>
            <c:txPr>
              <a:bodyPr wrap="square" lIns="38100" tIns="19050" rIns="38100" bIns="19050" anchor="ctr">
                <a:spAutoFit/>
              </a:bodyPr>
              <a:lstStyle/>
              <a:p>
                <a:pPr>
                  <a:defRPr sz="1800" b="1">
                    <a:solidFill>
                      <a:schemeClr val="tx1"/>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Sheet1!$I$1:$AB$1</c:f>
              <c:numCache>
                <c:formatCode>General</c:formatCode>
                <c:ptCount val="20"/>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numCache>
            </c:numRef>
          </c:cat>
          <c:val>
            <c:numRef>
              <c:f>Sheet1!$I$2:$AB$2</c:f>
              <c:numCache>
                <c:formatCode>General</c:formatCode>
                <c:ptCount val="20"/>
                <c:pt idx="0">
                  <c:v>368.69</c:v>
                </c:pt>
                <c:pt idx="1">
                  <c:v>747.98</c:v>
                </c:pt>
                <c:pt idx="2">
                  <c:v>680.51</c:v>
                </c:pt>
                <c:pt idx="3">
                  <c:v>302.52999999999997</c:v>
                </c:pt>
                <c:pt idx="4">
                  <c:v>854.61</c:v>
                </c:pt>
                <c:pt idx="5">
                  <c:v>506.39</c:v>
                </c:pt>
                <c:pt idx="6" formatCode="0.00_);[Red]\(0.00\)">
                  <c:v>-210.35</c:v>
                </c:pt>
                <c:pt idx="7" formatCode="0.00_);[Red]\(0.00\)">
                  <c:v>177.25</c:v>
                </c:pt>
                <c:pt idx="8" formatCode="0.00_);[Red]\(0.00\)">
                  <c:v>524.16</c:v>
                </c:pt>
                <c:pt idx="9" formatCode="0.00_);[Red]\(0.00\)">
                  <c:v>290.29000000000002</c:v>
                </c:pt>
                <c:pt idx="10" formatCode="0.00_);[Red]\(0.00\)">
                  <c:v>287.22000000000003</c:v>
                </c:pt>
                <c:pt idx="11" formatCode="0.00_);[Red]\(0.00\)">
                  <c:v>1249.2</c:v>
                </c:pt>
                <c:pt idx="12" formatCode="0.00_);[Red]\(0.00\)">
                  <c:v>289.48</c:v>
                </c:pt>
                <c:pt idx="13" formatCode="0.00_);[Red]\(0.00\)">
                  <c:v>108.61</c:v>
                </c:pt>
                <c:pt idx="14" formatCode="0.00_);[Red]\(0.00\)">
                  <c:v>342.83</c:v>
                </c:pt>
                <c:pt idx="15" formatCode="0.00_);[Red]\(0.00\)">
                  <c:v>-38.21</c:v>
                </c:pt>
                <c:pt idx="16" formatCode="0.00_);[Red]\(0.00\)">
                  <c:v>403.31</c:v>
                </c:pt>
                <c:pt idx="17" formatCode="0.00_);[Red]\(0.00\)">
                  <c:v>964.28</c:v>
                </c:pt>
                <c:pt idx="18" formatCode="0.00_);[Red]\(0.00\)">
                  <c:v>207.96</c:v>
                </c:pt>
                <c:pt idx="19" formatCode="0.00_);[Red]\(0.00\)">
                  <c:v>686.22</c:v>
                </c:pt>
              </c:numCache>
            </c:numRef>
          </c:val>
          <c:smooth val="0"/>
          <c:extLst>
            <c:ext xmlns:c16="http://schemas.microsoft.com/office/drawing/2014/chart" uri="{C3380CC4-5D6E-409C-BE32-E72D297353CC}">
              <c16:uniqueId val="{00000001-273B-498F-8AF0-F306BED55B34}"/>
            </c:ext>
          </c:extLst>
        </c:ser>
        <c:dLbls>
          <c:showLegendKey val="0"/>
          <c:showVal val="0"/>
          <c:showCatName val="0"/>
          <c:showSerName val="0"/>
          <c:showPercent val="0"/>
          <c:showBubbleSize val="0"/>
        </c:dLbls>
        <c:smooth val="0"/>
        <c:axId val="288122688"/>
        <c:axId val="288117984"/>
      </c:lineChart>
      <c:catAx>
        <c:axId val="288122688"/>
        <c:scaling>
          <c:orientation val="minMax"/>
        </c:scaling>
        <c:delete val="0"/>
        <c:axPos val="b"/>
        <c:numFmt formatCode="General" sourceLinked="1"/>
        <c:majorTickMark val="cross"/>
        <c:minorTickMark val="none"/>
        <c:tickLblPos val="nextTo"/>
        <c:spPr>
          <a:ln w="2005">
            <a:solidFill>
              <a:schemeClr val="tx1"/>
            </a:solidFill>
            <a:prstDash val="solid"/>
          </a:ln>
        </c:spPr>
        <c:txPr>
          <a:bodyPr rot="0" vert="horz"/>
          <a:lstStyle/>
          <a:p>
            <a:pPr>
              <a:defRPr sz="1200" b="1" i="0" u="none" strike="noStrike" baseline="0">
                <a:solidFill>
                  <a:srgbClr val="000000"/>
                </a:solidFill>
                <a:latin typeface="Arial"/>
                <a:ea typeface="Arial"/>
                <a:cs typeface="Arial"/>
              </a:defRPr>
            </a:pPr>
            <a:endParaRPr lang="en-US"/>
          </a:p>
        </c:txPr>
        <c:crossAx val="288117984"/>
        <c:crosses val="autoZero"/>
        <c:auto val="0"/>
        <c:lblAlgn val="ctr"/>
        <c:lblOffset val="100"/>
        <c:noMultiLvlLbl val="0"/>
      </c:catAx>
      <c:valAx>
        <c:axId val="288117984"/>
        <c:scaling>
          <c:orientation val="minMax"/>
          <c:max val="1500"/>
        </c:scaling>
        <c:delete val="0"/>
        <c:axPos val="l"/>
        <c:majorGridlines>
          <c:spPr>
            <a:ln w="2005">
              <a:solidFill>
                <a:schemeClr val="tx1"/>
              </a:solidFill>
              <a:prstDash val="solid"/>
            </a:ln>
          </c:spPr>
        </c:majorGridlines>
        <c:numFmt formatCode="#,##0" sourceLinked="0"/>
        <c:majorTickMark val="cross"/>
        <c:minorTickMark val="none"/>
        <c:tickLblPos val="nextTo"/>
        <c:spPr>
          <a:ln w="2005">
            <a:solidFill>
              <a:schemeClr val="tx1"/>
            </a:solidFill>
            <a:prstDash val="solid"/>
          </a:ln>
        </c:spPr>
        <c:txPr>
          <a:bodyPr rot="0" vert="horz"/>
          <a:lstStyle/>
          <a:p>
            <a:pPr>
              <a:defRPr sz="1200" b="1" i="0" u="none" strike="noStrike" baseline="0">
                <a:solidFill>
                  <a:srgbClr val="000000"/>
                </a:solidFill>
                <a:latin typeface="Arial"/>
                <a:ea typeface="Arial"/>
                <a:cs typeface="Arial"/>
              </a:defRPr>
            </a:pPr>
            <a:endParaRPr lang="en-US"/>
          </a:p>
        </c:txPr>
        <c:crossAx val="288122688"/>
        <c:crosses val="autoZero"/>
        <c:crossBetween val="between"/>
        <c:majorUnit val="500"/>
      </c:valAx>
      <c:spPr>
        <a:noFill/>
        <a:ln w="8019">
          <a:solidFill>
            <a:schemeClr val="tx1"/>
          </a:solidFill>
          <a:prstDash val="solid"/>
        </a:ln>
      </c:spPr>
    </c:plotArea>
    <c:plotVisOnly val="1"/>
    <c:dispBlanksAs val="gap"/>
    <c:showDLblsOverMax val="0"/>
  </c:chart>
  <c:spPr>
    <a:noFill/>
    <a:ln>
      <a:noFill/>
    </a:ln>
  </c:spPr>
  <c:txPr>
    <a:bodyPr/>
    <a:lstStyle/>
    <a:p>
      <a:pPr>
        <a:defRPr sz="631" b="0" i="0" u="none" strike="noStrike" baseline="0">
          <a:solidFill>
            <a:srgbClr val="FFFFFF"/>
          </a:solidFill>
          <a:latin typeface="Arial"/>
          <a:ea typeface="Arial"/>
          <a:cs typeface="Arial"/>
        </a:defRPr>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81818181818181"/>
          <c:y val="6.8235294117647061E-2"/>
          <c:w val="0.86210923860761746"/>
          <c:h val="0.82761041591792728"/>
        </c:manualLayout>
      </c:layout>
      <c:lineChart>
        <c:grouping val="standard"/>
        <c:varyColors val="0"/>
        <c:ser>
          <c:idx val="0"/>
          <c:order val="0"/>
          <c:tx>
            <c:strRef>
              <c:f>Sheet1!$A$2</c:f>
              <c:strCache>
                <c:ptCount val="1"/>
                <c:pt idx="0">
                  <c:v>return/cow</c:v>
                </c:pt>
              </c:strCache>
            </c:strRef>
          </c:tx>
          <c:spPr>
            <a:ln w="44450">
              <a:solidFill>
                <a:srgbClr val="FF0000"/>
              </a:solidFill>
            </a:ln>
          </c:spPr>
          <c:marker>
            <c:symbol val="none"/>
          </c:marker>
          <c:cat>
            <c:numRef>
              <c:f>Sheet1!$I$1:$AB$1</c:f>
              <c:numCache>
                <c:formatCode>General</c:formatCode>
                <c:ptCount val="20"/>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numCache>
            </c:numRef>
          </c:cat>
          <c:val>
            <c:numRef>
              <c:f>Sheet1!$I$2:$AB$2</c:f>
              <c:numCache>
                <c:formatCode>General</c:formatCode>
                <c:ptCount val="20"/>
                <c:pt idx="0">
                  <c:v>368.69</c:v>
                </c:pt>
                <c:pt idx="1">
                  <c:v>747.98</c:v>
                </c:pt>
                <c:pt idx="2">
                  <c:v>680.51</c:v>
                </c:pt>
                <c:pt idx="3">
                  <c:v>302.52999999999997</c:v>
                </c:pt>
                <c:pt idx="4">
                  <c:v>854.61</c:v>
                </c:pt>
                <c:pt idx="5">
                  <c:v>506.39</c:v>
                </c:pt>
                <c:pt idx="6" formatCode="0.00_);[Red]\(0.00\)">
                  <c:v>-210.35</c:v>
                </c:pt>
                <c:pt idx="7" formatCode="0.00_);[Red]\(0.00\)">
                  <c:v>177.25</c:v>
                </c:pt>
                <c:pt idx="8" formatCode="0.00_);[Red]\(0.00\)">
                  <c:v>524.16</c:v>
                </c:pt>
                <c:pt idx="9" formatCode="0.00_);[Red]\(0.00\)">
                  <c:v>290.29000000000002</c:v>
                </c:pt>
                <c:pt idx="10" formatCode="0.00_);[Red]\(0.00\)">
                  <c:v>287.22000000000003</c:v>
                </c:pt>
                <c:pt idx="11" formatCode="0.00_);[Red]\(0.00\)">
                  <c:v>1249.2</c:v>
                </c:pt>
                <c:pt idx="12" formatCode="0.00_);[Red]\(0.00\)">
                  <c:v>289.48</c:v>
                </c:pt>
                <c:pt idx="13" formatCode="0.00_);[Red]\(0.00\)">
                  <c:v>108.61</c:v>
                </c:pt>
                <c:pt idx="14" formatCode="0.00_);[Red]\(0.00\)">
                  <c:v>342.83</c:v>
                </c:pt>
                <c:pt idx="15" formatCode="0.00_);[Red]\(0.00\)">
                  <c:v>-38.21</c:v>
                </c:pt>
                <c:pt idx="16" formatCode="0.00_);[Red]\(0.00\)">
                  <c:v>403.31</c:v>
                </c:pt>
                <c:pt idx="17" formatCode="0.00_);[Red]\(0.00\)">
                  <c:v>964.28</c:v>
                </c:pt>
                <c:pt idx="18" formatCode="0.00_);[Red]\(0.00\)">
                  <c:v>207.96</c:v>
                </c:pt>
                <c:pt idx="19" formatCode="0.00_);[Red]\(0.00\)">
                  <c:v>686.22</c:v>
                </c:pt>
              </c:numCache>
            </c:numRef>
          </c:val>
          <c:smooth val="0"/>
          <c:extLst>
            <c:ext xmlns:c16="http://schemas.microsoft.com/office/drawing/2014/chart" uri="{C3380CC4-5D6E-409C-BE32-E72D297353CC}">
              <c16:uniqueId val="{00000001-273B-498F-8AF0-F306BED55B34}"/>
            </c:ext>
          </c:extLst>
        </c:ser>
        <c:ser>
          <c:idx val="1"/>
          <c:order val="1"/>
          <c:tx>
            <c:strRef>
              <c:f>Sheet1!$A$3</c:f>
              <c:strCache>
                <c:ptCount val="1"/>
              </c:strCache>
            </c:strRef>
          </c:tx>
          <c:spPr>
            <a:ln w="57150">
              <a:solidFill>
                <a:srgbClr val="0000CC"/>
              </a:solidFill>
            </a:ln>
          </c:spPr>
          <c:marker>
            <c:symbol val="none"/>
          </c:marker>
          <c:cat>
            <c:numRef>
              <c:f>Sheet1!$I$1:$AB$1</c:f>
              <c:numCache>
                <c:formatCode>General</c:formatCode>
                <c:ptCount val="20"/>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numCache>
            </c:numRef>
          </c:cat>
          <c:val>
            <c:numRef>
              <c:f>Sheet1!$I$3:$AB$3</c:f>
              <c:numCache>
                <c:formatCode>General</c:formatCode>
                <c:ptCount val="20"/>
                <c:pt idx="0">
                  <c:v>437.14800000000002</c:v>
                </c:pt>
                <c:pt idx="1">
                  <c:v>437.14800000000002</c:v>
                </c:pt>
                <c:pt idx="2">
                  <c:v>437.14800000000002</c:v>
                </c:pt>
                <c:pt idx="3">
                  <c:v>437.14800000000002</c:v>
                </c:pt>
                <c:pt idx="4">
                  <c:v>437.14800000000002</c:v>
                </c:pt>
                <c:pt idx="5">
                  <c:v>437.14800000000002</c:v>
                </c:pt>
                <c:pt idx="6">
                  <c:v>437.14800000000002</c:v>
                </c:pt>
                <c:pt idx="7">
                  <c:v>437.14800000000002</c:v>
                </c:pt>
                <c:pt idx="8">
                  <c:v>437.14800000000002</c:v>
                </c:pt>
                <c:pt idx="9">
                  <c:v>437.14800000000002</c:v>
                </c:pt>
                <c:pt idx="10">
                  <c:v>437.14800000000002</c:v>
                </c:pt>
                <c:pt idx="11">
                  <c:v>437.14800000000002</c:v>
                </c:pt>
                <c:pt idx="12">
                  <c:v>437.14800000000002</c:v>
                </c:pt>
                <c:pt idx="13">
                  <c:v>437.14800000000002</c:v>
                </c:pt>
                <c:pt idx="14">
                  <c:v>437.14800000000002</c:v>
                </c:pt>
                <c:pt idx="15">
                  <c:v>437.14800000000002</c:v>
                </c:pt>
                <c:pt idx="16">
                  <c:v>437.14800000000002</c:v>
                </c:pt>
                <c:pt idx="17">
                  <c:v>437.14800000000002</c:v>
                </c:pt>
                <c:pt idx="18">
                  <c:v>437.14800000000002</c:v>
                </c:pt>
                <c:pt idx="19">
                  <c:v>437.14800000000002</c:v>
                </c:pt>
              </c:numCache>
            </c:numRef>
          </c:val>
          <c:smooth val="0"/>
          <c:extLst>
            <c:ext xmlns:c16="http://schemas.microsoft.com/office/drawing/2014/chart" uri="{C3380CC4-5D6E-409C-BE32-E72D297353CC}">
              <c16:uniqueId val="{00000000-4F39-4AD0-8B02-D54D8E7C2DFC}"/>
            </c:ext>
          </c:extLst>
        </c:ser>
        <c:dLbls>
          <c:showLegendKey val="0"/>
          <c:showVal val="0"/>
          <c:showCatName val="0"/>
          <c:showSerName val="0"/>
          <c:showPercent val="0"/>
          <c:showBubbleSize val="0"/>
        </c:dLbls>
        <c:smooth val="0"/>
        <c:axId val="288122688"/>
        <c:axId val="288117984"/>
      </c:lineChart>
      <c:catAx>
        <c:axId val="288122688"/>
        <c:scaling>
          <c:orientation val="minMax"/>
        </c:scaling>
        <c:delete val="0"/>
        <c:axPos val="b"/>
        <c:numFmt formatCode="General" sourceLinked="1"/>
        <c:majorTickMark val="cross"/>
        <c:minorTickMark val="none"/>
        <c:tickLblPos val="nextTo"/>
        <c:spPr>
          <a:ln w="2005">
            <a:solidFill>
              <a:schemeClr val="tx1"/>
            </a:solidFill>
            <a:prstDash val="solid"/>
          </a:ln>
        </c:spPr>
        <c:txPr>
          <a:bodyPr rot="0" vert="horz"/>
          <a:lstStyle/>
          <a:p>
            <a:pPr>
              <a:defRPr sz="1200" b="1" i="0" u="none" strike="noStrike" baseline="0">
                <a:solidFill>
                  <a:srgbClr val="000000"/>
                </a:solidFill>
                <a:latin typeface="Arial"/>
                <a:ea typeface="Arial"/>
                <a:cs typeface="Arial"/>
              </a:defRPr>
            </a:pPr>
            <a:endParaRPr lang="en-US"/>
          </a:p>
        </c:txPr>
        <c:crossAx val="288117984"/>
        <c:crosses val="autoZero"/>
        <c:auto val="0"/>
        <c:lblAlgn val="ctr"/>
        <c:lblOffset val="100"/>
        <c:noMultiLvlLbl val="0"/>
      </c:catAx>
      <c:valAx>
        <c:axId val="288117984"/>
        <c:scaling>
          <c:orientation val="minMax"/>
          <c:max val="1500"/>
        </c:scaling>
        <c:delete val="0"/>
        <c:axPos val="l"/>
        <c:majorGridlines>
          <c:spPr>
            <a:ln w="2005">
              <a:solidFill>
                <a:schemeClr val="tx1"/>
              </a:solidFill>
              <a:prstDash val="solid"/>
            </a:ln>
          </c:spPr>
        </c:majorGridlines>
        <c:numFmt formatCode="#,##0" sourceLinked="0"/>
        <c:majorTickMark val="cross"/>
        <c:minorTickMark val="none"/>
        <c:tickLblPos val="nextTo"/>
        <c:spPr>
          <a:ln w="2005">
            <a:solidFill>
              <a:schemeClr val="tx1"/>
            </a:solidFill>
            <a:prstDash val="solid"/>
          </a:ln>
        </c:spPr>
        <c:txPr>
          <a:bodyPr rot="0" vert="horz"/>
          <a:lstStyle/>
          <a:p>
            <a:pPr>
              <a:defRPr sz="1200" b="1" i="0" u="none" strike="noStrike" baseline="0">
                <a:solidFill>
                  <a:srgbClr val="000000"/>
                </a:solidFill>
                <a:latin typeface="Arial"/>
                <a:ea typeface="Arial"/>
                <a:cs typeface="Arial"/>
              </a:defRPr>
            </a:pPr>
            <a:endParaRPr lang="en-US"/>
          </a:p>
        </c:txPr>
        <c:crossAx val="288122688"/>
        <c:crosses val="autoZero"/>
        <c:crossBetween val="between"/>
        <c:majorUnit val="500"/>
      </c:valAx>
      <c:spPr>
        <a:noFill/>
        <a:ln w="8019">
          <a:solidFill>
            <a:schemeClr val="tx1"/>
          </a:solidFill>
          <a:prstDash val="solid"/>
        </a:ln>
      </c:spPr>
    </c:plotArea>
    <c:plotVisOnly val="1"/>
    <c:dispBlanksAs val="gap"/>
    <c:showDLblsOverMax val="0"/>
  </c:chart>
  <c:spPr>
    <a:noFill/>
    <a:ln>
      <a:noFill/>
    </a:ln>
  </c:spPr>
  <c:txPr>
    <a:bodyPr/>
    <a:lstStyle/>
    <a:p>
      <a:pPr>
        <a:defRPr sz="631" b="0" i="0" u="none" strike="noStrike" baseline="0">
          <a:solidFill>
            <a:srgbClr val="FFFFFF"/>
          </a:solidFill>
          <a:latin typeface="Arial"/>
          <a:ea typeface="Arial"/>
          <a:cs typeface="Arial"/>
        </a:defRPr>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011583011583026E-2"/>
          <c:y val="6.5934065934065936E-2"/>
          <c:w val="0.87258687258687273"/>
          <c:h val="0.72893772893772901"/>
        </c:manualLayout>
      </c:layout>
      <c:areaChart>
        <c:grouping val="stacked"/>
        <c:varyColors val="0"/>
        <c:ser>
          <c:idx val="0"/>
          <c:order val="0"/>
          <c:tx>
            <c:strRef>
              <c:f>Sheet1!$A$2</c:f>
              <c:strCache>
                <c:ptCount val="1"/>
                <c:pt idx="0">
                  <c:v>Average</c:v>
                </c:pt>
              </c:strCache>
            </c:strRef>
          </c:tx>
          <c:spPr>
            <a:noFill/>
            <a:ln w="50800">
              <a:solidFill>
                <a:srgbClr val="0000CC"/>
              </a:solidFill>
              <a:prstDash val="solid"/>
            </a:ln>
          </c:spPr>
          <c:dLbls>
            <c:dLbl>
              <c:idx val="0"/>
              <c:layout>
                <c:manualLayout>
                  <c:x val="3.6837520857406457E-2"/>
                  <c:y val="-0.1526494239842334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A74-453A-B68C-D4C5D2879C84}"/>
                </c:ext>
              </c:extLst>
            </c:dLbl>
            <c:dLbl>
              <c:idx val="1"/>
              <c:layout>
                <c:manualLayout>
                  <c:x val="-6.8217631217419618E-3"/>
                  <c:y val="-0.3725680856564342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A74-453A-B68C-D4C5D2879C84}"/>
                </c:ext>
              </c:extLst>
            </c:dLbl>
            <c:dLbl>
              <c:idx val="2"/>
              <c:layout>
                <c:manualLayout>
                  <c:x val="5.457410497393499E-3"/>
                  <c:y val="-0.357044415420749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A74-453A-B68C-D4C5D2879C84}"/>
                </c:ext>
              </c:extLst>
            </c:dLbl>
            <c:dLbl>
              <c:idx val="3"/>
              <c:layout>
                <c:manualLayout>
                  <c:x val="1.5007878867832161E-2"/>
                  <c:y val="-0.2768387858697116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A74-453A-B68C-D4C5D2879C84}"/>
                </c:ext>
              </c:extLst>
            </c:dLbl>
            <c:dLbl>
              <c:idx val="4"/>
              <c:layout>
                <c:manualLayout>
                  <c:x val="2.7287052486967248E-3"/>
                  <c:y val="-9.0554743041494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A74-453A-B68C-D4C5D2879C84}"/>
                </c:ext>
              </c:extLst>
            </c:dLbl>
            <c:dLbl>
              <c:idx val="5"/>
              <c:layout>
                <c:manualLayout>
                  <c:x val="1.3643526243483873E-3"/>
                  <c:y val="-0.227680496790043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A74-453A-B68C-D4C5D2879C84}"/>
                </c:ext>
              </c:extLst>
            </c:dLbl>
            <c:dLbl>
              <c:idx val="6"/>
              <c:layout>
                <c:manualLayout>
                  <c:x val="-1.3643526243483873E-3"/>
                  <c:y val="-0.1009038565319509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A74-453A-B68C-D4C5D2879C84}"/>
                </c:ext>
              </c:extLst>
            </c:dLbl>
            <c:dLbl>
              <c:idx val="7"/>
              <c:layout>
                <c:manualLayout>
                  <c:x val="4.093057873045162E-3"/>
                  <c:y val="-0.2561405588887986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A74-453A-B68C-D4C5D2879C84}"/>
                </c:ext>
              </c:extLst>
            </c:dLbl>
            <c:dLbl>
              <c:idx val="8"/>
              <c:layout>
                <c:manualLayout>
                  <c:x val="2.7287052486967747E-3"/>
                  <c:y val="-0.1345384753759346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A74-453A-B68C-D4C5D2879C84}"/>
                </c:ext>
              </c:extLst>
            </c:dLbl>
            <c:dLbl>
              <c:idx val="9"/>
              <c:layout>
                <c:manualLayout>
                  <c:x val="-3.969718247217268E-2"/>
                  <c:y val="-0.3751553640290484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A74-453A-B68C-D4C5D2879C84}"/>
                </c:ext>
              </c:extLst>
            </c:dLbl>
            <c:spPr>
              <a:solidFill>
                <a:srgbClr val="F8F8F8"/>
              </a:solidFill>
              <a:ln w="25400">
                <a:noFill/>
              </a:ln>
            </c:spPr>
            <c:txPr>
              <a:bodyPr wrap="square" lIns="38100" tIns="19050" rIns="38100" bIns="19050" anchor="ctr">
                <a:spAutoFit/>
              </a:bodyPr>
              <a:lstStyle/>
              <a:p>
                <a:pPr>
                  <a:defRPr sz="1600" b="1" i="0" u="none" strike="noStrike" baseline="0">
                    <a:solidFill>
                      <a:schemeClr val="tx1"/>
                    </a:solidFill>
                    <a:latin typeface="Verdana"/>
                    <a:ea typeface="Verdana"/>
                    <a:cs typeface="Verdan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Sheet1!$H$1:$Q$1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Sheet1!$H$2:$Q$2</c:f>
              <c:numCache>
                <c:formatCode>General</c:formatCode>
                <c:ptCount val="10"/>
                <c:pt idx="0" formatCode="0.00">
                  <c:v>20.2</c:v>
                </c:pt>
                <c:pt idx="1">
                  <c:v>24.36</c:v>
                </c:pt>
                <c:pt idx="2">
                  <c:v>17.75</c:v>
                </c:pt>
                <c:pt idx="3">
                  <c:v>16.21</c:v>
                </c:pt>
                <c:pt idx="4">
                  <c:v>17.72</c:v>
                </c:pt>
                <c:pt idx="5">
                  <c:v>16.440000000000001</c:v>
                </c:pt>
                <c:pt idx="6">
                  <c:v>18.64</c:v>
                </c:pt>
                <c:pt idx="7">
                  <c:v>19.77</c:v>
                </c:pt>
                <c:pt idx="8">
                  <c:v>18.41</c:v>
                </c:pt>
                <c:pt idx="9">
                  <c:v>24.24</c:v>
                </c:pt>
              </c:numCache>
            </c:numRef>
          </c:val>
          <c:extLst>
            <c:ext xmlns:c16="http://schemas.microsoft.com/office/drawing/2014/chart" uri="{C3380CC4-5D6E-409C-BE32-E72D297353CC}">
              <c16:uniqueId val="{00000000-3A66-4A28-BEE7-414257CC9B5B}"/>
            </c:ext>
          </c:extLst>
        </c:ser>
        <c:dLbls>
          <c:showLegendKey val="0"/>
          <c:showVal val="0"/>
          <c:showCatName val="0"/>
          <c:showSerName val="0"/>
          <c:showPercent val="0"/>
          <c:showBubbleSize val="0"/>
        </c:dLbls>
        <c:axId val="131065336"/>
        <c:axId val="1"/>
      </c:areaChart>
      <c:catAx>
        <c:axId val="131065336"/>
        <c:scaling>
          <c:orientation val="minMax"/>
        </c:scaling>
        <c:delete val="0"/>
        <c:axPos val="b"/>
        <c:numFmt formatCode="General" sourceLinked="1"/>
        <c:majorTickMark val="out"/>
        <c:minorTickMark val="none"/>
        <c:tickLblPos val="nextTo"/>
        <c:spPr>
          <a:ln w="3175">
            <a:solidFill>
              <a:schemeClr val="tx1"/>
            </a:solidFill>
            <a:prstDash val="solid"/>
          </a:ln>
        </c:spPr>
        <c:txPr>
          <a:bodyPr rot="0" vert="horz"/>
          <a:lstStyle/>
          <a:p>
            <a:pPr>
              <a:defRPr sz="1400" b="1" i="0" u="none" strike="noStrike" baseline="0">
                <a:solidFill>
                  <a:schemeClr val="tx1"/>
                </a:solidFill>
                <a:latin typeface="Verdana"/>
                <a:ea typeface="Verdana"/>
                <a:cs typeface="Verdana"/>
              </a:defRPr>
            </a:pPr>
            <a:endParaRPr lang="en-US"/>
          </a:p>
        </c:txPr>
        <c:crossAx val="1"/>
        <c:crosses val="autoZero"/>
        <c:auto val="1"/>
        <c:lblAlgn val="ctr"/>
        <c:lblOffset val="100"/>
        <c:tickLblSkip val="1"/>
        <c:tickMarkSkip val="1"/>
        <c:noMultiLvlLbl val="0"/>
      </c:catAx>
      <c:valAx>
        <c:axId val="1"/>
        <c:scaling>
          <c:orientation val="minMax"/>
          <c:min val="9"/>
        </c:scaling>
        <c:delete val="1"/>
        <c:axPos val="l"/>
        <c:numFmt formatCode="0.00" sourceLinked="1"/>
        <c:majorTickMark val="out"/>
        <c:minorTickMark val="none"/>
        <c:tickLblPos val="nextTo"/>
        <c:crossAx val="131065336"/>
        <c:crosses val="autoZero"/>
        <c:crossBetween val="midCat"/>
      </c:valAx>
      <c:spPr>
        <a:noFill/>
        <a:ln w="12700">
          <a:solidFill>
            <a:schemeClr val="tx1"/>
          </a:solidFill>
          <a:prstDash val="solid"/>
        </a:ln>
      </c:spPr>
    </c:plotArea>
    <c:plotVisOnly val="1"/>
    <c:dispBlanksAs val="zero"/>
    <c:showDLblsOverMax val="0"/>
  </c:chart>
  <c:spPr>
    <a:noFill/>
    <a:ln>
      <a:noFill/>
    </a:ln>
  </c:spPr>
  <c:txPr>
    <a:bodyPr/>
    <a:lstStyle/>
    <a:p>
      <a:pPr>
        <a:defRPr sz="1800" b="1" i="0" u="none" strike="noStrike" baseline="0">
          <a:solidFill>
            <a:schemeClr val="tx1"/>
          </a:solidFill>
          <a:latin typeface="Verdana"/>
          <a:ea typeface="Verdana"/>
          <a:cs typeface="Verdana"/>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011583011583026E-2"/>
          <c:y val="6.5934065934065936E-2"/>
          <c:w val="0.87258687258687273"/>
          <c:h val="0.72893772893772901"/>
        </c:manualLayout>
      </c:layout>
      <c:areaChart>
        <c:grouping val="standard"/>
        <c:varyColors val="0"/>
        <c:ser>
          <c:idx val="0"/>
          <c:order val="0"/>
          <c:tx>
            <c:strRef>
              <c:f>Sheet1!$A$2</c:f>
              <c:strCache>
                <c:ptCount val="1"/>
                <c:pt idx="0">
                  <c:v>Average</c:v>
                </c:pt>
              </c:strCache>
            </c:strRef>
          </c:tx>
          <c:spPr>
            <a:noFill/>
            <a:ln w="50800">
              <a:solidFill>
                <a:srgbClr val="0000CC"/>
              </a:solidFill>
              <a:prstDash val="solid"/>
            </a:ln>
          </c:spPr>
          <c:dLbls>
            <c:dLbl>
              <c:idx val="0"/>
              <c:delete val="1"/>
              <c:extLst>
                <c:ext xmlns:c15="http://schemas.microsoft.com/office/drawing/2012/chart" uri="{CE6537A1-D6FC-4f65-9D91-7224C49458BB}"/>
                <c:ext xmlns:c16="http://schemas.microsoft.com/office/drawing/2014/chart" uri="{C3380CC4-5D6E-409C-BE32-E72D297353CC}">
                  <c16:uniqueId val="{00000005-3A74-453A-B68C-D4C5D2879C84}"/>
                </c:ext>
              </c:extLst>
            </c:dLbl>
            <c:dLbl>
              <c:idx val="1"/>
              <c:layout>
                <c:manualLayout>
                  <c:x val="1.3643526243483873E-3"/>
                  <c:y val="-0.357044415420749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A74-453A-B68C-D4C5D2879C84}"/>
                </c:ext>
              </c:extLst>
            </c:dLbl>
            <c:dLbl>
              <c:idx val="2"/>
              <c:delete val="1"/>
              <c:extLst>
                <c:ext xmlns:c15="http://schemas.microsoft.com/office/drawing/2012/chart" uri="{CE6537A1-D6FC-4f65-9D91-7224C49458BB}"/>
                <c:ext xmlns:c16="http://schemas.microsoft.com/office/drawing/2014/chart" uri="{C3380CC4-5D6E-409C-BE32-E72D297353CC}">
                  <c16:uniqueId val="{00000004-3A74-453A-B68C-D4C5D2879C84}"/>
                </c:ext>
              </c:extLst>
            </c:dLbl>
            <c:dLbl>
              <c:idx val="3"/>
              <c:delete val="1"/>
              <c:extLst>
                <c:ext xmlns:c15="http://schemas.microsoft.com/office/drawing/2012/chart" uri="{CE6537A1-D6FC-4f65-9D91-7224C49458BB}"/>
                <c:ext xmlns:c16="http://schemas.microsoft.com/office/drawing/2014/chart" uri="{C3380CC4-5D6E-409C-BE32-E72D297353CC}">
                  <c16:uniqueId val="{00000003-3A74-453A-B68C-D4C5D2879C84}"/>
                </c:ext>
              </c:extLst>
            </c:dLbl>
            <c:dLbl>
              <c:idx val="4"/>
              <c:delete val="1"/>
              <c:extLst>
                <c:ext xmlns:c15="http://schemas.microsoft.com/office/drawing/2012/chart" uri="{CE6537A1-D6FC-4f65-9D91-7224C49458BB}"/>
                <c:ext xmlns:c16="http://schemas.microsoft.com/office/drawing/2014/chart" uri="{C3380CC4-5D6E-409C-BE32-E72D297353CC}">
                  <c16:uniqueId val="{00000002-3A74-453A-B68C-D4C5D2879C84}"/>
                </c:ext>
              </c:extLst>
            </c:dLbl>
            <c:dLbl>
              <c:idx val="5"/>
              <c:layout>
                <c:manualLayout>
                  <c:x val="1.3643526243483873E-3"/>
                  <c:y val="-9.0554743041494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A74-453A-B68C-D4C5D2879C84}"/>
                </c:ext>
              </c:extLst>
            </c:dLbl>
            <c:dLbl>
              <c:idx val="6"/>
              <c:delete val="1"/>
              <c:extLst>
                <c:ext xmlns:c15="http://schemas.microsoft.com/office/drawing/2012/chart" uri="{CE6537A1-D6FC-4f65-9D91-7224C49458BB}"/>
                <c:ext xmlns:c16="http://schemas.microsoft.com/office/drawing/2014/chart" uri="{C3380CC4-5D6E-409C-BE32-E72D297353CC}">
                  <c16:uniqueId val="{00000000-3A74-453A-B68C-D4C5D2879C84}"/>
                </c:ext>
              </c:extLst>
            </c:dLbl>
            <c:dLbl>
              <c:idx val="7"/>
              <c:delete val="1"/>
              <c:extLst>
                <c:ext xmlns:c15="http://schemas.microsoft.com/office/drawing/2012/chart" uri="{CE6537A1-D6FC-4f65-9D91-7224C49458BB}"/>
                <c:ext xmlns:c16="http://schemas.microsoft.com/office/drawing/2014/chart" uri="{C3380CC4-5D6E-409C-BE32-E72D297353CC}">
                  <c16:uniqueId val="{00000007-3A74-453A-B68C-D4C5D2879C84}"/>
                </c:ext>
              </c:extLst>
            </c:dLbl>
            <c:dLbl>
              <c:idx val="8"/>
              <c:delete val="1"/>
              <c:extLst>
                <c:ext xmlns:c15="http://schemas.microsoft.com/office/drawing/2012/chart" uri="{CE6537A1-D6FC-4f65-9D91-7224C49458BB}"/>
                <c:ext xmlns:c16="http://schemas.microsoft.com/office/drawing/2014/chart" uri="{C3380CC4-5D6E-409C-BE32-E72D297353CC}">
                  <c16:uniqueId val="{00000008-3A74-453A-B68C-D4C5D2879C84}"/>
                </c:ext>
              </c:extLst>
            </c:dLbl>
            <c:dLbl>
              <c:idx val="9"/>
              <c:layout>
                <c:manualLayout>
                  <c:x val="-3.956622610610333E-2"/>
                  <c:y val="-0.3441080235576788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A74-453A-B68C-D4C5D2879C84}"/>
                </c:ext>
              </c:extLst>
            </c:dLbl>
            <c:spPr>
              <a:solidFill>
                <a:srgbClr val="F8F8F8"/>
              </a:solidFill>
              <a:ln w="25400">
                <a:noFill/>
              </a:ln>
            </c:spPr>
            <c:txPr>
              <a:bodyPr wrap="square" lIns="38100" tIns="19050" rIns="38100" bIns="19050" anchor="ctr">
                <a:spAutoFit/>
              </a:bodyPr>
              <a:lstStyle/>
              <a:p>
                <a:pPr>
                  <a:defRPr sz="1600" b="1" i="0" u="none" strike="noStrike" baseline="0">
                    <a:solidFill>
                      <a:schemeClr val="tx1"/>
                    </a:solidFill>
                    <a:latin typeface="Verdana"/>
                    <a:ea typeface="Verdana"/>
                    <a:cs typeface="Verdan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Sheet1!$F$1:$O$1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Sheet1!$F$2:$O$2</c:f>
              <c:numCache>
                <c:formatCode>General</c:formatCode>
                <c:ptCount val="10"/>
                <c:pt idx="0" formatCode="0.00">
                  <c:v>20.2</c:v>
                </c:pt>
                <c:pt idx="1">
                  <c:v>24.36</c:v>
                </c:pt>
                <c:pt idx="2">
                  <c:v>17.75</c:v>
                </c:pt>
                <c:pt idx="3">
                  <c:v>16.21</c:v>
                </c:pt>
                <c:pt idx="4">
                  <c:v>17.72</c:v>
                </c:pt>
                <c:pt idx="5">
                  <c:v>16.440000000000001</c:v>
                </c:pt>
                <c:pt idx="6">
                  <c:v>18.64</c:v>
                </c:pt>
                <c:pt idx="7">
                  <c:v>19.77</c:v>
                </c:pt>
                <c:pt idx="8">
                  <c:v>18.41</c:v>
                </c:pt>
                <c:pt idx="9">
                  <c:v>24.24</c:v>
                </c:pt>
              </c:numCache>
            </c:numRef>
          </c:val>
          <c:extLst>
            <c:ext xmlns:c16="http://schemas.microsoft.com/office/drawing/2014/chart" uri="{C3380CC4-5D6E-409C-BE32-E72D297353CC}">
              <c16:uniqueId val="{00000000-3A66-4A28-BEE7-414257CC9B5B}"/>
            </c:ext>
          </c:extLst>
        </c:ser>
        <c:ser>
          <c:idx val="1"/>
          <c:order val="1"/>
          <c:tx>
            <c:strRef>
              <c:f>Sheet1!$A$3</c:f>
              <c:strCache>
                <c:ptCount val="1"/>
              </c:strCache>
            </c:strRef>
          </c:tx>
          <c:spPr>
            <a:noFill/>
            <a:ln w="38100">
              <a:solidFill>
                <a:srgbClr val="FF0000"/>
              </a:solidFill>
            </a:ln>
          </c:spPr>
          <c:cat>
            <c:numRef>
              <c:f>Sheet1!$F$1:$O$1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Sheet1!$F$3:$O$3</c:f>
              <c:numCache>
                <c:formatCode>General</c:formatCode>
                <c:ptCount val="10"/>
                <c:pt idx="0">
                  <c:v>19.374000000000002</c:v>
                </c:pt>
                <c:pt idx="1">
                  <c:v>19.374000000000002</c:v>
                </c:pt>
                <c:pt idx="2">
                  <c:v>19.374000000000002</c:v>
                </c:pt>
                <c:pt idx="3">
                  <c:v>19.374000000000002</c:v>
                </c:pt>
                <c:pt idx="4">
                  <c:v>19.374000000000002</c:v>
                </c:pt>
                <c:pt idx="5">
                  <c:v>19.374000000000002</c:v>
                </c:pt>
                <c:pt idx="6">
                  <c:v>19.374000000000002</c:v>
                </c:pt>
                <c:pt idx="7">
                  <c:v>19.374000000000002</c:v>
                </c:pt>
                <c:pt idx="8" formatCode="0.00">
                  <c:v>19.374000000000002</c:v>
                </c:pt>
                <c:pt idx="9" formatCode="0.00">
                  <c:v>19.374000000000002</c:v>
                </c:pt>
              </c:numCache>
            </c:numRef>
          </c:val>
          <c:extLst>
            <c:ext xmlns:c16="http://schemas.microsoft.com/office/drawing/2014/chart" uri="{C3380CC4-5D6E-409C-BE32-E72D297353CC}">
              <c16:uniqueId val="{00000001-C9F6-4C89-843E-98941CA49826}"/>
            </c:ext>
          </c:extLst>
        </c:ser>
        <c:dLbls>
          <c:showLegendKey val="0"/>
          <c:showVal val="0"/>
          <c:showCatName val="0"/>
          <c:showSerName val="0"/>
          <c:showPercent val="0"/>
          <c:showBubbleSize val="0"/>
        </c:dLbls>
        <c:axId val="131065336"/>
        <c:axId val="1"/>
      </c:areaChart>
      <c:catAx>
        <c:axId val="131065336"/>
        <c:scaling>
          <c:orientation val="minMax"/>
        </c:scaling>
        <c:delete val="0"/>
        <c:axPos val="b"/>
        <c:numFmt formatCode="General" sourceLinked="1"/>
        <c:majorTickMark val="out"/>
        <c:minorTickMark val="none"/>
        <c:tickLblPos val="nextTo"/>
        <c:spPr>
          <a:ln w="3175">
            <a:solidFill>
              <a:schemeClr val="tx1"/>
            </a:solidFill>
            <a:prstDash val="solid"/>
          </a:ln>
        </c:spPr>
        <c:txPr>
          <a:bodyPr rot="0" vert="horz"/>
          <a:lstStyle/>
          <a:p>
            <a:pPr>
              <a:defRPr sz="1400" b="1" i="0" u="none" strike="noStrike" baseline="0">
                <a:solidFill>
                  <a:schemeClr val="tx1"/>
                </a:solidFill>
                <a:latin typeface="Verdana"/>
                <a:ea typeface="Verdana"/>
                <a:cs typeface="Verdana"/>
              </a:defRPr>
            </a:pPr>
            <a:endParaRPr lang="en-US"/>
          </a:p>
        </c:txPr>
        <c:crossAx val="1"/>
        <c:crosses val="autoZero"/>
        <c:auto val="1"/>
        <c:lblAlgn val="ctr"/>
        <c:lblOffset val="100"/>
        <c:noMultiLvlLbl val="0"/>
      </c:catAx>
      <c:valAx>
        <c:axId val="1"/>
        <c:scaling>
          <c:orientation val="minMax"/>
          <c:min val="9"/>
        </c:scaling>
        <c:delete val="1"/>
        <c:axPos val="l"/>
        <c:numFmt formatCode="0.00" sourceLinked="1"/>
        <c:majorTickMark val="out"/>
        <c:minorTickMark val="none"/>
        <c:tickLblPos val="nextTo"/>
        <c:crossAx val="131065336"/>
        <c:crosses val="autoZero"/>
        <c:crossBetween val="midCat"/>
      </c:valAx>
      <c:spPr>
        <a:noFill/>
        <a:ln w="12700">
          <a:solidFill>
            <a:schemeClr val="tx1"/>
          </a:solidFill>
          <a:prstDash val="solid"/>
        </a:ln>
      </c:spPr>
    </c:plotArea>
    <c:plotVisOnly val="1"/>
    <c:dispBlanksAs val="zero"/>
    <c:showDLblsOverMax val="0"/>
  </c:chart>
  <c:spPr>
    <a:noFill/>
    <a:ln>
      <a:noFill/>
    </a:ln>
  </c:spPr>
  <c:txPr>
    <a:bodyPr/>
    <a:lstStyle/>
    <a:p>
      <a:pPr>
        <a:defRPr sz="1800" b="1" i="0" u="none" strike="noStrike" baseline="0">
          <a:solidFill>
            <a:schemeClr val="tx1"/>
          </a:solidFill>
          <a:latin typeface="Verdana"/>
          <a:ea typeface="Verdana"/>
          <a:cs typeface="Verdana"/>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25">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75000"/>
            <a:lumOff val="25000"/>
          </a:schemeClr>
        </a:solidFill>
      </a:ln>
    </cs:spPr>
  </cs:downBar>
  <cs:dropLine>
    <cs:lnRef idx="0"/>
    <cs:fillRef idx="0"/>
    <cs:effectRef idx="0"/>
    <cs:fontRef idx="minor">
      <a:schemeClr val="dk1"/>
    </cs:fontRef>
    <cs:spPr>
      <a:ln w="9525">
        <a:solidFill>
          <a:schemeClr val="tx1">
            <a:lumMod val="75000"/>
            <a:lumOff val="25000"/>
          </a:schemeClr>
        </a:solidFill>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75000"/>
            <a:lumOff val="25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0.28814</cdr:x>
      <cdr:y>0</cdr:y>
    </cdr:from>
    <cdr:to>
      <cdr:x>0.67797</cdr:x>
      <cdr:y>0.18401</cdr:y>
    </cdr:to>
    <cdr:sp macro="" textlink="">
      <cdr:nvSpPr>
        <cdr:cNvPr id="2" name="TextBox 1">
          <a:extLst xmlns:a="http://schemas.openxmlformats.org/drawingml/2006/main">
            <a:ext uri="{FF2B5EF4-FFF2-40B4-BE49-F238E27FC236}">
              <a16:creationId xmlns:a16="http://schemas.microsoft.com/office/drawing/2014/main" id="{5C3576A2-983E-44AB-A744-153F98D4138C}"/>
            </a:ext>
          </a:extLst>
        </cdr:cNvPr>
        <cdr:cNvSpPr txBox="1"/>
      </cdr:nvSpPr>
      <cdr:spPr>
        <a:xfrm xmlns:a="http://schemas.openxmlformats.org/drawingml/2006/main">
          <a:off x="2590800" y="0"/>
          <a:ext cx="3505200" cy="787408"/>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t>In 2020 Avg Gov’t payments = $2.27/CWT</a:t>
          </a:r>
        </a:p>
        <a:p xmlns:a="http://schemas.openxmlformats.org/drawingml/2006/main">
          <a:r>
            <a:rPr lang="en-US" sz="1400" b="1" dirty="0"/>
            <a:t>Return excluding = $1.59</a:t>
          </a:r>
        </a:p>
      </cdr:txBody>
    </cdr:sp>
  </cdr:relSizeAnchor>
  <cdr:relSizeAnchor xmlns:cdr="http://schemas.openxmlformats.org/drawingml/2006/chartDrawing">
    <cdr:from>
      <cdr:x>0.58475</cdr:x>
      <cdr:y>0.10684</cdr:y>
    </cdr:from>
    <cdr:to>
      <cdr:x>0.71186</cdr:x>
      <cdr:y>0.23149</cdr:y>
    </cdr:to>
    <cdr:cxnSp macro="">
      <cdr:nvCxnSpPr>
        <cdr:cNvPr id="4" name="Straight Arrow Connector 3">
          <a:extLst xmlns:a="http://schemas.openxmlformats.org/drawingml/2006/main">
            <a:ext uri="{FF2B5EF4-FFF2-40B4-BE49-F238E27FC236}">
              <a16:creationId xmlns:a16="http://schemas.microsoft.com/office/drawing/2014/main" id="{D79B40F3-D690-4974-A299-7B5A7FDF5323}"/>
            </a:ext>
          </a:extLst>
        </cdr:cNvPr>
        <cdr:cNvCxnSpPr/>
      </cdr:nvCxnSpPr>
      <cdr:spPr>
        <a:xfrm xmlns:a="http://schemas.openxmlformats.org/drawingml/2006/main">
          <a:off x="5257800" y="457199"/>
          <a:ext cx="1143000" cy="533400"/>
        </a:xfrm>
        <a:prstGeom xmlns:a="http://schemas.openxmlformats.org/drawingml/2006/main" prst="straightConnector1">
          <a:avLst/>
        </a:prstGeom>
        <a:ln xmlns:a="http://schemas.openxmlformats.org/drawingml/2006/main" w="5715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0.32204</cdr:x>
      <cdr:y>0.80132</cdr:y>
    </cdr:from>
    <cdr:to>
      <cdr:x>0.44068</cdr:x>
      <cdr:y>0.89035</cdr:y>
    </cdr:to>
    <cdr:sp macro="" textlink="">
      <cdr:nvSpPr>
        <cdr:cNvPr id="2" name="TextBox 1"/>
        <cdr:cNvSpPr txBox="1"/>
      </cdr:nvSpPr>
      <cdr:spPr>
        <a:xfrm xmlns:a="http://schemas.openxmlformats.org/drawingml/2006/main">
          <a:off x="2895677" y="3428999"/>
          <a:ext cx="1066723" cy="3809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solidFill>
                <a:srgbClr val="FF0000"/>
              </a:solidFill>
            </a:rPr>
            <a:t>(210.35)</a:t>
          </a:r>
        </a:p>
      </cdr:txBody>
    </cdr:sp>
  </cdr:relSizeAnchor>
</c:userShapes>
</file>

<file path=ppt/drawings/drawing3.xml><?xml version="1.0" encoding="utf-8"?>
<c:userShapes xmlns:c="http://schemas.openxmlformats.org/drawingml/2006/chart">
  <cdr:relSizeAnchor xmlns:cdr="http://schemas.openxmlformats.org/drawingml/2006/chartDrawing">
    <cdr:from>
      <cdr:x>0.27119</cdr:x>
      <cdr:y>0.10684</cdr:y>
    </cdr:from>
    <cdr:to>
      <cdr:x>0.55932</cdr:x>
      <cdr:y>0.21368</cdr:y>
    </cdr:to>
    <cdr:sp macro="" textlink="">
      <cdr:nvSpPr>
        <cdr:cNvPr id="3" name="TextBox 2"/>
        <cdr:cNvSpPr txBox="1"/>
      </cdr:nvSpPr>
      <cdr:spPr>
        <a:xfrm xmlns:a="http://schemas.openxmlformats.org/drawingml/2006/main">
          <a:off x="2438400" y="457199"/>
          <a:ext cx="2590749" cy="457191"/>
        </a:xfrm>
        <a:prstGeom xmlns:a="http://schemas.openxmlformats.org/drawingml/2006/main" prst="rect">
          <a:avLst/>
        </a:prstGeom>
        <a:solidFill xmlns:a="http://schemas.openxmlformats.org/drawingml/2006/main">
          <a:srgbClr val="CCECFF"/>
        </a:solidFill>
      </cdr:spPr>
      <cdr:txBody>
        <a:bodyPr xmlns:a="http://schemas.openxmlformats.org/drawingml/2006/main" vertOverflow="clip" wrap="square" rtlCol="0"/>
        <a:lstStyle xmlns:a="http://schemas.openxmlformats.org/drawingml/2006/main"/>
        <a:p xmlns:a="http://schemas.openxmlformats.org/drawingml/2006/main">
          <a:r>
            <a:rPr lang="en-US" sz="1800" b="1" dirty="0">
              <a:latin typeface="Arial" panose="020B0604020202020204" pitchFamily="34" charset="0"/>
              <a:cs typeface="Arial" panose="020B0604020202020204" pitchFamily="34" charset="0"/>
            </a:rPr>
            <a:t>20 Year Average $437</a:t>
          </a:r>
        </a:p>
      </cdr:txBody>
    </cdr:sp>
  </cdr:relSizeAnchor>
  <cdr:relSizeAnchor xmlns:cdr="http://schemas.openxmlformats.org/drawingml/2006/chartDrawing">
    <cdr:from>
      <cdr:x>0.40678</cdr:x>
      <cdr:y>0.23149</cdr:y>
    </cdr:from>
    <cdr:to>
      <cdr:x>0.40678</cdr:x>
      <cdr:y>0.5</cdr:y>
    </cdr:to>
    <cdr:cxnSp macro="">
      <cdr:nvCxnSpPr>
        <cdr:cNvPr id="7" name="Straight Arrow Connector 6">
          <a:extLst xmlns:a="http://schemas.openxmlformats.org/drawingml/2006/main">
            <a:ext uri="{FF2B5EF4-FFF2-40B4-BE49-F238E27FC236}">
              <a16:creationId xmlns:a16="http://schemas.microsoft.com/office/drawing/2014/main" id="{8B2D8E06-A9A0-4AC6-827F-B9FD2F7E6CD1}"/>
            </a:ext>
          </a:extLst>
        </cdr:cNvPr>
        <cdr:cNvCxnSpPr/>
      </cdr:nvCxnSpPr>
      <cdr:spPr>
        <a:xfrm xmlns:a="http://schemas.openxmlformats.org/drawingml/2006/main">
          <a:off x="3657600" y="990595"/>
          <a:ext cx="0" cy="1149012"/>
        </a:xfrm>
        <a:prstGeom xmlns:a="http://schemas.openxmlformats.org/drawingml/2006/main" prst="straightConnector1">
          <a:avLst/>
        </a:prstGeom>
        <a:ln xmlns:a="http://schemas.openxmlformats.org/drawingml/2006/main" w="47625">
          <a:solidFill>
            <a:srgbClr val="0000CC"/>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0.40233</cdr:x>
      <cdr:y>0.08115</cdr:y>
    </cdr:from>
    <cdr:to>
      <cdr:x>0.80345</cdr:x>
      <cdr:y>0.16964</cdr:y>
    </cdr:to>
    <cdr:sp macro="" textlink="">
      <cdr:nvSpPr>
        <cdr:cNvPr id="4" name="TextBox 3"/>
        <cdr:cNvSpPr txBox="1"/>
      </cdr:nvSpPr>
      <cdr:spPr>
        <a:xfrm xmlns:a="http://schemas.openxmlformats.org/drawingml/2006/main">
          <a:off x="3657234" y="398348"/>
          <a:ext cx="3646265" cy="434365"/>
        </a:xfrm>
        <a:prstGeom xmlns:a="http://schemas.openxmlformats.org/drawingml/2006/main" prst="rect">
          <a:avLst/>
        </a:prstGeom>
        <a:solidFill xmlns:a="http://schemas.openxmlformats.org/drawingml/2006/main">
          <a:srgbClr val="F8F8F8"/>
        </a:solidFill>
      </cdr:spPr>
      <cdr:txBody>
        <a:bodyPr xmlns:a="http://schemas.openxmlformats.org/drawingml/2006/main" vertOverflow="clip" wrap="square" rtlCol="0"/>
        <a:lstStyle xmlns:a="http://schemas.openxmlformats.org/drawingml/2006/main"/>
        <a:p xmlns:a="http://schemas.openxmlformats.org/drawingml/2006/main">
          <a:r>
            <a:rPr lang="en-US" sz="2000" b="1" dirty="0"/>
            <a:t>10 year average price = $19.37</a:t>
          </a:r>
        </a:p>
        <a:p xmlns:a="http://schemas.openxmlformats.org/drawingml/2006/main">
          <a:endParaRPr lang="en-US" sz="2000" b="1" dirty="0"/>
        </a:p>
      </cdr:txBody>
    </cdr:sp>
  </cdr:relSizeAnchor>
  <cdr:relSizeAnchor xmlns:cdr="http://schemas.openxmlformats.org/drawingml/2006/chartDrawing">
    <cdr:from>
      <cdr:x>0.45907</cdr:x>
      <cdr:y>0.15877</cdr:y>
    </cdr:from>
    <cdr:to>
      <cdr:x>0.5</cdr:x>
      <cdr:y>0.36058</cdr:y>
    </cdr:to>
    <cdr:cxnSp macro="">
      <cdr:nvCxnSpPr>
        <cdr:cNvPr id="6" name="Straight Arrow Connector 5">
          <a:extLst xmlns:a="http://schemas.openxmlformats.org/drawingml/2006/main">
            <a:ext uri="{FF2B5EF4-FFF2-40B4-BE49-F238E27FC236}">
              <a16:creationId xmlns:a16="http://schemas.microsoft.com/office/drawing/2014/main" id="{C30D56A6-0355-46FF-BF10-625F766788C8}"/>
            </a:ext>
          </a:extLst>
        </cdr:cNvPr>
        <cdr:cNvCxnSpPr/>
      </cdr:nvCxnSpPr>
      <cdr:spPr>
        <a:xfrm xmlns:a="http://schemas.openxmlformats.org/drawingml/2006/main" flipH="1">
          <a:off x="4273227" y="779348"/>
          <a:ext cx="380995" cy="990611"/>
        </a:xfrm>
        <a:prstGeom xmlns:a="http://schemas.openxmlformats.org/drawingml/2006/main" prst="straightConnector1">
          <a:avLst/>
        </a:prstGeom>
        <a:ln xmlns:a="http://schemas.openxmlformats.org/drawingml/2006/main" w="44450">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0.83432</cdr:x>
      <cdr:y>0.06142</cdr:y>
    </cdr:from>
    <cdr:to>
      <cdr:x>0.95932</cdr:x>
      <cdr:y>0.13934</cdr:y>
    </cdr:to>
    <cdr:sp macro="" textlink="">
      <cdr:nvSpPr>
        <cdr:cNvPr id="2" name="TextBox 4"/>
        <cdr:cNvSpPr txBox="1"/>
      </cdr:nvSpPr>
      <cdr:spPr>
        <a:xfrm xmlns:a="http://schemas.openxmlformats.org/drawingml/2006/main">
          <a:off x="7012331" y="291134"/>
          <a:ext cx="1050605"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20000"/>
            </a:spcBef>
            <a:spcAft>
              <a:spcPct val="0"/>
            </a:spcAft>
            <a:buClr>
              <a:schemeClr val="hlink"/>
            </a:buClr>
            <a:buSzPct val="70000"/>
            <a:buFont typeface="Wingdings" pitchFamily="2" charset="2"/>
            <a:defRPr sz="2400" i="1" kern="1200">
              <a:solidFill>
                <a:schemeClr val="tx1"/>
              </a:solidFill>
              <a:latin typeface="Tahoma" charset="0"/>
              <a:ea typeface="+mn-ea"/>
              <a:cs typeface="+mn-cs"/>
            </a:defRPr>
          </a:lvl1pPr>
          <a:lvl2pPr marL="457200" algn="l" rtl="0" fontAlgn="base">
            <a:spcBef>
              <a:spcPct val="20000"/>
            </a:spcBef>
            <a:spcAft>
              <a:spcPct val="0"/>
            </a:spcAft>
            <a:buClr>
              <a:schemeClr val="hlink"/>
            </a:buClr>
            <a:buSzPct val="70000"/>
            <a:buFont typeface="Wingdings" pitchFamily="2" charset="2"/>
            <a:defRPr sz="2400" i="1" kern="1200">
              <a:solidFill>
                <a:schemeClr val="tx1"/>
              </a:solidFill>
              <a:latin typeface="Tahoma" charset="0"/>
              <a:ea typeface="+mn-ea"/>
              <a:cs typeface="+mn-cs"/>
            </a:defRPr>
          </a:lvl2pPr>
          <a:lvl3pPr marL="914400" algn="l" rtl="0" fontAlgn="base">
            <a:spcBef>
              <a:spcPct val="20000"/>
            </a:spcBef>
            <a:spcAft>
              <a:spcPct val="0"/>
            </a:spcAft>
            <a:buClr>
              <a:schemeClr val="hlink"/>
            </a:buClr>
            <a:buSzPct val="70000"/>
            <a:buFont typeface="Wingdings" pitchFamily="2" charset="2"/>
            <a:defRPr sz="2400" i="1" kern="1200">
              <a:solidFill>
                <a:schemeClr val="tx1"/>
              </a:solidFill>
              <a:latin typeface="Tahoma" charset="0"/>
              <a:ea typeface="+mn-ea"/>
              <a:cs typeface="+mn-cs"/>
            </a:defRPr>
          </a:lvl3pPr>
          <a:lvl4pPr marL="1371600" algn="l" rtl="0" fontAlgn="base">
            <a:spcBef>
              <a:spcPct val="20000"/>
            </a:spcBef>
            <a:spcAft>
              <a:spcPct val="0"/>
            </a:spcAft>
            <a:buClr>
              <a:schemeClr val="hlink"/>
            </a:buClr>
            <a:buSzPct val="70000"/>
            <a:buFont typeface="Wingdings" pitchFamily="2" charset="2"/>
            <a:defRPr sz="2400" i="1" kern="1200">
              <a:solidFill>
                <a:schemeClr val="tx1"/>
              </a:solidFill>
              <a:latin typeface="Tahoma" charset="0"/>
              <a:ea typeface="+mn-ea"/>
              <a:cs typeface="+mn-cs"/>
            </a:defRPr>
          </a:lvl4pPr>
          <a:lvl5pPr marL="1828800" algn="l" rtl="0" fontAlgn="base">
            <a:spcBef>
              <a:spcPct val="20000"/>
            </a:spcBef>
            <a:spcAft>
              <a:spcPct val="0"/>
            </a:spcAft>
            <a:buClr>
              <a:schemeClr val="hlink"/>
            </a:buClr>
            <a:buSzPct val="70000"/>
            <a:buFont typeface="Wingdings" pitchFamily="2" charset="2"/>
            <a:defRPr sz="2400" i="1" kern="1200">
              <a:solidFill>
                <a:schemeClr val="tx1"/>
              </a:solidFill>
              <a:latin typeface="Tahoma" charset="0"/>
              <a:ea typeface="+mn-ea"/>
              <a:cs typeface="+mn-cs"/>
            </a:defRPr>
          </a:lvl5pPr>
          <a:lvl6pPr marL="2286000" algn="l" defTabSz="914400" rtl="0" eaLnBrk="1" latinLnBrk="0" hangingPunct="1">
            <a:defRPr sz="2400" i="1" kern="1200">
              <a:solidFill>
                <a:schemeClr val="tx1"/>
              </a:solidFill>
              <a:latin typeface="Tahoma" charset="0"/>
              <a:ea typeface="+mn-ea"/>
              <a:cs typeface="+mn-cs"/>
            </a:defRPr>
          </a:lvl6pPr>
          <a:lvl7pPr marL="2743200" algn="l" defTabSz="914400" rtl="0" eaLnBrk="1" latinLnBrk="0" hangingPunct="1">
            <a:defRPr sz="2400" i="1" kern="1200">
              <a:solidFill>
                <a:schemeClr val="tx1"/>
              </a:solidFill>
              <a:latin typeface="Tahoma" charset="0"/>
              <a:ea typeface="+mn-ea"/>
              <a:cs typeface="+mn-cs"/>
            </a:defRPr>
          </a:lvl7pPr>
          <a:lvl8pPr marL="3200400" algn="l" defTabSz="914400" rtl="0" eaLnBrk="1" latinLnBrk="0" hangingPunct="1">
            <a:defRPr sz="2400" i="1" kern="1200">
              <a:solidFill>
                <a:schemeClr val="tx1"/>
              </a:solidFill>
              <a:latin typeface="Tahoma" charset="0"/>
              <a:ea typeface="+mn-ea"/>
              <a:cs typeface="+mn-cs"/>
            </a:defRPr>
          </a:lvl8pPr>
          <a:lvl9pPr marL="3657600" algn="l" defTabSz="914400" rtl="0" eaLnBrk="1" latinLnBrk="0" hangingPunct="1">
            <a:defRPr sz="2400" i="1" kern="1200">
              <a:solidFill>
                <a:schemeClr val="tx1"/>
              </a:solidFill>
              <a:latin typeface="Tahoma" charset="0"/>
              <a:ea typeface="+mn-ea"/>
              <a:cs typeface="+mn-cs"/>
            </a:defRPr>
          </a:lvl9pPr>
        </a:lstStyle>
        <a:p xmlns:a="http://schemas.openxmlformats.org/drawingml/2006/main">
          <a:r>
            <a:rPr lang="en-US" sz="1800" dirty="0">
              <a:solidFill>
                <a:srgbClr val="002060"/>
              </a:solidFill>
            </a:rPr>
            <a:t>$2.85</a:t>
          </a:r>
        </a:p>
      </cdr:txBody>
    </cdr:sp>
  </cdr:relSizeAnchor>
  <cdr:relSizeAnchor xmlns:cdr="http://schemas.openxmlformats.org/drawingml/2006/chartDrawing">
    <cdr:from>
      <cdr:x>0.315</cdr:x>
      <cdr:y>0.1962</cdr:y>
    </cdr:from>
    <cdr:to>
      <cdr:x>0.44</cdr:x>
      <cdr:y>0.27412</cdr:y>
    </cdr:to>
    <cdr:sp macro="" textlink="">
      <cdr:nvSpPr>
        <cdr:cNvPr id="3" name="TextBox 4"/>
        <cdr:cNvSpPr txBox="1"/>
      </cdr:nvSpPr>
      <cdr:spPr>
        <a:xfrm xmlns:a="http://schemas.openxmlformats.org/drawingml/2006/main">
          <a:off x="2647495" y="929964"/>
          <a:ext cx="1050604"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fontAlgn="base">
            <a:spcBef>
              <a:spcPct val="20000"/>
            </a:spcBef>
            <a:spcAft>
              <a:spcPct val="0"/>
            </a:spcAft>
            <a:buClr>
              <a:schemeClr val="hlink"/>
            </a:buClr>
            <a:buSzPct val="70000"/>
            <a:buFont typeface="Wingdings" pitchFamily="2" charset="2"/>
            <a:defRPr sz="2400" i="1" kern="1200">
              <a:solidFill>
                <a:schemeClr val="tx1"/>
              </a:solidFill>
              <a:latin typeface="Tahoma" charset="0"/>
              <a:ea typeface="+mn-ea"/>
              <a:cs typeface="+mn-cs"/>
            </a:defRPr>
          </a:lvl1pPr>
          <a:lvl2pPr marL="457200" algn="l" rtl="0" fontAlgn="base">
            <a:spcBef>
              <a:spcPct val="20000"/>
            </a:spcBef>
            <a:spcAft>
              <a:spcPct val="0"/>
            </a:spcAft>
            <a:buClr>
              <a:schemeClr val="hlink"/>
            </a:buClr>
            <a:buSzPct val="70000"/>
            <a:buFont typeface="Wingdings" pitchFamily="2" charset="2"/>
            <a:defRPr sz="2400" i="1" kern="1200">
              <a:solidFill>
                <a:schemeClr val="tx1"/>
              </a:solidFill>
              <a:latin typeface="Tahoma" charset="0"/>
              <a:ea typeface="+mn-ea"/>
              <a:cs typeface="+mn-cs"/>
            </a:defRPr>
          </a:lvl2pPr>
          <a:lvl3pPr marL="914400" algn="l" rtl="0" fontAlgn="base">
            <a:spcBef>
              <a:spcPct val="20000"/>
            </a:spcBef>
            <a:spcAft>
              <a:spcPct val="0"/>
            </a:spcAft>
            <a:buClr>
              <a:schemeClr val="hlink"/>
            </a:buClr>
            <a:buSzPct val="70000"/>
            <a:buFont typeface="Wingdings" pitchFamily="2" charset="2"/>
            <a:defRPr sz="2400" i="1" kern="1200">
              <a:solidFill>
                <a:schemeClr val="tx1"/>
              </a:solidFill>
              <a:latin typeface="Tahoma" charset="0"/>
              <a:ea typeface="+mn-ea"/>
              <a:cs typeface="+mn-cs"/>
            </a:defRPr>
          </a:lvl3pPr>
          <a:lvl4pPr marL="1371600" algn="l" rtl="0" fontAlgn="base">
            <a:spcBef>
              <a:spcPct val="20000"/>
            </a:spcBef>
            <a:spcAft>
              <a:spcPct val="0"/>
            </a:spcAft>
            <a:buClr>
              <a:schemeClr val="hlink"/>
            </a:buClr>
            <a:buSzPct val="70000"/>
            <a:buFont typeface="Wingdings" pitchFamily="2" charset="2"/>
            <a:defRPr sz="2400" i="1" kern="1200">
              <a:solidFill>
                <a:schemeClr val="tx1"/>
              </a:solidFill>
              <a:latin typeface="Tahoma" charset="0"/>
              <a:ea typeface="+mn-ea"/>
              <a:cs typeface="+mn-cs"/>
            </a:defRPr>
          </a:lvl4pPr>
          <a:lvl5pPr marL="1828800" algn="l" rtl="0" fontAlgn="base">
            <a:spcBef>
              <a:spcPct val="20000"/>
            </a:spcBef>
            <a:spcAft>
              <a:spcPct val="0"/>
            </a:spcAft>
            <a:buClr>
              <a:schemeClr val="hlink"/>
            </a:buClr>
            <a:buSzPct val="70000"/>
            <a:buFont typeface="Wingdings" pitchFamily="2" charset="2"/>
            <a:defRPr sz="2400" i="1" kern="1200">
              <a:solidFill>
                <a:schemeClr val="tx1"/>
              </a:solidFill>
              <a:latin typeface="Tahoma" charset="0"/>
              <a:ea typeface="+mn-ea"/>
              <a:cs typeface="+mn-cs"/>
            </a:defRPr>
          </a:lvl5pPr>
          <a:lvl6pPr marL="2286000" algn="l" defTabSz="914400" rtl="0" eaLnBrk="1" latinLnBrk="0" hangingPunct="1">
            <a:defRPr sz="2400" i="1" kern="1200">
              <a:solidFill>
                <a:schemeClr val="tx1"/>
              </a:solidFill>
              <a:latin typeface="Tahoma" charset="0"/>
              <a:ea typeface="+mn-ea"/>
              <a:cs typeface="+mn-cs"/>
            </a:defRPr>
          </a:lvl6pPr>
          <a:lvl7pPr marL="2743200" algn="l" defTabSz="914400" rtl="0" eaLnBrk="1" latinLnBrk="0" hangingPunct="1">
            <a:defRPr sz="2400" i="1" kern="1200">
              <a:solidFill>
                <a:schemeClr val="tx1"/>
              </a:solidFill>
              <a:latin typeface="Tahoma" charset="0"/>
              <a:ea typeface="+mn-ea"/>
              <a:cs typeface="+mn-cs"/>
            </a:defRPr>
          </a:lvl7pPr>
          <a:lvl8pPr marL="3200400" algn="l" defTabSz="914400" rtl="0" eaLnBrk="1" latinLnBrk="0" hangingPunct="1">
            <a:defRPr sz="2400" i="1" kern="1200">
              <a:solidFill>
                <a:schemeClr val="tx1"/>
              </a:solidFill>
              <a:latin typeface="Tahoma" charset="0"/>
              <a:ea typeface="+mn-ea"/>
              <a:cs typeface="+mn-cs"/>
            </a:defRPr>
          </a:lvl8pPr>
          <a:lvl9pPr marL="3657600" algn="l" defTabSz="914400" rtl="0" eaLnBrk="1" latinLnBrk="0" hangingPunct="1">
            <a:defRPr sz="2400" i="1" kern="1200">
              <a:solidFill>
                <a:schemeClr val="tx1"/>
              </a:solidFill>
              <a:latin typeface="Tahoma" charset="0"/>
              <a:ea typeface="+mn-ea"/>
              <a:cs typeface="+mn-cs"/>
            </a:defRPr>
          </a:lvl9pPr>
        </a:lstStyle>
        <a:p xmlns:a="http://schemas.openxmlformats.org/drawingml/2006/main">
          <a:r>
            <a:rPr lang="en-US" sz="1800" dirty="0">
              <a:solidFill>
                <a:srgbClr val="002060"/>
              </a:solidFill>
            </a:rPr>
            <a:t>$2.23</a:t>
          </a:r>
        </a:p>
      </cdr:txBody>
    </cdr:sp>
  </cdr:relSizeAnchor>
  <cdr:relSizeAnchor xmlns:cdr="http://schemas.openxmlformats.org/drawingml/2006/chartDrawing">
    <cdr:from>
      <cdr:x>0.65548</cdr:x>
      <cdr:y>0.0775</cdr:y>
    </cdr:from>
    <cdr:to>
      <cdr:x>0.78048</cdr:x>
      <cdr:y>0.15542</cdr:y>
    </cdr:to>
    <cdr:sp macro="" textlink="">
      <cdr:nvSpPr>
        <cdr:cNvPr id="4" name="TextBox 4"/>
        <cdr:cNvSpPr txBox="1"/>
      </cdr:nvSpPr>
      <cdr:spPr>
        <a:xfrm xmlns:a="http://schemas.openxmlformats.org/drawingml/2006/main">
          <a:off x="5509236" y="367334"/>
          <a:ext cx="1050604"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i="1" dirty="0">
              <a:solidFill>
                <a:srgbClr val="002060"/>
              </a:solidFill>
              <a:latin typeface="Tahoma" pitchFamily="34" charset="0"/>
              <a:ea typeface="Tahoma" pitchFamily="34" charset="0"/>
              <a:cs typeface="Tahoma" pitchFamily="34" charset="0"/>
            </a:rPr>
            <a:t>$2.88</a:t>
          </a:r>
        </a:p>
      </cdr:txBody>
    </cdr:sp>
  </cdr:relSizeAnchor>
  <cdr:relSizeAnchor xmlns:cdr="http://schemas.openxmlformats.org/drawingml/2006/chartDrawing">
    <cdr:from>
      <cdr:x>0.48323</cdr:x>
      <cdr:y>0.21227</cdr:y>
    </cdr:from>
    <cdr:to>
      <cdr:x>0.59434</cdr:x>
      <cdr:y>0.29019</cdr:y>
    </cdr:to>
    <cdr:sp macro="" textlink="">
      <cdr:nvSpPr>
        <cdr:cNvPr id="5" name="TextBox 4"/>
        <cdr:cNvSpPr txBox="1"/>
      </cdr:nvSpPr>
      <cdr:spPr>
        <a:xfrm xmlns:a="http://schemas.openxmlformats.org/drawingml/2006/main">
          <a:off x="4061436" y="1006164"/>
          <a:ext cx="933861"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i="1" dirty="0">
              <a:solidFill>
                <a:srgbClr val="002060"/>
              </a:solidFill>
              <a:latin typeface="Tahoma" pitchFamily="34" charset="0"/>
              <a:ea typeface="Tahoma" pitchFamily="34" charset="0"/>
              <a:cs typeface="Tahoma" pitchFamily="34" charset="0"/>
            </a:rPr>
            <a:t>$2.19</a:t>
          </a:r>
        </a:p>
      </cdr:txBody>
    </cdr:sp>
  </cdr:relSizeAnchor>
  <cdr:relSizeAnchor xmlns:cdr="http://schemas.openxmlformats.org/drawingml/2006/chartDrawing">
    <cdr:from>
      <cdr:x>0.13871</cdr:x>
      <cdr:y>0.02905</cdr:y>
    </cdr:from>
    <cdr:to>
      <cdr:x>0.26371</cdr:x>
      <cdr:y>0.10697</cdr:y>
    </cdr:to>
    <cdr:sp macro="" textlink="">
      <cdr:nvSpPr>
        <cdr:cNvPr id="6" name="TextBox 4"/>
        <cdr:cNvSpPr txBox="1"/>
      </cdr:nvSpPr>
      <cdr:spPr>
        <a:xfrm xmlns:a="http://schemas.openxmlformats.org/drawingml/2006/main">
          <a:off x="1165836" y="137696"/>
          <a:ext cx="1050604"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a:solidFill>
                <a:srgbClr val="002060"/>
              </a:solidFill>
              <a:latin typeface="Tahoma" pitchFamily="34" charset="0"/>
              <a:ea typeface="Tahoma" pitchFamily="34" charset="0"/>
              <a:cs typeface="Tahoma" pitchFamily="34" charset="0"/>
            </a:rPr>
            <a:t>$3.15</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0" y="1"/>
            <a:ext cx="3170238" cy="481013"/>
          </a:xfrm>
          <a:prstGeom prst="rect">
            <a:avLst/>
          </a:prstGeom>
          <a:noFill/>
          <a:ln w="9525">
            <a:noFill/>
            <a:miter lim="800000"/>
            <a:headEnd/>
            <a:tailEnd/>
          </a:ln>
          <a:effectLst/>
        </p:spPr>
        <p:txBody>
          <a:bodyPr vert="horz" wrap="square" lIns="97554" tIns="48777" rIns="97554" bIns="48777" numCol="1" anchor="t" anchorCtr="0" compatLnSpc="1">
            <a:prstTxWarp prst="textNoShape">
              <a:avLst/>
            </a:prstTxWarp>
          </a:bodyPr>
          <a:lstStyle>
            <a:lvl1pPr defTabSz="975632">
              <a:spcBef>
                <a:spcPct val="0"/>
              </a:spcBef>
              <a:buClrTx/>
              <a:buSzTx/>
              <a:buFontTx/>
              <a:buNone/>
              <a:defRPr sz="1300" i="0">
                <a:latin typeface="Arial" charset="0"/>
              </a:defRPr>
            </a:lvl1pPr>
          </a:lstStyle>
          <a:p>
            <a:pPr>
              <a:defRPr/>
            </a:pPr>
            <a:endParaRPr lang="en-US"/>
          </a:p>
        </p:txBody>
      </p:sp>
      <p:sp>
        <p:nvSpPr>
          <p:cNvPr id="234499" name="Rectangle 3"/>
          <p:cNvSpPr>
            <a:spLocks noGrp="1" noChangeArrowheads="1"/>
          </p:cNvSpPr>
          <p:nvPr>
            <p:ph type="dt" sz="quarter" idx="1"/>
          </p:nvPr>
        </p:nvSpPr>
        <p:spPr bwMode="auto">
          <a:xfrm>
            <a:off x="4143375" y="1"/>
            <a:ext cx="3170238" cy="481013"/>
          </a:xfrm>
          <a:prstGeom prst="rect">
            <a:avLst/>
          </a:prstGeom>
          <a:noFill/>
          <a:ln w="9525">
            <a:noFill/>
            <a:miter lim="800000"/>
            <a:headEnd/>
            <a:tailEnd/>
          </a:ln>
          <a:effectLst/>
        </p:spPr>
        <p:txBody>
          <a:bodyPr vert="horz" wrap="square" lIns="97554" tIns="48777" rIns="97554" bIns="48777" numCol="1" anchor="t" anchorCtr="0" compatLnSpc="1">
            <a:prstTxWarp prst="textNoShape">
              <a:avLst/>
            </a:prstTxWarp>
          </a:bodyPr>
          <a:lstStyle>
            <a:lvl1pPr algn="r" defTabSz="975632">
              <a:spcBef>
                <a:spcPct val="0"/>
              </a:spcBef>
              <a:buClrTx/>
              <a:buSzTx/>
              <a:buFontTx/>
              <a:buNone/>
              <a:defRPr sz="1300" i="0">
                <a:latin typeface="Arial" charset="0"/>
              </a:defRPr>
            </a:lvl1pPr>
          </a:lstStyle>
          <a:p>
            <a:pPr>
              <a:defRPr/>
            </a:pPr>
            <a:endParaRPr lang="en-US"/>
          </a:p>
        </p:txBody>
      </p:sp>
      <p:sp>
        <p:nvSpPr>
          <p:cNvPr id="234500" name="Rectangle 4"/>
          <p:cNvSpPr>
            <a:spLocks noGrp="1" noChangeArrowheads="1"/>
          </p:cNvSpPr>
          <p:nvPr>
            <p:ph type="ftr" sz="quarter" idx="2"/>
          </p:nvPr>
        </p:nvSpPr>
        <p:spPr bwMode="auto">
          <a:xfrm>
            <a:off x="0" y="9118601"/>
            <a:ext cx="3170238" cy="481013"/>
          </a:xfrm>
          <a:prstGeom prst="rect">
            <a:avLst/>
          </a:prstGeom>
          <a:noFill/>
          <a:ln w="9525">
            <a:noFill/>
            <a:miter lim="800000"/>
            <a:headEnd/>
            <a:tailEnd/>
          </a:ln>
          <a:effectLst/>
        </p:spPr>
        <p:txBody>
          <a:bodyPr vert="horz" wrap="square" lIns="97554" tIns="48777" rIns="97554" bIns="48777" numCol="1" anchor="b" anchorCtr="0" compatLnSpc="1">
            <a:prstTxWarp prst="textNoShape">
              <a:avLst/>
            </a:prstTxWarp>
          </a:bodyPr>
          <a:lstStyle>
            <a:lvl1pPr defTabSz="975632">
              <a:spcBef>
                <a:spcPct val="0"/>
              </a:spcBef>
              <a:buClrTx/>
              <a:buSzTx/>
              <a:buFontTx/>
              <a:buNone/>
              <a:defRPr sz="1300" i="0">
                <a:latin typeface="Arial" charset="0"/>
              </a:defRPr>
            </a:lvl1pPr>
          </a:lstStyle>
          <a:p>
            <a:pPr>
              <a:defRPr/>
            </a:pPr>
            <a:endParaRPr lang="en-US"/>
          </a:p>
        </p:txBody>
      </p:sp>
      <p:sp>
        <p:nvSpPr>
          <p:cNvPr id="234501" name="Rectangle 5"/>
          <p:cNvSpPr>
            <a:spLocks noGrp="1" noChangeArrowheads="1"/>
          </p:cNvSpPr>
          <p:nvPr>
            <p:ph type="sldNum" sz="quarter" idx="3"/>
          </p:nvPr>
        </p:nvSpPr>
        <p:spPr bwMode="auto">
          <a:xfrm>
            <a:off x="4143375" y="9118601"/>
            <a:ext cx="3170238" cy="481013"/>
          </a:xfrm>
          <a:prstGeom prst="rect">
            <a:avLst/>
          </a:prstGeom>
          <a:noFill/>
          <a:ln w="9525">
            <a:noFill/>
            <a:miter lim="800000"/>
            <a:headEnd/>
            <a:tailEnd/>
          </a:ln>
          <a:effectLst/>
        </p:spPr>
        <p:txBody>
          <a:bodyPr vert="horz" wrap="square" lIns="97554" tIns="48777" rIns="97554" bIns="48777" numCol="1" anchor="b" anchorCtr="0" compatLnSpc="1">
            <a:prstTxWarp prst="textNoShape">
              <a:avLst/>
            </a:prstTxWarp>
          </a:bodyPr>
          <a:lstStyle>
            <a:lvl1pPr algn="r" defTabSz="975632">
              <a:spcBef>
                <a:spcPct val="0"/>
              </a:spcBef>
              <a:buClrTx/>
              <a:buSzTx/>
              <a:buFontTx/>
              <a:buNone/>
              <a:defRPr sz="1300" i="0">
                <a:latin typeface="Arial" charset="0"/>
              </a:defRPr>
            </a:lvl1pPr>
          </a:lstStyle>
          <a:p>
            <a:pPr>
              <a:defRPr/>
            </a:pPr>
            <a:fld id="{F74DF3D6-B155-417B-906F-F7F39303015A}" type="slidenum">
              <a:rPr lang="en-US"/>
              <a:pPr>
                <a:defRPr/>
              </a:pPr>
              <a:t>‹#›</a:t>
            </a:fld>
            <a:endParaRPr lang="en-US"/>
          </a:p>
        </p:txBody>
      </p:sp>
    </p:spTree>
    <p:extLst>
      <p:ext uri="{BB962C8B-B14F-4D97-AF65-F5344CB8AC3E}">
        <p14:creationId xmlns:p14="http://schemas.microsoft.com/office/powerpoint/2010/main" val="17887381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850" name="Rectangle 2"/>
          <p:cNvSpPr>
            <a:spLocks noGrp="1" noChangeArrowheads="1"/>
          </p:cNvSpPr>
          <p:nvPr>
            <p:ph type="hdr" sz="quarter"/>
          </p:nvPr>
        </p:nvSpPr>
        <p:spPr bwMode="auto">
          <a:xfrm>
            <a:off x="0" y="1"/>
            <a:ext cx="3170238" cy="481013"/>
          </a:xfrm>
          <a:prstGeom prst="rect">
            <a:avLst/>
          </a:prstGeom>
          <a:noFill/>
          <a:ln w="9525">
            <a:noFill/>
            <a:miter lim="800000"/>
            <a:headEnd/>
            <a:tailEnd/>
          </a:ln>
          <a:effectLst/>
        </p:spPr>
        <p:txBody>
          <a:bodyPr vert="horz" wrap="square" lIns="97554" tIns="48777" rIns="97554" bIns="48777" numCol="1" anchor="t" anchorCtr="0" compatLnSpc="1">
            <a:prstTxWarp prst="textNoShape">
              <a:avLst/>
            </a:prstTxWarp>
          </a:bodyPr>
          <a:lstStyle>
            <a:lvl1pPr defTabSz="975632">
              <a:spcBef>
                <a:spcPct val="0"/>
              </a:spcBef>
              <a:buClrTx/>
              <a:buSzTx/>
              <a:buFontTx/>
              <a:buNone/>
              <a:defRPr sz="1300" i="0">
                <a:latin typeface="Arial" charset="0"/>
              </a:defRPr>
            </a:lvl1pPr>
          </a:lstStyle>
          <a:p>
            <a:pPr>
              <a:defRPr/>
            </a:pPr>
            <a:endParaRPr lang="en-US"/>
          </a:p>
        </p:txBody>
      </p:sp>
      <p:sp>
        <p:nvSpPr>
          <p:cNvPr id="206851" name="Rectangle 3"/>
          <p:cNvSpPr>
            <a:spLocks noGrp="1" noChangeArrowheads="1"/>
          </p:cNvSpPr>
          <p:nvPr>
            <p:ph type="dt" idx="1"/>
          </p:nvPr>
        </p:nvSpPr>
        <p:spPr bwMode="auto">
          <a:xfrm>
            <a:off x="4143375" y="1"/>
            <a:ext cx="3170238" cy="481013"/>
          </a:xfrm>
          <a:prstGeom prst="rect">
            <a:avLst/>
          </a:prstGeom>
          <a:noFill/>
          <a:ln w="9525">
            <a:noFill/>
            <a:miter lim="800000"/>
            <a:headEnd/>
            <a:tailEnd/>
          </a:ln>
          <a:effectLst/>
        </p:spPr>
        <p:txBody>
          <a:bodyPr vert="horz" wrap="square" lIns="97554" tIns="48777" rIns="97554" bIns="48777" numCol="1" anchor="t" anchorCtr="0" compatLnSpc="1">
            <a:prstTxWarp prst="textNoShape">
              <a:avLst/>
            </a:prstTxWarp>
          </a:bodyPr>
          <a:lstStyle>
            <a:lvl1pPr algn="r" defTabSz="975632">
              <a:spcBef>
                <a:spcPct val="0"/>
              </a:spcBef>
              <a:buClrTx/>
              <a:buSzTx/>
              <a:buFontTx/>
              <a:buNone/>
              <a:defRPr sz="1300" i="0">
                <a:latin typeface="Arial" charset="0"/>
              </a:defRPr>
            </a:lvl1pPr>
          </a:lstStyle>
          <a:p>
            <a:pPr>
              <a:defRPr/>
            </a:pPr>
            <a:endParaRPr lang="en-US"/>
          </a:p>
        </p:txBody>
      </p:sp>
      <p:sp>
        <p:nvSpPr>
          <p:cNvPr id="54276" name="Rectangle 4"/>
          <p:cNvSpPr>
            <a:spLocks noGrp="1" noRot="1" noChangeAspect="1" noChangeArrowheads="1" noTextEdit="1"/>
          </p:cNvSpPr>
          <p:nvPr>
            <p:ph type="sldImg" idx="2"/>
          </p:nvPr>
        </p:nvSpPr>
        <p:spPr bwMode="auto">
          <a:xfrm>
            <a:off x="1257300" y="719138"/>
            <a:ext cx="4802188" cy="3600450"/>
          </a:xfrm>
          <a:prstGeom prst="rect">
            <a:avLst/>
          </a:prstGeom>
          <a:noFill/>
          <a:ln w="9525">
            <a:solidFill>
              <a:srgbClr val="000000"/>
            </a:solidFill>
            <a:miter lim="800000"/>
            <a:headEnd/>
            <a:tailEnd/>
          </a:ln>
        </p:spPr>
      </p:sp>
      <p:sp>
        <p:nvSpPr>
          <p:cNvPr id="206853" name="Rectangle 5"/>
          <p:cNvSpPr>
            <a:spLocks noGrp="1" noChangeArrowheads="1"/>
          </p:cNvSpPr>
          <p:nvPr>
            <p:ph type="body" sz="quarter" idx="3"/>
          </p:nvPr>
        </p:nvSpPr>
        <p:spPr bwMode="auto">
          <a:xfrm>
            <a:off x="731839" y="4560889"/>
            <a:ext cx="5851525" cy="4321175"/>
          </a:xfrm>
          <a:prstGeom prst="rect">
            <a:avLst/>
          </a:prstGeom>
          <a:noFill/>
          <a:ln w="9525">
            <a:noFill/>
            <a:miter lim="800000"/>
            <a:headEnd/>
            <a:tailEnd/>
          </a:ln>
          <a:effectLst/>
        </p:spPr>
        <p:txBody>
          <a:bodyPr vert="horz" wrap="square" lIns="97554" tIns="48777" rIns="97554" bIns="4877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6854" name="Rectangle 6"/>
          <p:cNvSpPr>
            <a:spLocks noGrp="1" noChangeArrowheads="1"/>
          </p:cNvSpPr>
          <p:nvPr>
            <p:ph type="ftr" sz="quarter" idx="4"/>
          </p:nvPr>
        </p:nvSpPr>
        <p:spPr bwMode="auto">
          <a:xfrm>
            <a:off x="0" y="9118601"/>
            <a:ext cx="3170238" cy="481013"/>
          </a:xfrm>
          <a:prstGeom prst="rect">
            <a:avLst/>
          </a:prstGeom>
          <a:noFill/>
          <a:ln w="9525">
            <a:noFill/>
            <a:miter lim="800000"/>
            <a:headEnd/>
            <a:tailEnd/>
          </a:ln>
          <a:effectLst/>
        </p:spPr>
        <p:txBody>
          <a:bodyPr vert="horz" wrap="square" lIns="97554" tIns="48777" rIns="97554" bIns="48777" numCol="1" anchor="b" anchorCtr="0" compatLnSpc="1">
            <a:prstTxWarp prst="textNoShape">
              <a:avLst/>
            </a:prstTxWarp>
          </a:bodyPr>
          <a:lstStyle>
            <a:lvl1pPr defTabSz="975632">
              <a:spcBef>
                <a:spcPct val="0"/>
              </a:spcBef>
              <a:buClrTx/>
              <a:buSzTx/>
              <a:buFontTx/>
              <a:buNone/>
              <a:defRPr sz="1300" i="0">
                <a:latin typeface="Arial" charset="0"/>
              </a:defRPr>
            </a:lvl1pPr>
          </a:lstStyle>
          <a:p>
            <a:pPr>
              <a:defRPr/>
            </a:pPr>
            <a:endParaRPr lang="en-US"/>
          </a:p>
        </p:txBody>
      </p:sp>
      <p:sp>
        <p:nvSpPr>
          <p:cNvPr id="206855" name="Rectangle 7"/>
          <p:cNvSpPr>
            <a:spLocks noGrp="1" noChangeArrowheads="1"/>
          </p:cNvSpPr>
          <p:nvPr>
            <p:ph type="sldNum" sz="quarter" idx="5"/>
          </p:nvPr>
        </p:nvSpPr>
        <p:spPr bwMode="auto">
          <a:xfrm>
            <a:off x="4143375" y="9118601"/>
            <a:ext cx="3170238" cy="481013"/>
          </a:xfrm>
          <a:prstGeom prst="rect">
            <a:avLst/>
          </a:prstGeom>
          <a:noFill/>
          <a:ln w="9525">
            <a:noFill/>
            <a:miter lim="800000"/>
            <a:headEnd/>
            <a:tailEnd/>
          </a:ln>
          <a:effectLst/>
        </p:spPr>
        <p:txBody>
          <a:bodyPr vert="horz" wrap="square" lIns="97554" tIns="48777" rIns="97554" bIns="48777" numCol="1" anchor="b" anchorCtr="0" compatLnSpc="1">
            <a:prstTxWarp prst="textNoShape">
              <a:avLst/>
            </a:prstTxWarp>
          </a:bodyPr>
          <a:lstStyle>
            <a:lvl1pPr algn="r" defTabSz="975632">
              <a:spcBef>
                <a:spcPct val="0"/>
              </a:spcBef>
              <a:buClrTx/>
              <a:buSzTx/>
              <a:buFontTx/>
              <a:buNone/>
              <a:defRPr sz="1300" i="0">
                <a:latin typeface="Arial" charset="0"/>
              </a:defRPr>
            </a:lvl1pPr>
          </a:lstStyle>
          <a:p>
            <a:pPr>
              <a:defRPr/>
            </a:pPr>
            <a:fld id="{E57D592F-34EA-415E-A5FD-279B53005685}" type="slidenum">
              <a:rPr lang="en-US"/>
              <a:pPr>
                <a:defRPr/>
              </a:pPr>
              <a:t>‹#›</a:t>
            </a:fld>
            <a:endParaRPr lang="en-US"/>
          </a:p>
        </p:txBody>
      </p:sp>
    </p:spTree>
    <p:extLst>
      <p:ext uri="{BB962C8B-B14F-4D97-AF65-F5344CB8AC3E}">
        <p14:creationId xmlns:p14="http://schemas.microsoft.com/office/powerpoint/2010/main" val="13724702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7D592F-34EA-415E-A5FD-279B53005685}" type="slidenum">
              <a:rPr lang="en-US" smtClean="0"/>
              <a:pPr>
                <a:defRPr/>
              </a:pPr>
              <a:t>2</a:t>
            </a:fld>
            <a:endParaRPr lang="en-US"/>
          </a:p>
        </p:txBody>
      </p:sp>
    </p:spTree>
    <p:extLst>
      <p:ext uri="{BB962C8B-B14F-4D97-AF65-F5344CB8AC3E}">
        <p14:creationId xmlns:p14="http://schemas.microsoft.com/office/powerpoint/2010/main" val="1180008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7D592F-34EA-415E-A5FD-279B53005685}" type="slidenum">
              <a:rPr lang="en-US" smtClean="0"/>
              <a:pPr>
                <a:defRPr/>
              </a:pPr>
              <a:t>29</a:t>
            </a:fld>
            <a:endParaRPr lang="en-US" dirty="0"/>
          </a:p>
        </p:txBody>
      </p:sp>
    </p:spTree>
    <p:extLst>
      <p:ext uri="{BB962C8B-B14F-4D97-AF65-F5344CB8AC3E}">
        <p14:creationId xmlns:p14="http://schemas.microsoft.com/office/powerpoint/2010/main" val="2845901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includes all dairy (organic and transition)</a:t>
            </a:r>
          </a:p>
          <a:p>
            <a:r>
              <a:rPr lang="en-US" dirty="0"/>
              <a:t>Robotic</a:t>
            </a:r>
            <a:r>
              <a:rPr lang="en-US" baseline="0" dirty="0"/>
              <a:t> dairy excludes: All non-robotic herds</a:t>
            </a:r>
          </a:p>
          <a:p>
            <a:r>
              <a:rPr lang="en-US" baseline="0" dirty="0"/>
              <a:t>Non- Robotic, Traditional excludes: Organic, transition, grazing, 3x, and robotics</a:t>
            </a:r>
          </a:p>
          <a:p>
            <a:r>
              <a:rPr lang="en-US" baseline="0" dirty="0"/>
              <a:t>Non-Robotic, 3x excludes: Organic, transition, grazing, robotics, and non-3x herds</a:t>
            </a:r>
          </a:p>
          <a:p>
            <a:r>
              <a:rPr lang="en-US" baseline="0" dirty="0"/>
              <a:t>Organic excludes: All non-organic herds</a:t>
            </a:r>
          </a:p>
          <a:p>
            <a:r>
              <a:rPr lang="en-US" baseline="0" dirty="0"/>
              <a:t>Dairy Initiatives excludes: All non-Dairy Initiative herds</a:t>
            </a:r>
          </a:p>
          <a:p>
            <a:endParaRPr lang="en-US" dirty="0"/>
          </a:p>
        </p:txBody>
      </p:sp>
      <p:sp>
        <p:nvSpPr>
          <p:cNvPr id="4" name="Slide Number Placeholder 3"/>
          <p:cNvSpPr>
            <a:spLocks noGrp="1"/>
          </p:cNvSpPr>
          <p:nvPr>
            <p:ph type="sldNum" sz="quarter" idx="10"/>
          </p:nvPr>
        </p:nvSpPr>
        <p:spPr/>
        <p:txBody>
          <a:bodyPr/>
          <a:lstStyle/>
          <a:p>
            <a:pPr>
              <a:defRPr/>
            </a:pPr>
            <a:fld id="{E57D592F-34EA-415E-A5FD-279B53005685}" type="slidenum">
              <a:rPr lang="en-US" smtClean="0"/>
              <a:pPr>
                <a:defRPr/>
              </a:pPr>
              <a:t>37</a:t>
            </a:fld>
            <a:endParaRPr lang="en-US"/>
          </a:p>
        </p:txBody>
      </p:sp>
    </p:spTree>
    <p:extLst>
      <p:ext uri="{BB962C8B-B14F-4D97-AF65-F5344CB8AC3E}">
        <p14:creationId xmlns:p14="http://schemas.microsoft.com/office/powerpoint/2010/main" val="2559651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data is calculated using farms that have at least 70% of their gross farm income from dairy and who also completed a dairy enterprise analysis. For 2022, this includes 202 farms. The sum of the EBITDA is divided by the sum of the cow numbers and sum of milk produced.</a:t>
            </a:r>
          </a:p>
        </p:txBody>
      </p:sp>
      <p:sp>
        <p:nvSpPr>
          <p:cNvPr id="4" name="Slide Number Placeholder 3"/>
          <p:cNvSpPr>
            <a:spLocks noGrp="1"/>
          </p:cNvSpPr>
          <p:nvPr>
            <p:ph type="sldNum" sz="quarter" idx="5"/>
          </p:nvPr>
        </p:nvSpPr>
        <p:spPr/>
        <p:txBody>
          <a:bodyPr/>
          <a:lstStyle/>
          <a:p>
            <a:pPr>
              <a:defRPr/>
            </a:pPr>
            <a:fld id="{E57D592F-34EA-415E-A5FD-279B53005685}" type="slidenum">
              <a:rPr lang="en-US" smtClean="0"/>
              <a:pPr>
                <a:defRPr/>
              </a:pPr>
              <a:t>38</a:t>
            </a:fld>
            <a:endParaRPr lang="en-US"/>
          </a:p>
        </p:txBody>
      </p:sp>
    </p:spTree>
    <p:extLst>
      <p:ext uri="{BB962C8B-B14F-4D97-AF65-F5344CB8AC3E}">
        <p14:creationId xmlns:p14="http://schemas.microsoft.com/office/powerpoint/2010/main" val="1099800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data is calculated using farms that have at least 70% of their gross farm income from dairy and who also completed a dairy enterprise analysis. For 2022, this includes 202 farms. The sum of the Total Debt is divided by the sum of the cow numbers and sum of milk produced.</a:t>
            </a:r>
          </a:p>
        </p:txBody>
      </p:sp>
      <p:sp>
        <p:nvSpPr>
          <p:cNvPr id="4" name="Slide Number Placeholder 3"/>
          <p:cNvSpPr>
            <a:spLocks noGrp="1"/>
          </p:cNvSpPr>
          <p:nvPr>
            <p:ph type="sldNum" sz="quarter" idx="5"/>
          </p:nvPr>
        </p:nvSpPr>
        <p:spPr/>
        <p:txBody>
          <a:bodyPr/>
          <a:lstStyle/>
          <a:p>
            <a:pPr>
              <a:defRPr/>
            </a:pPr>
            <a:fld id="{E57D592F-34EA-415E-A5FD-279B53005685}" type="slidenum">
              <a:rPr lang="en-US" smtClean="0"/>
              <a:pPr>
                <a:defRPr/>
              </a:pPr>
              <a:t>39</a:t>
            </a:fld>
            <a:endParaRPr lang="en-US"/>
          </a:p>
        </p:txBody>
      </p:sp>
    </p:spTree>
    <p:extLst>
      <p:ext uri="{BB962C8B-B14F-4D97-AF65-F5344CB8AC3E}">
        <p14:creationId xmlns:p14="http://schemas.microsoft.com/office/powerpoint/2010/main" val="5972671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adjusts for crop sales. Over these three years, about 5% of the gross farm income was from crop sales. This chart takes the Debt x the 95% of farm income from livestock x the Debt / the total number of cows or total CWT</a:t>
            </a:r>
          </a:p>
        </p:txBody>
      </p:sp>
      <p:sp>
        <p:nvSpPr>
          <p:cNvPr id="4" name="Slide Number Placeholder 3"/>
          <p:cNvSpPr>
            <a:spLocks noGrp="1"/>
          </p:cNvSpPr>
          <p:nvPr>
            <p:ph type="sldNum" sz="quarter" idx="5"/>
          </p:nvPr>
        </p:nvSpPr>
        <p:spPr/>
        <p:txBody>
          <a:bodyPr/>
          <a:lstStyle/>
          <a:p>
            <a:pPr>
              <a:defRPr/>
            </a:pPr>
            <a:fld id="{E57D592F-34EA-415E-A5FD-279B53005685}" type="slidenum">
              <a:rPr lang="en-US" smtClean="0"/>
              <a:pPr>
                <a:defRPr/>
              </a:pPr>
              <a:t>40</a:t>
            </a:fld>
            <a:endParaRPr lang="en-US"/>
          </a:p>
        </p:txBody>
      </p:sp>
    </p:spTree>
    <p:extLst>
      <p:ext uri="{BB962C8B-B14F-4D97-AF65-F5344CB8AC3E}">
        <p14:creationId xmlns:p14="http://schemas.microsoft.com/office/powerpoint/2010/main" val="2436236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shows the Debt payments on a per cow and per CWT basis. The Adj for Crop Income column adjusts for the % of the total farm income from crop sales. This number will be lower as it speculates that some of the debt payments are serviced by crop sales income.</a:t>
            </a:r>
          </a:p>
          <a:p>
            <a:endParaRPr lang="en-US" dirty="0"/>
          </a:p>
          <a:p>
            <a:r>
              <a:rPr lang="en-US" dirty="0"/>
              <a:t>The data is calculated from the total debt payments/total cow numbers and total debt payments/total cwt produced. This data includes farms that have at least 70% of gross farm income from dairy and who also completed a dairy enterprise analysis. In 2022, this data includes 202 farms. </a:t>
            </a:r>
          </a:p>
        </p:txBody>
      </p:sp>
      <p:sp>
        <p:nvSpPr>
          <p:cNvPr id="4" name="Slide Number Placeholder 3"/>
          <p:cNvSpPr>
            <a:spLocks noGrp="1"/>
          </p:cNvSpPr>
          <p:nvPr>
            <p:ph type="sldNum" sz="quarter" idx="5"/>
          </p:nvPr>
        </p:nvSpPr>
        <p:spPr/>
        <p:txBody>
          <a:bodyPr/>
          <a:lstStyle/>
          <a:p>
            <a:pPr>
              <a:defRPr/>
            </a:pPr>
            <a:fld id="{E57D592F-34EA-415E-A5FD-279B53005685}" type="slidenum">
              <a:rPr lang="en-US" smtClean="0"/>
              <a:pPr>
                <a:defRPr/>
              </a:pPr>
              <a:t>41</a:t>
            </a:fld>
            <a:endParaRPr lang="en-US"/>
          </a:p>
        </p:txBody>
      </p:sp>
    </p:spTree>
    <p:extLst>
      <p:ext uri="{BB962C8B-B14F-4D97-AF65-F5344CB8AC3E}">
        <p14:creationId xmlns:p14="http://schemas.microsoft.com/office/powerpoint/2010/main" val="1093346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7D592F-34EA-415E-A5FD-279B53005685}" type="slidenum">
              <a:rPr lang="en-US" smtClean="0"/>
              <a:pPr>
                <a:defRPr/>
              </a:pPr>
              <a:t>46</a:t>
            </a:fld>
            <a:endParaRPr lang="en-US"/>
          </a:p>
        </p:txBody>
      </p:sp>
    </p:spTree>
    <p:extLst>
      <p:ext uri="{BB962C8B-B14F-4D97-AF65-F5344CB8AC3E}">
        <p14:creationId xmlns:p14="http://schemas.microsoft.com/office/powerpoint/2010/main" val="13319925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Beef</a:t>
            </a:r>
            <a:r>
              <a:rPr lang="en-US" baseline="0" dirty="0"/>
              <a:t> excluding backgrounding. B</a:t>
            </a:r>
            <a:r>
              <a:rPr lang="en-US" dirty="0"/>
              <a:t>efore labor &amp; </a:t>
            </a:r>
            <a:r>
              <a:rPr lang="en-US" dirty="0" err="1"/>
              <a:t>mgt</a:t>
            </a:r>
            <a:endParaRPr lang="en-US" dirty="0"/>
          </a:p>
        </p:txBody>
      </p:sp>
      <p:sp>
        <p:nvSpPr>
          <p:cNvPr id="4" name="Slide Number Placeholder 3"/>
          <p:cNvSpPr>
            <a:spLocks noGrp="1"/>
          </p:cNvSpPr>
          <p:nvPr>
            <p:ph type="sldNum" sz="quarter" idx="10"/>
          </p:nvPr>
        </p:nvSpPr>
        <p:spPr/>
        <p:txBody>
          <a:bodyPr/>
          <a:lstStyle/>
          <a:p>
            <a:pPr>
              <a:defRPr/>
            </a:pPr>
            <a:fld id="{E57D592F-34EA-415E-A5FD-279B53005685}" type="slidenum">
              <a:rPr lang="en-US" smtClean="0"/>
              <a:pPr>
                <a:defRPr/>
              </a:pPr>
              <a:t>47</a:t>
            </a:fld>
            <a:endParaRPr lang="en-US"/>
          </a:p>
        </p:txBody>
      </p:sp>
    </p:spTree>
    <p:extLst>
      <p:ext uri="{BB962C8B-B14F-4D97-AF65-F5344CB8AC3E}">
        <p14:creationId xmlns:p14="http://schemas.microsoft.com/office/powerpoint/2010/main" val="1393798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Excluding</a:t>
            </a:r>
            <a:r>
              <a:rPr lang="en-US" baseline="0" dirty="0"/>
              <a:t> backgrounding</a:t>
            </a:r>
            <a:endParaRPr lang="en-US" dirty="0"/>
          </a:p>
        </p:txBody>
      </p:sp>
      <p:sp>
        <p:nvSpPr>
          <p:cNvPr id="4" name="Slide Number Placeholder 3"/>
          <p:cNvSpPr>
            <a:spLocks noGrp="1"/>
          </p:cNvSpPr>
          <p:nvPr>
            <p:ph type="sldNum" sz="quarter" idx="10"/>
          </p:nvPr>
        </p:nvSpPr>
        <p:spPr/>
        <p:txBody>
          <a:bodyPr/>
          <a:lstStyle/>
          <a:p>
            <a:pPr>
              <a:defRPr/>
            </a:pPr>
            <a:fld id="{E57D592F-34EA-415E-A5FD-279B53005685}" type="slidenum">
              <a:rPr lang="en-US" smtClean="0"/>
              <a:pPr>
                <a:defRPr/>
              </a:pPr>
              <a:t>48</a:t>
            </a:fld>
            <a:endParaRPr lang="en-US"/>
          </a:p>
        </p:txBody>
      </p:sp>
    </p:spTree>
    <p:extLst>
      <p:ext uri="{BB962C8B-B14F-4D97-AF65-F5344CB8AC3E}">
        <p14:creationId xmlns:p14="http://schemas.microsoft.com/office/powerpoint/2010/main" val="26563247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7D592F-34EA-415E-A5FD-279B53005685}" type="slidenum">
              <a:rPr lang="en-US" smtClean="0"/>
              <a:pPr>
                <a:defRPr/>
              </a:pPr>
              <a:t>49</a:t>
            </a:fld>
            <a:endParaRPr lang="en-US"/>
          </a:p>
        </p:txBody>
      </p:sp>
    </p:spTree>
    <p:extLst>
      <p:ext uri="{BB962C8B-B14F-4D97-AF65-F5344CB8AC3E}">
        <p14:creationId xmlns:p14="http://schemas.microsoft.com/office/powerpoint/2010/main" val="2677587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7D592F-34EA-415E-A5FD-279B53005685}" type="slidenum">
              <a:rPr lang="en-US" smtClean="0"/>
              <a:pPr>
                <a:defRPr/>
              </a:pPr>
              <a:t>3</a:t>
            </a:fld>
            <a:endParaRPr lang="en-US"/>
          </a:p>
        </p:txBody>
      </p:sp>
    </p:spTree>
    <p:extLst>
      <p:ext uri="{BB962C8B-B14F-4D97-AF65-F5344CB8AC3E}">
        <p14:creationId xmlns:p14="http://schemas.microsoft.com/office/powerpoint/2010/main" val="11800086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high 20% return farms consistently have a higher weaning percentage, resulting in more </a:t>
            </a:r>
            <a:r>
              <a:rPr lang="en-US" dirty="0" err="1"/>
              <a:t>Lb</a:t>
            </a:r>
            <a:r>
              <a:rPr lang="en-US" dirty="0"/>
              <a:t> weaned per  exposed female. The high return group also has consistently lower feed costs.</a:t>
            </a:r>
          </a:p>
        </p:txBody>
      </p:sp>
      <p:sp>
        <p:nvSpPr>
          <p:cNvPr id="4" name="Slide Number Placeholder 3"/>
          <p:cNvSpPr>
            <a:spLocks noGrp="1"/>
          </p:cNvSpPr>
          <p:nvPr>
            <p:ph type="sldNum" sz="quarter" idx="5"/>
          </p:nvPr>
        </p:nvSpPr>
        <p:spPr/>
        <p:txBody>
          <a:bodyPr/>
          <a:lstStyle/>
          <a:p>
            <a:pPr>
              <a:defRPr/>
            </a:pPr>
            <a:fld id="{E57D592F-34EA-415E-A5FD-279B53005685}" type="slidenum">
              <a:rPr lang="en-US" smtClean="0"/>
              <a:pPr>
                <a:defRPr/>
              </a:pPr>
              <a:t>50</a:t>
            </a:fld>
            <a:endParaRPr lang="en-US"/>
          </a:p>
        </p:txBody>
      </p:sp>
    </p:spTree>
    <p:extLst>
      <p:ext uri="{BB962C8B-B14F-4D97-AF65-F5344CB8AC3E}">
        <p14:creationId xmlns:p14="http://schemas.microsoft.com/office/powerpoint/2010/main" val="18617059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7D592F-34EA-415E-A5FD-279B53005685}" type="slidenum">
              <a:rPr lang="en-US" smtClean="0"/>
              <a:pPr>
                <a:defRPr/>
              </a:pPr>
              <a:t>53</a:t>
            </a:fld>
            <a:endParaRPr lang="en-US"/>
          </a:p>
        </p:txBody>
      </p:sp>
    </p:spTree>
    <p:extLst>
      <p:ext uri="{BB962C8B-B14F-4D97-AF65-F5344CB8AC3E}">
        <p14:creationId xmlns:p14="http://schemas.microsoft.com/office/powerpoint/2010/main" val="35749604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7D592F-34EA-415E-A5FD-279B53005685}" type="slidenum">
              <a:rPr lang="en-US" smtClean="0"/>
              <a:pPr>
                <a:defRPr/>
              </a:pPr>
              <a:t>55</a:t>
            </a:fld>
            <a:endParaRPr lang="en-US"/>
          </a:p>
        </p:txBody>
      </p:sp>
    </p:spTree>
    <p:extLst>
      <p:ext uri="{BB962C8B-B14F-4D97-AF65-F5344CB8AC3E}">
        <p14:creationId xmlns:p14="http://schemas.microsoft.com/office/powerpoint/2010/main" val="2939432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Net Return before labor &amp; </a:t>
            </a:r>
            <a:r>
              <a:rPr lang="en-US" dirty="0" err="1"/>
              <a:t>mgt</a:t>
            </a:r>
            <a:endParaRPr lang="en-US" dirty="0"/>
          </a:p>
        </p:txBody>
      </p:sp>
      <p:sp>
        <p:nvSpPr>
          <p:cNvPr id="4" name="Slide Number Placeholder 3"/>
          <p:cNvSpPr>
            <a:spLocks noGrp="1"/>
          </p:cNvSpPr>
          <p:nvPr>
            <p:ph type="sldNum" sz="quarter" idx="10"/>
          </p:nvPr>
        </p:nvSpPr>
        <p:spPr/>
        <p:txBody>
          <a:bodyPr/>
          <a:lstStyle/>
          <a:p>
            <a:pPr>
              <a:defRPr/>
            </a:pPr>
            <a:fld id="{E57D592F-34EA-415E-A5FD-279B53005685}" type="slidenum">
              <a:rPr lang="en-US" smtClean="0"/>
              <a:pPr>
                <a:defRPr/>
              </a:pPr>
              <a:t>56</a:t>
            </a:fld>
            <a:endParaRPr lang="en-US"/>
          </a:p>
        </p:txBody>
      </p:sp>
    </p:spTree>
    <p:extLst>
      <p:ext uri="{BB962C8B-B14F-4D97-AF65-F5344CB8AC3E}">
        <p14:creationId xmlns:p14="http://schemas.microsoft.com/office/powerpoint/2010/main" val="874804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Net Return before labor &amp; </a:t>
            </a:r>
            <a:r>
              <a:rPr lang="en-US" dirty="0" err="1"/>
              <a:t>mgt</a:t>
            </a:r>
            <a:endParaRPr lang="en-US" dirty="0"/>
          </a:p>
        </p:txBody>
      </p:sp>
      <p:sp>
        <p:nvSpPr>
          <p:cNvPr id="4" name="Slide Number Placeholder 3"/>
          <p:cNvSpPr>
            <a:spLocks noGrp="1"/>
          </p:cNvSpPr>
          <p:nvPr>
            <p:ph type="sldNum" sz="quarter" idx="10"/>
          </p:nvPr>
        </p:nvSpPr>
        <p:spPr/>
        <p:txBody>
          <a:bodyPr/>
          <a:lstStyle/>
          <a:p>
            <a:pPr>
              <a:defRPr/>
            </a:pPr>
            <a:fld id="{E57D592F-34EA-415E-A5FD-279B53005685}" type="slidenum">
              <a:rPr lang="en-US" smtClean="0"/>
              <a:pPr>
                <a:defRPr/>
              </a:pPr>
              <a:t>57</a:t>
            </a:fld>
            <a:endParaRPr lang="en-US"/>
          </a:p>
        </p:txBody>
      </p:sp>
    </p:spTree>
    <p:extLst>
      <p:ext uri="{BB962C8B-B14F-4D97-AF65-F5344CB8AC3E}">
        <p14:creationId xmlns:p14="http://schemas.microsoft.com/office/powerpoint/2010/main" val="13259654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Net Return before labor &amp; </a:t>
            </a:r>
            <a:r>
              <a:rPr lang="en-US" dirty="0" err="1"/>
              <a:t>mgt</a:t>
            </a:r>
            <a:endParaRPr lang="en-US" dirty="0"/>
          </a:p>
        </p:txBody>
      </p:sp>
      <p:sp>
        <p:nvSpPr>
          <p:cNvPr id="4" name="Slide Number Placeholder 3"/>
          <p:cNvSpPr>
            <a:spLocks noGrp="1"/>
          </p:cNvSpPr>
          <p:nvPr>
            <p:ph type="sldNum" sz="quarter" idx="10"/>
          </p:nvPr>
        </p:nvSpPr>
        <p:spPr/>
        <p:txBody>
          <a:bodyPr/>
          <a:lstStyle/>
          <a:p>
            <a:pPr>
              <a:defRPr/>
            </a:pPr>
            <a:fld id="{E57D592F-34EA-415E-A5FD-279B53005685}" type="slidenum">
              <a:rPr lang="en-US" smtClean="0"/>
              <a:pPr>
                <a:defRPr/>
              </a:pPr>
              <a:t>59</a:t>
            </a:fld>
            <a:endParaRPr lang="en-US"/>
          </a:p>
        </p:txBody>
      </p:sp>
    </p:spTree>
    <p:extLst>
      <p:ext uri="{BB962C8B-B14F-4D97-AF65-F5344CB8AC3E}">
        <p14:creationId xmlns:p14="http://schemas.microsoft.com/office/powerpoint/2010/main" val="24863428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7D592F-34EA-415E-A5FD-279B53005685}" type="slidenum">
              <a:rPr lang="en-US" smtClean="0"/>
              <a:pPr>
                <a:defRPr/>
              </a:pPr>
              <a:t>61</a:t>
            </a:fld>
            <a:endParaRPr lang="en-US"/>
          </a:p>
        </p:txBody>
      </p:sp>
    </p:spTree>
    <p:extLst>
      <p:ext uri="{BB962C8B-B14F-4D97-AF65-F5344CB8AC3E}">
        <p14:creationId xmlns:p14="http://schemas.microsoft.com/office/powerpoint/2010/main" val="3392806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Excludes</a:t>
            </a:r>
            <a:r>
              <a:rPr lang="en-US" baseline="0" dirty="0"/>
              <a:t> organic &amp; transition</a:t>
            </a:r>
            <a:endParaRPr lang="en-US" dirty="0"/>
          </a:p>
        </p:txBody>
      </p:sp>
      <p:sp>
        <p:nvSpPr>
          <p:cNvPr id="4" name="Slide Number Placeholder 3"/>
          <p:cNvSpPr>
            <a:spLocks noGrp="1"/>
          </p:cNvSpPr>
          <p:nvPr>
            <p:ph type="sldNum" sz="quarter" idx="10"/>
          </p:nvPr>
        </p:nvSpPr>
        <p:spPr/>
        <p:txBody>
          <a:bodyPr/>
          <a:lstStyle/>
          <a:p>
            <a:pPr>
              <a:defRPr/>
            </a:pPr>
            <a:fld id="{E57D592F-34EA-415E-A5FD-279B53005685}" type="slidenum">
              <a:rPr lang="en-US" smtClean="0"/>
              <a:pPr>
                <a:defRPr/>
              </a:pPr>
              <a:t>4</a:t>
            </a:fld>
            <a:endParaRPr lang="en-US"/>
          </a:p>
        </p:txBody>
      </p:sp>
    </p:spTree>
    <p:extLst>
      <p:ext uri="{BB962C8B-B14F-4D97-AF65-F5344CB8AC3E}">
        <p14:creationId xmlns:p14="http://schemas.microsoft.com/office/powerpoint/2010/main" val="3612877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7D592F-34EA-415E-A5FD-279B53005685}" type="slidenum">
              <a:rPr lang="en-US" smtClean="0"/>
              <a:pPr>
                <a:defRPr/>
              </a:pPr>
              <a:t>7</a:t>
            </a:fld>
            <a:endParaRPr lang="en-US"/>
          </a:p>
        </p:txBody>
      </p:sp>
    </p:spTree>
    <p:extLst>
      <p:ext uri="{BB962C8B-B14F-4D97-AF65-F5344CB8AC3E}">
        <p14:creationId xmlns:p14="http://schemas.microsoft.com/office/powerpoint/2010/main" val="4186694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7D592F-34EA-415E-A5FD-279B53005685}" type="slidenum">
              <a:rPr lang="en-US" smtClean="0"/>
              <a:pPr>
                <a:defRPr/>
              </a:pPr>
              <a:t>8</a:t>
            </a:fld>
            <a:endParaRPr lang="en-US"/>
          </a:p>
        </p:txBody>
      </p:sp>
    </p:spTree>
    <p:extLst>
      <p:ext uri="{BB962C8B-B14F-4D97-AF65-F5344CB8AC3E}">
        <p14:creationId xmlns:p14="http://schemas.microsoft.com/office/powerpoint/2010/main" val="3261877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Excludes organic</a:t>
            </a:r>
          </a:p>
        </p:txBody>
      </p:sp>
      <p:sp>
        <p:nvSpPr>
          <p:cNvPr id="4" name="Slide Number Placeholder 3"/>
          <p:cNvSpPr>
            <a:spLocks noGrp="1"/>
          </p:cNvSpPr>
          <p:nvPr>
            <p:ph type="sldNum" sz="quarter" idx="10"/>
          </p:nvPr>
        </p:nvSpPr>
        <p:spPr/>
        <p:txBody>
          <a:bodyPr/>
          <a:lstStyle/>
          <a:p>
            <a:pPr>
              <a:defRPr/>
            </a:pPr>
            <a:fld id="{E57D592F-34EA-415E-A5FD-279B53005685}" type="slidenum">
              <a:rPr lang="en-US" smtClean="0"/>
              <a:pPr>
                <a:defRPr/>
              </a:pPr>
              <a:t>18</a:t>
            </a:fld>
            <a:endParaRPr lang="en-US"/>
          </a:p>
        </p:txBody>
      </p:sp>
    </p:spTree>
    <p:extLst>
      <p:ext uri="{BB962C8B-B14F-4D97-AF65-F5344CB8AC3E}">
        <p14:creationId xmlns:p14="http://schemas.microsoft.com/office/powerpoint/2010/main" val="195304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State Dairy Exec Summary Data</a:t>
            </a:r>
          </a:p>
        </p:txBody>
      </p:sp>
      <p:sp>
        <p:nvSpPr>
          <p:cNvPr id="4" name="Slide Number Placeholder 3"/>
          <p:cNvSpPr>
            <a:spLocks noGrp="1"/>
          </p:cNvSpPr>
          <p:nvPr>
            <p:ph type="sldNum" sz="quarter" idx="10"/>
          </p:nvPr>
        </p:nvSpPr>
        <p:spPr/>
        <p:txBody>
          <a:bodyPr/>
          <a:lstStyle/>
          <a:p>
            <a:pPr>
              <a:defRPr/>
            </a:pPr>
            <a:fld id="{E57D592F-34EA-415E-A5FD-279B53005685}" type="slidenum">
              <a:rPr lang="en-US" smtClean="0"/>
              <a:pPr>
                <a:defRPr/>
              </a:pPr>
              <a:t>23</a:t>
            </a:fld>
            <a:endParaRPr lang="en-US"/>
          </a:p>
        </p:txBody>
      </p:sp>
    </p:spTree>
    <p:extLst>
      <p:ext uri="{BB962C8B-B14F-4D97-AF65-F5344CB8AC3E}">
        <p14:creationId xmlns:p14="http://schemas.microsoft.com/office/powerpoint/2010/main" val="4033740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7D592F-34EA-415E-A5FD-279B53005685}" type="slidenum">
              <a:rPr lang="en-US" smtClean="0"/>
              <a:pPr>
                <a:defRPr/>
              </a:pPr>
              <a:t>24</a:t>
            </a:fld>
            <a:endParaRPr lang="en-US"/>
          </a:p>
        </p:txBody>
      </p:sp>
    </p:spTree>
    <p:extLst>
      <p:ext uri="{BB962C8B-B14F-4D97-AF65-F5344CB8AC3E}">
        <p14:creationId xmlns:p14="http://schemas.microsoft.com/office/powerpoint/2010/main" val="3013440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The left chart shows the percent of each herd size in the state FBM database.  The chart on the right shows what percent the FBM farms are of the total herds in the state.  I.E.  The 33 farms in the &gt;500 cow group from the previous slide approximates 27% of the total number of large herds in the state.</a:t>
            </a:r>
          </a:p>
          <a:p>
            <a:endParaRPr lang="en-US" dirty="0"/>
          </a:p>
        </p:txBody>
      </p:sp>
      <p:sp>
        <p:nvSpPr>
          <p:cNvPr id="4" name="Slide Number Placeholder 3"/>
          <p:cNvSpPr>
            <a:spLocks noGrp="1"/>
          </p:cNvSpPr>
          <p:nvPr>
            <p:ph type="sldNum" sz="quarter" idx="10"/>
          </p:nvPr>
        </p:nvSpPr>
        <p:spPr/>
        <p:txBody>
          <a:bodyPr/>
          <a:lstStyle/>
          <a:p>
            <a:pPr>
              <a:defRPr/>
            </a:pPr>
            <a:fld id="{E57D592F-34EA-415E-A5FD-279B53005685}" type="slidenum">
              <a:rPr lang="en-US" smtClean="0"/>
              <a:pPr>
                <a:defRPr/>
              </a:pPr>
              <a:t>26</a:t>
            </a:fld>
            <a:endParaRPr lang="en-US"/>
          </a:p>
        </p:txBody>
      </p:sp>
    </p:spTree>
    <p:extLst>
      <p:ext uri="{BB962C8B-B14F-4D97-AF65-F5344CB8AC3E}">
        <p14:creationId xmlns:p14="http://schemas.microsoft.com/office/powerpoint/2010/main" val="46408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5.jpe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 Id="rId4" Type="http://schemas.openxmlformats.org/officeDocument/2006/relationships/image" Target="../media/image5.jpe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5.xml"/><Relationship Id="rId4" Type="http://schemas.openxmlformats.org/officeDocument/2006/relationships/image" Target="../media/image5.jpe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pPr>
              <a:defRPr/>
            </a:pPr>
            <a:endParaRPr lang="en-US" dirty="0"/>
          </a:p>
        </p:txBody>
      </p:sp>
      <p:sp>
        <p:nvSpPr>
          <p:cNvPr id="2" name="Footer Placeholder 1"/>
          <p:cNvSpPr>
            <a:spLocks noGrp="1"/>
          </p:cNvSpPr>
          <p:nvPr>
            <p:ph type="ftr" sz="quarter" idx="11"/>
          </p:nvPr>
        </p:nvSpPr>
        <p:spPr/>
        <p:txBody>
          <a:bodyPr/>
          <a:lstStyle/>
          <a:p>
            <a:pPr>
              <a:defRPr/>
            </a:pPr>
            <a:endParaRPr lang="en-US"/>
          </a:p>
        </p:txBody>
      </p:sp>
      <p:sp>
        <p:nvSpPr>
          <p:cNvPr id="15" name="Slide Number Placeholder 14"/>
          <p:cNvSpPr>
            <a:spLocks noGrp="1"/>
          </p:cNvSpPr>
          <p:nvPr>
            <p:ph type="sldNum" sz="quarter" idx="12"/>
          </p:nvPr>
        </p:nvSpPr>
        <p:spPr>
          <a:xfrm>
            <a:off x="8229600" y="6473952"/>
            <a:ext cx="758952" cy="246888"/>
          </a:xfrm>
        </p:spPr>
        <p:txBody>
          <a:bodyPr/>
          <a:lstStyle/>
          <a:p>
            <a:pPr>
              <a:defRPr/>
            </a:pPr>
            <a:fld id="{BFC2A1C9-82D5-415B-9E49-A7575ECB1B1F}"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4B693B3-A7B7-447F-89FF-89E1D7158E17}"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52B7B0C-3B86-4286-9CC0-DA7AAD8DCDD4}"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66800" y="304800"/>
            <a:ext cx="7543800" cy="579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7"/>
          <p:cNvSpPr>
            <a:spLocks noGrp="1" noChangeArrowheads="1"/>
          </p:cNvSpPr>
          <p:nvPr>
            <p:ph type="dt" sz="half" idx="10"/>
          </p:nvPr>
        </p:nvSpPr>
        <p:spPr>
          <a:ln/>
        </p:spPr>
        <p:txBody>
          <a:bodyPr/>
          <a:lstStyle>
            <a:lvl1pPr>
              <a:defRPr/>
            </a:lvl1pPr>
          </a:lstStyle>
          <a:p>
            <a:pPr>
              <a:defRPr/>
            </a:pPr>
            <a:endParaRPr lang="en-US"/>
          </a:p>
        </p:txBody>
      </p:sp>
      <p:sp>
        <p:nvSpPr>
          <p:cNvPr id="4" name="Rectangle 18"/>
          <p:cNvSpPr>
            <a:spLocks noGrp="1" noChangeArrowheads="1"/>
          </p:cNvSpPr>
          <p:nvPr>
            <p:ph type="ftr" sz="quarter" idx="11"/>
          </p:nvPr>
        </p:nvSpPr>
        <p:spPr>
          <a:ln/>
        </p:spPr>
        <p:txBody>
          <a:bodyPr/>
          <a:lstStyle>
            <a:lvl1pPr>
              <a:defRPr/>
            </a:lvl1pPr>
          </a:lstStyle>
          <a:p>
            <a:pPr>
              <a:defRPr/>
            </a:pPr>
            <a:endParaRPr lang="en-US"/>
          </a:p>
        </p:txBody>
      </p:sp>
      <p:sp>
        <p:nvSpPr>
          <p:cNvPr id="5" name="Rectangle 19"/>
          <p:cNvSpPr>
            <a:spLocks noGrp="1" noChangeArrowheads="1"/>
          </p:cNvSpPr>
          <p:nvPr>
            <p:ph type="sldNum" sz="quarter" idx="12"/>
          </p:nvPr>
        </p:nvSpPr>
        <p:spPr>
          <a:ln/>
        </p:spPr>
        <p:txBody>
          <a:bodyPr/>
          <a:lstStyle>
            <a:lvl1pPr>
              <a:defRPr/>
            </a:lvl1pPr>
          </a:lstStyle>
          <a:p>
            <a:pPr>
              <a:defRPr/>
            </a:pPr>
            <a:fld id="{0C7E2743-1EFB-46D0-9644-284D5A86638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Chart Placeholder 2"/>
          <p:cNvSpPr>
            <a:spLocks noGrp="1"/>
          </p:cNvSpPr>
          <p:nvPr>
            <p:ph type="chart" idx="1"/>
          </p:nvPr>
        </p:nvSpPr>
        <p:spPr>
          <a:xfrm>
            <a:off x="566738" y="1752600"/>
            <a:ext cx="8001000" cy="4267200"/>
          </a:xfrm>
        </p:spPr>
        <p:txBody>
          <a:bodyPr/>
          <a:lstStyle/>
          <a:p>
            <a:pPr lvl="0"/>
            <a:endParaRPr lang="en-US" noProof="0"/>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31DA55A7-099A-48F5-99BB-16A0880E3A6F}" type="slidenum">
              <a:rPr lang="en-US"/>
              <a:pPr>
                <a:defRPr/>
              </a:pPr>
              <a:t>‹#›</a:t>
            </a:fld>
            <a:endParaRPr lang="en-US"/>
          </a:p>
        </p:txBody>
      </p:sp>
    </p:spTree>
    <p:extLst>
      <p:ext uri="{BB962C8B-B14F-4D97-AF65-F5344CB8AC3E}">
        <p14:creationId xmlns:p14="http://schemas.microsoft.com/office/powerpoint/2010/main" val="3483775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21380" y="518340"/>
            <a:ext cx="3326130" cy="1361647"/>
          </a:xfrm>
          <a:prstGeom prst="rect">
            <a:avLst/>
          </a:prstGeom>
        </p:spPr>
      </p:pic>
      <p:sp>
        <p:nvSpPr>
          <p:cNvPr id="5" name="TextBox 4" descr="MINNESOTA STATE IS AN AFFIRMATIVE ACTION, EQUAL OPPORTUNITY EMPLOYER AND EDUCATOR.&#10;" title="EEOE Statement"/>
          <p:cNvSpPr txBox="1"/>
          <p:nvPr userDrawn="1"/>
        </p:nvSpPr>
        <p:spPr>
          <a:xfrm>
            <a:off x="0" y="5849597"/>
            <a:ext cx="9144000" cy="600164"/>
          </a:xfrm>
          <a:prstGeom prst="rect">
            <a:avLst/>
          </a:prstGeom>
          <a:noFill/>
        </p:spPr>
        <p:txBody>
          <a:bodyPr wrap="square" rtlCol="0">
            <a:spAutoFit/>
          </a:bodyPr>
          <a:lstStyle/>
          <a:p>
            <a:pPr algn="ctr" rtl="0"/>
            <a:r>
              <a:rPr lang="en-US" sz="750" b="0" i="0" kern="1200" dirty="0">
                <a:solidFill>
                  <a:schemeClr val="tx1"/>
                </a:solidFill>
                <a:effectLst/>
                <a:latin typeface="+mn-lt"/>
                <a:ea typeface="+mn-ea"/>
                <a:cs typeface="+mn-cs"/>
              </a:rPr>
              <a:t>This document is available in alternative formats to individuals with disabilities. </a:t>
            </a:r>
            <a:br>
              <a:rPr lang="en-US" sz="750" b="0" i="0" kern="1200" dirty="0">
                <a:solidFill>
                  <a:schemeClr val="tx1"/>
                </a:solidFill>
                <a:effectLst/>
                <a:latin typeface="+mn-lt"/>
                <a:ea typeface="+mn-ea"/>
                <a:cs typeface="+mn-cs"/>
              </a:rPr>
            </a:br>
            <a:r>
              <a:rPr lang="en-US" sz="750" b="0" i="0" kern="1200" dirty="0">
                <a:solidFill>
                  <a:schemeClr val="tx1"/>
                </a:solidFill>
                <a:effectLst/>
                <a:latin typeface="+mn-lt"/>
                <a:ea typeface="+mn-ea"/>
                <a:cs typeface="+mn-cs"/>
              </a:rPr>
              <a:t>To request an alternate format, contact Human Resources at 651-201-1664.</a:t>
            </a:r>
          </a:p>
          <a:p>
            <a:pPr algn="ctr" rtl="0"/>
            <a:r>
              <a:rPr lang="en-US" sz="750" b="0" i="0" kern="1200" dirty="0">
                <a:solidFill>
                  <a:schemeClr val="tx1"/>
                </a:solidFill>
                <a:effectLst/>
                <a:latin typeface="+mn-lt"/>
                <a:ea typeface="+mn-ea"/>
                <a:cs typeface="+mn-cs"/>
              </a:rPr>
              <a:t>Individuals with hearing or speech disabilities may contact us via their preferred Telecommunications Relay Service.</a:t>
            </a:r>
          </a:p>
          <a:p>
            <a:pPr algn="ctr" rtl="0"/>
            <a:r>
              <a:rPr lang="en-US" sz="750" b="0" i="0" kern="1200" dirty="0">
                <a:solidFill>
                  <a:schemeClr val="tx1"/>
                </a:solidFill>
                <a:effectLst/>
                <a:latin typeface="+mn-lt"/>
                <a:ea typeface="+mn-ea"/>
                <a:cs typeface="+mn-cs"/>
              </a:rPr>
              <a:t>Minnesota State is an affirmative action, equal opportunity employer and educator.</a:t>
            </a:r>
          </a:p>
        </p:txBody>
      </p:sp>
      <p:pic>
        <p:nvPicPr>
          <p:cNvPr id="2" name="Picture 1">
            <a:extLst>
              <a:ext uri="{FF2B5EF4-FFF2-40B4-BE49-F238E27FC236}">
                <a16:creationId xmlns:a16="http://schemas.microsoft.com/office/drawing/2014/main" id="{666393E8-65D8-4D75-8CC6-3889652A2EF8}"/>
              </a:ext>
            </a:extLst>
          </p:cNvPr>
          <p:cNvPicPr>
            <a:picLocks noChangeAspect="1"/>
          </p:cNvPicPr>
          <p:nvPr userDrawn="1"/>
        </p:nvPicPr>
        <p:blipFill>
          <a:blip r:embed="rId3"/>
          <a:stretch>
            <a:fillRect/>
          </a:stretch>
        </p:blipFill>
        <p:spPr>
          <a:xfrm>
            <a:off x="1226718" y="4124205"/>
            <a:ext cx="6690564" cy="1491028"/>
          </a:xfrm>
          <a:prstGeom prst="rect">
            <a:avLst/>
          </a:prstGeom>
        </p:spPr>
      </p:pic>
      <p:pic>
        <p:nvPicPr>
          <p:cNvPr id="7" name="Picture 6">
            <a:extLst>
              <a:ext uri="{FF2B5EF4-FFF2-40B4-BE49-F238E27FC236}">
                <a16:creationId xmlns:a16="http://schemas.microsoft.com/office/drawing/2014/main" id="{E3E210C0-5BDF-4F57-979C-F49338D7D81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81662" y="1573643"/>
            <a:ext cx="1380677" cy="2320305"/>
          </a:xfrm>
          <a:prstGeom prst="rect">
            <a:avLst/>
          </a:prstGeom>
        </p:spPr>
      </p:pic>
    </p:spTree>
    <p:extLst>
      <p:ext uri="{BB962C8B-B14F-4D97-AF65-F5344CB8AC3E}">
        <p14:creationId xmlns:p14="http://schemas.microsoft.com/office/powerpoint/2010/main" val="16536337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grpSp>
        <p:nvGrpSpPr>
          <p:cNvPr id="7" name="Group 6" title="Blue and green decorative border"/>
          <p:cNvGrpSpPr/>
          <p:nvPr userDrawn="1"/>
        </p:nvGrpSpPr>
        <p:grpSpPr>
          <a:xfrm>
            <a:off x="0" y="-76200"/>
            <a:ext cx="228600" cy="6934200"/>
            <a:chOff x="0" y="-76200"/>
            <a:chExt cx="304800" cy="6934200"/>
          </a:xfrm>
        </p:grpSpPr>
        <p:sp>
          <p:nvSpPr>
            <p:cNvPr id="8" name="Rectangle 7"/>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9" name="Straight Connector 8"/>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760037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None/>
              <a:defRPr b="1">
                <a:solidFill>
                  <a:schemeClr val="tx1"/>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Group 6" title="Blue and green decorative border"/>
          <p:cNvGrpSpPr/>
          <p:nvPr userDrawn="1"/>
        </p:nvGrpSpPr>
        <p:grpSpPr>
          <a:xfrm>
            <a:off x="0" y="-76200"/>
            <a:ext cx="228600" cy="6934200"/>
            <a:chOff x="0" y="-76200"/>
            <a:chExt cx="304800" cy="6934200"/>
          </a:xfrm>
        </p:grpSpPr>
        <p:sp>
          <p:nvSpPr>
            <p:cNvPr id="8" name="Rectangle 7"/>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9" name="Straight Connector 8"/>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49228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normAutofit/>
          </a:bodyPr>
          <a:lstStyle>
            <a:lvl1pPr marL="0" indent="0">
              <a:buNone/>
              <a:defRPr sz="24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grpSp>
        <p:nvGrpSpPr>
          <p:cNvPr id="7" name="Group 6" title="Blue and green decorative border"/>
          <p:cNvGrpSpPr/>
          <p:nvPr userDrawn="1"/>
        </p:nvGrpSpPr>
        <p:grpSpPr>
          <a:xfrm>
            <a:off x="0" y="-76200"/>
            <a:ext cx="228600" cy="6934200"/>
            <a:chOff x="0" y="-76200"/>
            <a:chExt cx="304800" cy="6934200"/>
          </a:xfrm>
        </p:grpSpPr>
        <p:sp>
          <p:nvSpPr>
            <p:cNvPr id="8" name="Rectangle 7"/>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9" name="Straight Connector 8"/>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21941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8" name="Group 7" title="Blue and green decorative border"/>
          <p:cNvGrpSpPr/>
          <p:nvPr userDrawn="1"/>
        </p:nvGrpSpPr>
        <p:grpSpPr>
          <a:xfrm>
            <a:off x="0" y="-76200"/>
            <a:ext cx="228600" cy="6934200"/>
            <a:chOff x="0" y="-76200"/>
            <a:chExt cx="304800" cy="6934200"/>
          </a:xfrm>
        </p:grpSpPr>
        <p:sp>
          <p:nvSpPr>
            <p:cNvPr id="9" name="Rectangle 8"/>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0" name="Straight Connector 9"/>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334295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title="Blue and green decorative border"/>
          <p:cNvGrpSpPr/>
          <p:nvPr userDrawn="1"/>
        </p:nvGrpSpPr>
        <p:grpSpPr>
          <a:xfrm>
            <a:off x="0" y="-76200"/>
            <a:ext cx="228600" cy="6934200"/>
            <a:chOff x="0" y="-76200"/>
            <a:chExt cx="304800" cy="6934200"/>
          </a:xfrm>
        </p:grpSpPr>
        <p:sp>
          <p:nvSpPr>
            <p:cNvPr id="11" name="Rectangle 10"/>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2" name="Straight Connector 11"/>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8298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7" name="Content Placeholder 26"/>
          <p:cNvSpPr>
            <a:spLocks noGrp="1"/>
          </p:cNvSpPr>
          <p:nvPr>
            <p:ph idx="1"/>
          </p:nvPr>
        </p:nvSpPr>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D13CBE6-7F71-4F76-BF55-973E3FEF5415}" type="slidenum">
              <a:rPr lang="en-US" smtClean="0"/>
              <a:pPr>
                <a:defRPr/>
              </a:pPr>
              <a:t>‹#›</a:t>
            </a:fld>
            <a:endParaRPr lang="en-US"/>
          </a:p>
        </p:txBody>
      </p:sp>
      <p:sp>
        <p:nvSpPr>
          <p:cNvPr id="5" name="Title 4"/>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6" name="Group 5" title="Blue and green decorative border"/>
          <p:cNvGrpSpPr/>
          <p:nvPr userDrawn="1"/>
        </p:nvGrpSpPr>
        <p:grpSpPr>
          <a:xfrm>
            <a:off x="0" y="-76200"/>
            <a:ext cx="228600" cy="6934200"/>
            <a:chOff x="0" y="-76200"/>
            <a:chExt cx="304800" cy="6934200"/>
          </a:xfrm>
        </p:grpSpPr>
        <p:sp>
          <p:nvSpPr>
            <p:cNvPr id="7" name="Rectangle 6"/>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8" name="Straight Connector 7"/>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98520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title="Blue and green decorative border"/>
          <p:cNvGrpSpPr/>
          <p:nvPr userDrawn="1"/>
        </p:nvGrpSpPr>
        <p:grpSpPr>
          <a:xfrm>
            <a:off x="0" y="-76200"/>
            <a:ext cx="228600" cy="6934200"/>
            <a:chOff x="0" y="-76200"/>
            <a:chExt cx="304800" cy="6934200"/>
          </a:xfrm>
        </p:grpSpPr>
        <p:sp>
          <p:nvSpPr>
            <p:cNvPr id="6" name="Rectangle 5"/>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7" name="Straight Connector 6"/>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481363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grpSp>
        <p:nvGrpSpPr>
          <p:cNvPr id="8" name="Group 7" title="Blue and green decorative border"/>
          <p:cNvGrpSpPr/>
          <p:nvPr userDrawn="1"/>
        </p:nvGrpSpPr>
        <p:grpSpPr>
          <a:xfrm>
            <a:off x="0" y="-76200"/>
            <a:ext cx="228600" cy="6934200"/>
            <a:chOff x="0" y="-76200"/>
            <a:chExt cx="304800" cy="6934200"/>
          </a:xfrm>
        </p:grpSpPr>
        <p:sp>
          <p:nvSpPr>
            <p:cNvPr id="9" name="Rectangle 8"/>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0" name="Straight Connector 9"/>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236196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grpSp>
        <p:nvGrpSpPr>
          <p:cNvPr id="8" name="Group 7" title="Blue and green decorative border"/>
          <p:cNvGrpSpPr/>
          <p:nvPr userDrawn="1"/>
        </p:nvGrpSpPr>
        <p:grpSpPr>
          <a:xfrm>
            <a:off x="0" y="-76200"/>
            <a:ext cx="228600" cy="6934200"/>
            <a:chOff x="0" y="-76200"/>
            <a:chExt cx="304800" cy="6934200"/>
          </a:xfrm>
        </p:grpSpPr>
        <p:sp>
          <p:nvSpPr>
            <p:cNvPr id="9" name="Rectangle 8"/>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0" name="Straight Connector 9"/>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24134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title="Minnesota State logo"/>
          <p:cNvPicPr>
            <a:picLocks noChangeAspect="1"/>
          </p:cNvPicPr>
          <p:nvPr userDrawn="1"/>
        </p:nvPicPr>
        <p:blipFill rotWithShape="1">
          <a:blip r:embed="rId2">
            <a:extLst>
              <a:ext uri="{28A0092B-C50C-407E-A947-70E740481C1C}">
                <a14:useLocalDpi xmlns:a14="http://schemas.microsoft.com/office/drawing/2010/main" val="0"/>
              </a:ext>
            </a:extLst>
          </a:blip>
          <a:srcRect l="5000" t="36298" r="5000"/>
          <a:stretch/>
        </p:blipFill>
        <p:spPr>
          <a:xfrm>
            <a:off x="342900" y="539279"/>
            <a:ext cx="8463623" cy="2934056"/>
          </a:xfrm>
          <a:prstGeom prst="rect">
            <a:avLst/>
          </a:prstGeom>
        </p:spPr>
      </p:pic>
      <p:pic>
        <p:nvPicPr>
          <p:cNvPr id="4" name="Picture 3" title="Blue lin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9363" y="3749171"/>
            <a:ext cx="9505060" cy="160530"/>
          </a:xfrm>
          <a:prstGeom prst="rect">
            <a:avLst/>
          </a:prstGeom>
        </p:spPr>
      </p:pic>
      <p:sp>
        <p:nvSpPr>
          <p:cNvPr id="5" name="Text Placeholder 7"/>
          <p:cNvSpPr>
            <a:spLocks noGrp="1"/>
          </p:cNvSpPr>
          <p:nvPr>
            <p:ph type="body" sz="quarter" idx="10" hasCustomPrompt="1"/>
          </p:nvPr>
        </p:nvSpPr>
        <p:spPr>
          <a:xfrm>
            <a:off x="6217600" y="3124200"/>
            <a:ext cx="2000250" cy="457200"/>
          </a:xfrm>
          <a:prstGeom prst="rect">
            <a:avLst/>
          </a:prstGeom>
        </p:spPr>
        <p:txBody>
          <a:bodyPr>
            <a:normAutofit/>
          </a:bodyPr>
          <a:lstStyle>
            <a:lvl1pPr marL="0" indent="0" algn="r">
              <a:buNone/>
              <a:defRPr sz="1350" b="0">
                <a:solidFill>
                  <a:srgbClr val="003C66"/>
                </a:solidFill>
              </a:defRPr>
            </a:lvl1pPr>
          </a:lstStyle>
          <a:p>
            <a:pPr lvl="0"/>
            <a:r>
              <a:rPr lang="en-US" dirty="0"/>
              <a:t>Click to edit Date</a:t>
            </a:r>
          </a:p>
        </p:txBody>
      </p:sp>
      <p:sp>
        <p:nvSpPr>
          <p:cNvPr id="6" name="Text Placeholder 9"/>
          <p:cNvSpPr>
            <a:spLocks noGrp="1"/>
          </p:cNvSpPr>
          <p:nvPr>
            <p:ph type="body" sz="quarter" idx="11" hasCustomPrompt="1"/>
          </p:nvPr>
        </p:nvSpPr>
        <p:spPr>
          <a:xfrm>
            <a:off x="5703250" y="3468688"/>
            <a:ext cx="2514600" cy="417512"/>
          </a:xfrm>
          <a:prstGeom prst="rect">
            <a:avLst/>
          </a:prstGeom>
        </p:spPr>
        <p:txBody>
          <a:bodyPr>
            <a:noAutofit/>
          </a:bodyPr>
          <a:lstStyle>
            <a:lvl1pPr marL="0" indent="0" algn="r">
              <a:buNone/>
              <a:defRPr sz="1200" b="0">
                <a:solidFill>
                  <a:srgbClr val="003C66"/>
                </a:solidFill>
              </a:defRPr>
            </a:lvl1pPr>
          </a:lstStyle>
          <a:p>
            <a:pPr lvl="0"/>
            <a:r>
              <a:rPr lang="en-US" dirty="0"/>
              <a:t>Click to edit DEPARMENT NAME</a:t>
            </a:r>
          </a:p>
        </p:txBody>
      </p:sp>
      <p:sp>
        <p:nvSpPr>
          <p:cNvPr id="7" name="Text Placeholder 13"/>
          <p:cNvSpPr>
            <a:spLocks noGrp="1"/>
          </p:cNvSpPr>
          <p:nvPr>
            <p:ph type="body" sz="quarter" idx="13" hasCustomPrompt="1"/>
          </p:nvPr>
        </p:nvSpPr>
        <p:spPr>
          <a:xfrm>
            <a:off x="941639" y="5105400"/>
            <a:ext cx="2000250" cy="533400"/>
          </a:xfrm>
          <a:prstGeom prst="rect">
            <a:avLst/>
          </a:prstGeom>
        </p:spPr>
        <p:txBody>
          <a:bodyPr>
            <a:normAutofit/>
          </a:bodyPr>
          <a:lstStyle>
            <a:lvl1pPr marL="0" indent="0">
              <a:buNone/>
              <a:defRPr sz="1500" b="1">
                <a:solidFill>
                  <a:srgbClr val="009F4D"/>
                </a:solidFill>
              </a:defRPr>
            </a:lvl1pPr>
          </a:lstStyle>
          <a:p>
            <a:pPr lvl="0"/>
            <a:r>
              <a:rPr lang="en-US" dirty="0"/>
              <a:t>Click to edit Subhead</a:t>
            </a:r>
          </a:p>
        </p:txBody>
      </p:sp>
      <p:sp>
        <p:nvSpPr>
          <p:cNvPr id="8" name="Text Placeholder 4" title="Text Box with MINNESOTA STATE typed in gray"/>
          <p:cNvSpPr>
            <a:spLocks noGrp="1"/>
          </p:cNvSpPr>
          <p:nvPr>
            <p:ph type="body" sz="quarter" idx="14"/>
          </p:nvPr>
        </p:nvSpPr>
        <p:spPr>
          <a:xfrm>
            <a:off x="941639" y="5715000"/>
            <a:ext cx="2114550" cy="381000"/>
          </a:xfrm>
          <a:prstGeom prst="rect">
            <a:avLst/>
          </a:prstGeom>
        </p:spPr>
        <p:txBody>
          <a:bodyPr>
            <a:normAutofit/>
          </a:bodyPr>
          <a:lstStyle>
            <a:lvl1pPr marL="0" indent="0">
              <a:buNone/>
              <a:defRPr sz="1050" b="1">
                <a:solidFill>
                  <a:schemeClr val="bg1">
                    <a:lumMod val="50000"/>
                  </a:schemeClr>
                </a:solidFill>
                <a:latin typeface="+mn-lt"/>
              </a:defRPr>
            </a:lvl1pPr>
          </a:lstStyle>
          <a:p>
            <a:pPr lvl="0"/>
            <a:r>
              <a:rPr lang="en-US"/>
              <a:t>Edit Master text styles</a:t>
            </a:r>
          </a:p>
        </p:txBody>
      </p:sp>
      <p:sp>
        <p:nvSpPr>
          <p:cNvPr id="9" name="Title 1"/>
          <p:cNvSpPr>
            <a:spLocks noGrp="1"/>
          </p:cNvSpPr>
          <p:nvPr>
            <p:ph type="title"/>
          </p:nvPr>
        </p:nvSpPr>
        <p:spPr>
          <a:xfrm>
            <a:off x="941639" y="3779840"/>
            <a:ext cx="7276211" cy="1325563"/>
          </a:xfrm>
        </p:spPr>
        <p:txBody>
          <a:bodyPr>
            <a:normAutofit/>
          </a:bodyPr>
          <a:lstStyle>
            <a:lvl1pPr>
              <a:defRPr sz="3000" b="1"/>
            </a:lvl1pPr>
          </a:lstStyle>
          <a:p>
            <a:r>
              <a:rPr lang="en-US"/>
              <a:t>Click to edit Master title style</a:t>
            </a:r>
            <a:endParaRPr lang="en-US" dirty="0"/>
          </a:p>
        </p:txBody>
      </p:sp>
    </p:spTree>
    <p:extLst>
      <p:ext uri="{BB962C8B-B14F-4D97-AF65-F5344CB8AC3E}">
        <p14:creationId xmlns:p14="http://schemas.microsoft.com/office/powerpoint/2010/main" val="9209752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21380" y="518340"/>
            <a:ext cx="3326130" cy="1361647"/>
          </a:xfrm>
          <a:prstGeom prst="rect">
            <a:avLst/>
          </a:prstGeom>
        </p:spPr>
      </p:pic>
      <p:sp>
        <p:nvSpPr>
          <p:cNvPr id="5" name="TextBox 4" descr="MINNESOTA STATE IS AN AFFIRMATIVE ACTION, EQUAL OPPORTUNITY EMPLOYER AND EDUCATOR.&#10;" title="EEOE Statement"/>
          <p:cNvSpPr txBox="1"/>
          <p:nvPr userDrawn="1"/>
        </p:nvSpPr>
        <p:spPr>
          <a:xfrm>
            <a:off x="0" y="5849597"/>
            <a:ext cx="9144000" cy="600164"/>
          </a:xfrm>
          <a:prstGeom prst="rect">
            <a:avLst/>
          </a:prstGeom>
          <a:noFill/>
        </p:spPr>
        <p:txBody>
          <a:bodyPr wrap="square" rtlCol="0">
            <a:spAutoFit/>
          </a:bodyPr>
          <a:lstStyle/>
          <a:p>
            <a:pPr algn="ctr" rtl="0"/>
            <a:r>
              <a:rPr lang="en-US" sz="750" b="0" i="0" kern="1200" dirty="0">
                <a:solidFill>
                  <a:schemeClr val="tx1"/>
                </a:solidFill>
                <a:effectLst/>
                <a:latin typeface="+mn-lt"/>
                <a:ea typeface="+mn-ea"/>
                <a:cs typeface="+mn-cs"/>
              </a:rPr>
              <a:t>This document is available in alternative formats to individuals with disabilities. </a:t>
            </a:r>
            <a:br>
              <a:rPr lang="en-US" sz="750" b="0" i="0" kern="1200" dirty="0">
                <a:solidFill>
                  <a:schemeClr val="tx1"/>
                </a:solidFill>
                <a:effectLst/>
                <a:latin typeface="+mn-lt"/>
                <a:ea typeface="+mn-ea"/>
                <a:cs typeface="+mn-cs"/>
              </a:rPr>
            </a:br>
            <a:r>
              <a:rPr lang="en-US" sz="750" b="0" i="0" kern="1200" dirty="0">
                <a:solidFill>
                  <a:schemeClr val="tx1"/>
                </a:solidFill>
                <a:effectLst/>
                <a:latin typeface="+mn-lt"/>
                <a:ea typeface="+mn-ea"/>
                <a:cs typeface="+mn-cs"/>
              </a:rPr>
              <a:t>To request an alternate format, contact Human Resources at 651-201-1664.</a:t>
            </a:r>
          </a:p>
          <a:p>
            <a:pPr algn="ctr" rtl="0"/>
            <a:r>
              <a:rPr lang="en-US" sz="750" b="0" i="0" kern="1200" dirty="0">
                <a:solidFill>
                  <a:schemeClr val="tx1"/>
                </a:solidFill>
                <a:effectLst/>
                <a:latin typeface="+mn-lt"/>
                <a:ea typeface="+mn-ea"/>
                <a:cs typeface="+mn-cs"/>
              </a:rPr>
              <a:t>Individuals with hearing or speech disabilities may contact us via their preferred Telecommunications Relay Service.</a:t>
            </a:r>
          </a:p>
          <a:p>
            <a:pPr algn="ctr" rtl="0"/>
            <a:r>
              <a:rPr lang="en-US" sz="750" b="0" i="0" kern="1200" dirty="0">
                <a:solidFill>
                  <a:schemeClr val="tx1"/>
                </a:solidFill>
                <a:effectLst/>
                <a:latin typeface="+mn-lt"/>
                <a:ea typeface="+mn-ea"/>
                <a:cs typeface="+mn-cs"/>
              </a:rPr>
              <a:t>Minnesota State is an affirmative action, equal opportunity employer and educator.</a:t>
            </a:r>
          </a:p>
        </p:txBody>
      </p:sp>
      <p:pic>
        <p:nvPicPr>
          <p:cNvPr id="2" name="Picture 1">
            <a:extLst>
              <a:ext uri="{FF2B5EF4-FFF2-40B4-BE49-F238E27FC236}">
                <a16:creationId xmlns:a16="http://schemas.microsoft.com/office/drawing/2014/main" id="{666393E8-65D8-4D75-8CC6-3889652A2EF8}"/>
              </a:ext>
            </a:extLst>
          </p:cNvPr>
          <p:cNvPicPr>
            <a:picLocks noChangeAspect="1"/>
          </p:cNvPicPr>
          <p:nvPr userDrawn="1"/>
        </p:nvPicPr>
        <p:blipFill>
          <a:blip r:embed="rId3"/>
          <a:stretch>
            <a:fillRect/>
          </a:stretch>
        </p:blipFill>
        <p:spPr>
          <a:xfrm>
            <a:off x="1226718" y="4124205"/>
            <a:ext cx="6690564" cy="1491028"/>
          </a:xfrm>
          <a:prstGeom prst="rect">
            <a:avLst/>
          </a:prstGeom>
        </p:spPr>
      </p:pic>
      <p:pic>
        <p:nvPicPr>
          <p:cNvPr id="7" name="Picture 6">
            <a:extLst>
              <a:ext uri="{FF2B5EF4-FFF2-40B4-BE49-F238E27FC236}">
                <a16:creationId xmlns:a16="http://schemas.microsoft.com/office/drawing/2014/main" id="{E3E210C0-5BDF-4F57-979C-F49338D7D81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81662" y="1573643"/>
            <a:ext cx="1380677" cy="2320305"/>
          </a:xfrm>
          <a:prstGeom prst="rect">
            <a:avLst/>
          </a:prstGeom>
        </p:spPr>
      </p:pic>
    </p:spTree>
    <p:extLst>
      <p:ext uri="{BB962C8B-B14F-4D97-AF65-F5344CB8AC3E}">
        <p14:creationId xmlns:p14="http://schemas.microsoft.com/office/powerpoint/2010/main" val="11077174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grpSp>
        <p:nvGrpSpPr>
          <p:cNvPr id="7" name="Group 6" title="Blue and green decorative border"/>
          <p:cNvGrpSpPr/>
          <p:nvPr userDrawn="1"/>
        </p:nvGrpSpPr>
        <p:grpSpPr>
          <a:xfrm>
            <a:off x="0" y="-76200"/>
            <a:ext cx="228600" cy="6934200"/>
            <a:chOff x="0" y="-76200"/>
            <a:chExt cx="304800" cy="6934200"/>
          </a:xfrm>
        </p:grpSpPr>
        <p:sp>
          <p:nvSpPr>
            <p:cNvPr id="8" name="Rectangle 7"/>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9" name="Straight Connector 8"/>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629761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None/>
              <a:defRPr b="1">
                <a:solidFill>
                  <a:schemeClr val="tx1"/>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Group 6" title="Blue and green decorative border"/>
          <p:cNvGrpSpPr/>
          <p:nvPr userDrawn="1"/>
        </p:nvGrpSpPr>
        <p:grpSpPr>
          <a:xfrm>
            <a:off x="0" y="-76200"/>
            <a:ext cx="228600" cy="6934200"/>
            <a:chOff x="0" y="-76200"/>
            <a:chExt cx="304800" cy="6934200"/>
          </a:xfrm>
        </p:grpSpPr>
        <p:sp>
          <p:nvSpPr>
            <p:cNvPr id="8" name="Rectangle 7"/>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9" name="Straight Connector 8"/>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318315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normAutofit/>
          </a:bodyPr>
          <a:lstStyle>
            <a:lvl1pPr marL="0" indent="0">
              <a:buNone/>
              <a:defRPr sz="24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grpSp>
        <p:nvGrpSpPr>
          <p:cNvPr id="7" name="Group 6" title="Blue and green decorative border"/>
          <p:cNvGrpSpPr/>
          <p:nvPr userDrawn="1"/>
        </p:nvGrpSpPr>
        <p:grpSpPr>
          <a:xfrm>
            <a:off x="0" y="-76200"/>
            <a:ext cx="228600" cy="6934200"/>
            <a:chOff x="0" y="-76200"/>
            <a:chExt cx="304800" cy="6934200"/>
          </a:xfrm>
        </p:grpSpPr>
        <p:sp>
          <p:nvSpPr>
            <p:cNvPr id="8" name="Rectangle 7"/>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9" name="Straight Connector 8"/>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519783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8" name="Group 7" title="Blue and green decorative border"/>
          <p:cNvGrpSpPr/>
          <p:nvPr userDrawn="1"/>
        </p:nvGrpSpPr>
        <p:grpSpPr>
          <a:xfrm>
            <a:off x="0" y="-76200"/>
            <a:ext cx="228600" cy="6934200"/>
            <a:chOff x="0" y="-76200"/>
            <a:chExt cx="304800" cy="6934200"/>
          </a:xfrm>
        </p:grpSpPr>
        <p:sp>
          <p:nvSpPr>
            <p:cNvPr id="9" name="Rectangle 8"/>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0" name="Straight Connector 9"/>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35091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pPr>
              <a:defRPr/>
            </a:pPr>
            <a:endParaRPr lang="en-US"/>
          </a:p>
        </p:txBody>
      </p:sp>
      <p:sp>
        <p:nvSpPr>
          <p:cNvPr id="11" name="Footer Placeholder 10"/>
          <p:cNvSpPr>
            <a:spLocks noGrp="1"/>
          </p:cNvSpPr>
          <p:nvPr>
            <p:ph type="ftr" sz="quarter" idx="11"/>
          </p:nvPr>
        </p:nvSpPr>
        <p:spPr/>
        <p:txBody>
          <a:bodyPr/>
          <a:lstStyle/>
          <a:p>
            <a:pPr>
              <a:defRPr/>
            </a:pPr>
            <a:endParaRPr lang="en-US"/>
          </a:p>
        </p:txBody>
      </p:sp>
      <p:sp>
        <p:nvSpPr>
          <p:cNvPr id="16" name="Slide Number Placeholder 15"/>
          <p:cNvSpPr>
            <a:spLocks noGrp="1"/>
          </p:cNvSpPr>
          <p:nvPr>
            <p:ph type="sldNum" sz="quarter" idx="12"/>
          </p:nvPr>
        </p:nvSpPr>
        <p:spPr/>
        <p:txBody>
          <a:bodyPr/>
          <a:lstStyle/>
          <a:p>
            <a:pPr>
              <a:defRPr/>
            </a:pPr>
            <a:fld id="{B8747B31-651C-4750-AF58-BEC161D4AFE0}" type="slidenum">
              <a:rPr lang="en-US" smtClean="0"/>
              <a:pPr>
                <a:defRPr/>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a:t>Click to edit Master title style</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title="Blue and green decorative border"/>
          <p:cNvGrpSpPr/>
          <p:nvPr userDrawn="1"/>
        </p:nvGrpSpPr>
        <p:grpSpPr>
          <a:xfrm>
            <a:off x="0" y="-76200"/>
            <a:ext cx="228600" cy="6934200"/>
            <a:chOff x="0" y="-76200"/>
            <a:chExt cx="304800" cy="6934200"/>
          </a:xfrm>
        </p:grpSpPr>
        <p:sp>
          <p:nvSpPr>
            <p:cNvPr id="11" name="Rectangle 10"/>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2" name="Straight Connector 11"/>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748747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6" name="Group 5" title="Blue and green decorative border"/>
          <p:cNvGrpSpPr/>
          <p:nvPr userDrawn="1"/>
        </p:nvGrpSpPr>
        <p:grpSpPr>
          <a:xfrm>
            <a:off x="0" y="-76200"/>
            <a:ext cx="228600" cy="6934200"/>
            <a:chOff x="0" y="-76200"/>
            <a:chExt cx="304800" cy="6934200"/>
          </a:xfrm>
        </p:grpSpPr>
        <p:sp>
          <p:nvSpPr>
            <p:cNvPr id="7" name="Rectangle 6"/>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8" name="Straight Connector 7"/>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82488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title="Blue and green decorative border"/>
          <p:cNvGrpSpPr/>
          <p:nvPr userDrawn="1"/>
        </p:nvGrpSpPr>
        <p:grpSpPr>
          <a:xfrm>
            <a:off x="0" y="-76200"/>
            <a:ext cx="228600" cy="6934200"/>
            <a:chOff x="0" y="-76200"/>
            <a:chExt cx="304800" cy="6934200"/>
          </a:xfrm>
        </p:grpSpPr>
        <p:sp>
          <p:nvSpPr>
            <p:cNvPr id="6" name="Rectangle 5"/>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7" name="Straight Connector 6"/>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607471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grpSp>
        <p:nvGrpSpPr>
          <p:cNvPr id="8" name="Group 7" title="Blue and green decorative border"/>
          <p:cNvGrpSpPr/>
          <p:nvPr userDrawn="1"/>
        </p:nvGrpSpPr>
        <p:grpSpPr>
          <a:xfrm>
            <a:off x="0" y="-76200"/>
            <a:ext cx="228600" cy="6934200"/>
            <a:chOff x="0" y="-76200"/>
            <a:chExt cx="304800" cy="6934200"/>
          </a:xfrm>
        </p:grpSpPr>
        <p:sp>
          <p:nvSpPr>
            <p:cNvPr id="9" name="Rectangle 8"/>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0" name="Straight Connector 9"/>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331000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grpSp>
        <p:nvGrpSpPr>
          <p:cNvPr id="8" name="Group 7" title="Blue and green decorative border"/>
          <p:cNvGrpSpPr/>
          <p:nvPr userDrawn="1"/>
        </p:nvGrpSpPr>
        <p:grpSpPr>
          <a:xfrm>
            <a:off x="0" y="-76200"/>
            <a:ext cx="228600" cy="6934200"/>
            <a:chOff x="0" y="-76200"/>
            <a:chExt cx="304800" cy="6934200"/>
          </a:xfrm>
        </p:grpSpPr>
        <p:sp>
          <p:nvSpPr>
            <p:cNvPr id="9" name="Rectangle 8"/>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0" name="Straight Connector 9"/>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470804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title="Minnesota State logo"/>
          <p:cNvPicPr>
            <a:picLocks noChangeAspect="1"/>
          </p:cNvPicPr>
          <p:nvPr userDrawn="1"/>
        </p:nvPicPr>
        <p:blipFill rotWithShape="1">
          <a:blip r:embed="rId2">
            <a:extLst>
              <a:ext uri="{28A0092B-C50C-407E-A947-70E740481C1C}">
                <a14:useLocalDpi xmlns:a14="http://schemas.microsoft.com/office/drawing/2010/main" val="0"/>
              </a:ext>
            </a:extLst>
          </a:blip>
          <a:srcRect l="5000" t="36298" r="5000"/>
          <a:stretch/>
        </p:blipFill>
        <p:spPr>
          <a:xfrm>
            <a:off x="342900" y="539279"/>
            <a:ext cx="8463623" cy="2934056"/>
          </a:xfrm>
          <a:prstGeom prst="rect">
            <a:avLst/>
          </a:prstGeom>
        </p:spPr>
      </p:pic>
      <p:pic>
        <p:nvPicPr>
          <p:cNvPr id="4" name="Picture 3" title="Blue lin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9363" y="3749171"/>
            <a:ext cx="9505060" cy="160530"/>
          </a:xfrm>
          <a:prstGeom prst="rect">
            <a:avLst/>
          </a:prstGeom>
        </p:spPr>
      </p:pic>
      <p:sp>
        <p:nvSpPr>
          <p:cNvPr id="5" name="Text Placeholder 7"/>
          <p:cNvSpPr>
            <a:spLocks noGrp="1"/>
          </p:cNvSpPr>
          <p:nvPr>
            <p:ph type="body" sz="quarter" idx="10" hasCustomPrompt="1"/>
          </p:nvPr>
        </p:nvSpPr>
        <p:spPr>
          <a:xfrm>
            <a:off x="6217600" y="3124200"/>
            <a:ext cx="2000250" cy="457200"/>
          </a:xfrm>
          <a:prstGeom prst="rect">
            <a:avLst/>
          </a:prstGeom>
        </p:spPr>
        <p:txBody>
          <a:bodyPr>
            <a:normAutofit/>
          </a:bodyPr>
          <a:lstStyle>
            <a:lvl1pPr marL="0" indent="0" algn="r">
              <a:buNone/>
              <a:defRPr sz="1350" b="0">
                <a:solidFill>
                  <a:srgbClr val="003C66"/>
                </a:solidFill>
              </a:defRPr>
            </a:lvl1pPr>
          </a:lstStyle>
          <a:p>
            <a:pPr lvl="0"/>
            <a:r>
              <a:rPr lang="en-US" dirty="0"/>
              <a:t>Click to edit Date</a:t>
            </a:r>
          </a:p>
        </p:txBody>
      </p:sp>
      <p:sp>
        <p:nvSpPr>
          <p:cNvPr id="6" name="Text Placeholder 9"/>
          <p:cNvSpPr>
            <a:spLocks noGrp="1"/>
          </p:cNvSpPr>
          <p:nvPr>
            <p:ph type="body" sz="quarter" idx="11" hasCustomPrompt="1"/>
          </p:nvPr>
        </p:nvSpPr>
        <p:spPr>
          <a:xfrm>
            <a:off x="5703250" y="3468688"/>
            <a:ext cx="2514600" cy="417512"/>
          </a:xfrm>
          <a:prstGeom prst="rect">
            <a:avLst/>
          </a:prstGeom>
        </p:spPr>
        <p:txBody>
          <a:bodyPr>
            <a:noAutofit/>
          </a:bodyPr>
          <a:lstStyle>
            <a:lvl1pPr marL="0" indent="0" algn="r">
              <a:buNone/>
              <a:defRPr sz="1200" b="0">
                <a:solidFill>
                  <a:srgbClr val="003C66"/>
                </a:solidFill>
              </a:defRPr>
            </a:lvl1pPr>
          </a:lstStyle>
          <a:p>
            <a:pPr lvl="0"/>
            <a:r>
              <a:rPr lang="en-US" dirty="0"/>
              <a:t>Click to edit DEPARMENT NAME</a:t>
            </a:r>
          </a:p>
        </p:txBody>
      </p:sp>
      <p:sp>
        <p:nvSpPr>
          <p:cNvPr id="7" name="Text Placeholder 13"/>
          <p:cNvSpPr>
            <a:spLocks noGrp="1"/>
          </p:cNvSpPr>
          <p:nvPr>
            <p:ph type="body" sz="quarter" idx="13" hasCustomPrompt="1"/>
          </p:nvPr>
        </p:nvSpPr>
        <p:spPr>
          <a:xfrm>
            <a:off x="941639" y="5105400"/>
            <a:ext cx="2000250" cy="533400"/>
          </a:xfrm>
          <a:prstGeom prst="rect">
            <a:avLst/>
          </a:prstGeom>
        </p:spPr>
        <p:txBody>
          <a:bodyPr>
            <a:normAutofit/>
          </a:bodyPr>
          <a:lstStyle>
            <a:lvl1pPr marL="0" indent="0">
              <a:buNone/>
              <a:defRPr sz="1500" b="1">
                <a:solidFill>
                  <a:srgbClr val="009F4D"/>
                </a:solidFill>
              </a:defRPr>
            </a:lvl1pPr>
          </a:lstStyle>
          <a:p>
            <a:pPr lvl="0"/>
            <a:r>
              <a:rPr lang="en-US" dirty="0"/>
              <a:t>Click to edit Subhead</a:t>
            </a:r>
          </a:p>
        </p:txBody>
      </p:sp>
      <p:sp>
        <p:nvSpPr>
          <p:cNvPr id="8" name="Text Placeholder 4" title="Text Box with MINNESOTA STATE typed in gray"/>
          <p:cNvSpPr>
            <a:spLocks noGrp="1"/>
          </p:cNvSpPr>
          <p:nvPr>
            <p:ph type="body" sz="quarter" idx="14"/>
          </p:nvPr>
        </p:nvSpPr>
        <p:spPr>
          <a:xfrm>
            <a:off x="941639" y="5715000"/>
            <a:ext cx="2114550" cy="381000"/>
          </a:xfrm>
          <a:prstGeom prst="rect">
            <a:avLst/>
          </a:prstGeom>
        </p:spPr>
        <p:txBody>
          <a:bodyPr>
            <a:normAutofit/>
          </a:bodyPr>
          <a:lstStyle>
            <a:lvl1pPr marL="0" indent="0">
              <a:buNone/>
              <a:defRPr sz="1050" b="1">
                <a:solidFill>
                  <a:schemeClr val="bg1">
                    <a:lumMod val="50000"/>
                  </a:schemeClr>
                </a:solidFill>
                <a:latin typeface="+mn-lt"/>
              </a:defRPr>
            </a:lvl1pPr>
          </a:lstStyle>
          <a:p>
            <a:pPr lvl="0"/>
            <a:r>
              <a:rPr lang="en-US"/>
              <a:t>Edit Master text styles</a:t>
            </a:r>
          </a:p>
        </p:txBody>
      </p:sp>
      <p:sp>
        <p:nvSpPr>
          <p:cNvPr id="9" name="Title 1"/>
          <p:cNvSpPr>
            <a:spLocks noGrp="1"/>
          </p:cNvSpPr>
          <p:nvPr>
            <p:ph type="title"/>
          </p:nvPr>
        </p:nvSpPr>
        <p:spPr>
          <a:xfrm>
            <a:off x="941639" y="3779840"/>
            <a:ext cx="7276211" cy="1325563"/>
          </a:xfrm>
        </p:spPr>
        <p:txBody>
          <a:bodyPr>
            <a:normAutofit/>
          </a:bodyPr>
          <a:lstStyle>
            <a:lvl1pPr>
              <a:defRPr sz="3000" b="1"/>
            </a:lvl1pPr>
          </a:lstStyle>
          <a:p>
            <a:r>
              <a:rPr lang="en-US"/>
              <a:t>Click to edit Master title style</a:t>
            </a:r>
            <a:endParaRPr lang="en-US" dirty="0"/>
          </a:p>
        </p:txBody>
      </p:sp>
    </p:spTree>
    <p:extLst>
      <p:ext uri="{BB962C8B-B14F-4D97-AF65-F5344CB8AC3E}">
        <p14:creationId xmlns:p14="http://schemas.microsoft.com/office/powerpoint/2010/main" val="29520779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21380" y="518340"/>
            <a:ext cx="3326130" cy="1361647"/>
          </a:xfrm>
          <a:prstGeom prst="rect">
            <a:avLst/>
          </a:prstGeom>
        </p:spPr>
      </p:pic>
      <p:sp>
        <p:nvSpPr>
          <p:cNvPr id="5" name="TextBox 4" descr="MINNESOTA STATE IS AN AFFIRMATIVE ACTION, EQUAL OPPORTUNITY EMPLOYER AND EDUCATOR.&#10;" title="EEOE Statement"/>
          <p:cNvSpPr txBox="1"/>
          <p:nvPr userDrawn="1"/>
        </p:nvSpPr>
        <p:spPr>
          <a:xfrm>
            <a:off x="0" y="5849597"/>
            <a:ext cx="9144000" cy="600164"/>
          </a:xfrm>
          <a:prstGeom prst="rect">
            <a:avLst/>
          </a:prstGeom>
          <a:noFill/>
        </p:spPr>
        <p:txBody>
          <a:bodyPr wrap="square" rtlCol="0">
            <a:spAutoFit/>
          </a:bodyPr>
          <a:lstStyle/>
          <a:p>
            <a:pPr algn="ctr" rtl="0"/>
            <a:r>
              <a:rPr lang="en-US" sz="750" b="0" i="0" kern="1200" dirty="0">
                <a:solidFill>
                  <a:schemeClr val="tx1"/>
                </a:solidFill>
                <a:effectLst/>
                <a:latin typeface="+mn-lt"/>
                <a:ea typeface="+mn-ea"/>
                <a:cs typeface="+mn-cs"/>
              </a:rPr>
              <a:t>This document is available in alternative formats to individuals with disabilities. </a:t>
            </a:r>
            <a:br>
              <a:rPr lang="en-US" sz="750" b="0" i="0" kern="1200" dirty="0">
                <a:solidFill>
                  <a:schemeClr val="tx1"/>
                </a:solidFill>
                <a:effectLst/>
                <a:latin typeface="+mn-lt"/>
                <a:ea typeface="+mn-ea"/>
                <a:cs typeface="+mn-cs"/>
              </a:rPr>
            </a:br>
            <a:r>
              <a:rPr lang="en-US" sz="750" b="0" i="0" kern="1200" dirty="0">
                <a:solidFill>
                  <a:schemeClr val="tx1"/>
                </a:solidFill>
                <a:effectLst/>
                <a:latin typeface="+mn-lt"/>
                <a:ea typeface="+mn-ea"/>
                <a:cs typeface="+mn-cs"/>
              </a:rPr>
              <a:t>To request an alternate format, contact Human Resources at 651-201-1664.</a:t>
            </a:r>
          </a:p>
          <a:p>
            <a:pPr algn="ctr" rtl="0"/>
            <a:r>
              <a:rPr lang="en-US" sz="750" b="0" i="0" kern="1200" dirty="0">
                <a:solidFill>
                  <a:schemeClr val="tx1"/>
                </a:solidFill>
                <a:effectLst/>
                <a:latin typeface="+mn-lt"/>
                <a:ea typeface="+mn-ea"/>
                <a:cs typeface="+mn-cs"/>
              </a:rPr>
              <a:t>Individuals with hearing or speech disabilities may contact us via their preferred Telecommunications Relay Service.</a:t>
            </a:r>
          </a:p>
          <a:p>
            <a:pPr algn="ctr" rtl="0"/>
            <a:r>
              <a:rPr lang="en-US" sz="750" b="0" i="0" kern="1200" dirty="0">
                <a:solidFill>
                  <a:schemeClr val="tx1"/>
                </a:solidFill>
                <a:effectLst/>
                <a:latin typeface="+mn-lt"/>
                <a:ea typeface="+mn-ea"/>
                <a:cs typeface="+mn-cs"/>
              </a:rPr>
              <a:t>Minnesota State is an affirmative action, equal opportunity employer and educator.</a:t>
            </a:r>
          </a:p>
        </p:txBody>
      </p:sp>
      <p:pic>
        <p:nvPicPr>
          <p:cNvPr id="2" name="Picture 1">
            <a:extLst>
              <a:ext uri="{FF2B5EF4-FFF2-40B4-BE49-F238E27FC236}">
                <a16:creationId xmlns:a16="http://schemas.microsoft.com/office/drawing/2014/main" id="{666393E8-65D8-4D75-8CC6-3889652A2EF8}"/>
              </a:ext>
            </a:extLst>
          </p:cNvPr>
          <p:cNvPicPr>
            <a:picLocks noChangeAspect="1"/>
          </p:cNvPicPr>
          <p:nvPr userDrawn="1"/>
        </p:nvPicPr>
        <p:blipFill>
          <a:blip r:embed="rId3"/>
          <a:stretch>
            <a:fillRect/>
          </a:stretch>
        </p:blipFill>
        <p:spPr>
          <a:xfrm>
            <a:off x="1226718" y="4124205"/>
            <a:ext cx="6690564" cy="1491028"/>
          </a:xfrm>
          <a:prstGeom prst="rect">
            <a:avLst/>
          </a:prstGeom>
        </p:spPr>
      </p:pic>
      <p:pic>
        <p:nvPicPr>
          <p:cNvPr id="7" name="Picture 6">
            <a:extLst>
              <a:ext uri="{FF2B5EF4-FFF2-40B4-BE49-F238E27FC236}">
                <a16:creationId xmlns:a16="http://schemas.microsoft.com/office/drawing/2014/main" id="{E3E210C0-5BDF-4F57-979C-F49338D7D81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81662" y="1573643"/>
            <a:ext cx="1380677" cy="2320305"/>
          </a:xfrm>
          <a:prstGeom prst="rect">
            <a:avLst/>
          </a:prstGeom>
        </p:spPr>
      </p:pic>
    </p:spTree>
    <p:extLst>
      <p:ext uri="{BB962C8B-B14F-4D97-AF65-F5344CB8AC3E}">
        <p14:creationId xmlns:p14="http://schemas.microsoft.com/office/powerpoint/2010/main" val="12114029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grpSp>
        <p:nvGrpSpPr>
          <p:cNvPr id="7" name="Group 6" title="Blue and green decorative border"/>
          <p:cNvGrpSpPr/>
          <p:nvPr userDrawn="1"/>
        </p:nvGrpSpPr>
        <p:grpSpPr>
          <a:xfrm>
            <a:off x="0" y="-76200"/>
            <a:ext cx="228600" cy="6934200"/>
            <a:chOff x="0" y="-76200"/>
            <a:chExt cx="304800" cy="6934200"/>
          </a:xfrm>
        </p:grpSpPr>
        <p:sp>
          <p:nvSpPr>
            <p:cNvPr id="8" name="Rectangle 7"/>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9" name="Straight Connector 8"/>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610474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None/>
              <a:defRPr b="1">
                <a:solidFill>
                  <a:schemeClr val="tx1"/>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Group 6" title="Blue and green decorative border"/>
          <p:cNvGrpSpPr/>
          <p:nvPr userDrawn="1"/>
        </p:nvGrpSpPr>
        <p:grpSpPr>
          <a:xfrm>
            <a:off x="0" y="-76200"/>
            <a:ext cx="228600" cy="6934200"/>
            <a:chOff x="0" y="-76200"/>
            <a:chExt cx="304800" cy="6934200"/>
          </a:xfrm>
        </p:grpSpPr>
        <p:sp>
          <p:nvSpPr>
            <p:cNvPr id="8" name="Rectangle 7"/>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9" name="Straight Connector 8"/>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916358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normAutofit/>
          </a:bodyPr>
          <a:lstStyle>
            <a:lvl1pPr marL="0" indent="0">
              <a:buNone/>
              <a:defRPr sz="24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grpSp>
        <p:nvGrpSpPr>
          <p:cNvPr id="7" name="Group 6" title="Blue and green decorative border"/>
          <p:cNvGrpSpPr/>
          <p:nvPr userDrawn="1"/>
        </p:nvGrpSpPr>
        <p:grpSpPr>
          <a:xfrm>
            <a:off x="0" y="-76200"/>
            <a:ext cx="228600" cy="6934200"/>
            <a:chOff x="0" y="-76200"/>
            <a:chExt cx="304800" cy="6934200"/>
          </a:xfrm>
        </p:grpSpPr>
        <p:sp>
          <p:nvSpPr>
            <p:cNvPr id="8" name="Rectangle 7"/>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9" name="Straight Connector 8"/>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21790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pPr>
              <a:defRPr/>
            </a:pPr>
            <a:endParaRPr lang="en-US"/>
          </a:p>
        </p:txBody>
      </p:sp>
      <p:sp>
        <p:nvSpPr>
          <p:cNvPr id="10" name="Footer Placeholder 9"/>
          <p:cNvSpPr>
            <a:spLocks noGrp="1"/>
          </p:cNvSpPr>
          <p:nvPr>
            <p:ph type="ftr" sz="quarter" idx="11"/>
          </p:nvPr>
        </p:nvSpPr>
        <p:spPr/>
        <p:txBody>
          <a:bodyPr/>
          <a:lstStyle/>
          <a:p>
            <a:pPr>
              <a:defRPr/>
            </a:pPr>
            <a:endParaRPr lang="en-US"/>
          </a:p>
        </p:txBody>
      </p:sp>
      <p:sp>
        <p:nvSpPr>
          <p:cNvPr id="31" name="Slide Number Placeholder 30"/>
          <p:cNvSpPr>
            <a:spLocks noGrp="1"/>
          </p:cNvSpPr>
          <p:nvPr>
            <p:ph type="sldNum" sz="quarter" idx="12"/>
          </p:nvPr>
        </p:nvSpPr>
        <p:spPr/>
        <p:txBody>
          <a:bodyPr/>
          <a:lstStyle/>
          <a:p>
            <a:pPr>
              <a:defRPr/>
            </a:pPr>
            <a:fld id="{4174DEAD-3CB2-4B66-9CFA-0343F04449E8}" type="slidenum">
              <a:rPr lang="en-US" smtClean="0"/>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8" name="Group 7" title="Blue and green decorative border"/>
          <p:cNvGrpSpPr/>
          <p:nvPr userDrawn="1"/>
        </p:nvGrpSpPr>
        <p:grpSpPr>
          <a:xfrm>
            <a:off x="0" y="-76200"/>
            <a:ext cx="228600" cy="6934200"/>
            <a:chOff x="0" y="-76200"/>
            <a:chExt cx="304800" cy="6934200"/>
          </a:xfrm>
        </p:grpSpPr>
        <p:sp>
          <p:nvSpPr>
            <p:cNvPr id="9" name="Rectangle 8"/>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0" name="Straight Connector 9"/>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024122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title="Blue and green decorative border"/>
          <p:cNvGrpSpPr/>
          <p:nvPr userDrawn="1"/>
        </p:nvGrpSpPr>
        <p:grpSpPr>
          <a:xfrm>
            <a:off x="0" y="-76200"/>
            <a:ext cx="228600" cy="6934200"/>
            <a:chOff x="0" y="-76200"/>
            <a:chExt cx="304800" cy="6934200"/>
          </a:xfrm>
        </p:grpSpPr>
        <p:sp>
          <p:nvSpPr>
            <p:cNvPr id="11" name="Rectangle 10"/>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2" name="Straight Connector 11"/>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962747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6" name="Group 5" title="Blue and green decorative border"/>
          <p:cNvGrpSpPr/>
          <p:nvPr userDrawn="1"/>
        </p:nvGrpSpPr>
        <p:grpSpPr>
          <a:xfrm>
            <a:off x="0" y="-76200"/>
            <a:ext cx="228600" cy="6934200"/>
            <a:chOff x="0" y="-76200"/>
            <a:chExt cx="304800" cy="6934200"/>
          </a:xfrm>
        </p:grpSpPr>
        <p:sp>
          <p:nvSpPr>
            <p:cNvPr id="7" name="Rectangle 6"/>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8" name="Straight Connector 7"/>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670441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title="Blue and green decorative border"/>
          <p:cNvGrpSpPr/>
          <p:nvPr userDrawn="1"/>
        </p:nvGrpSpPr>
        <p:grpSpPr>
          <a:xfrm>
            <a:off x="0" y="-76200"/>
            <a:ext cx="228600" cy="6934200"/>
            <a:chOff x="0" y="-76200"/>
            <a:chExt cx="304800" cy="6934200"/>
          </a:xfrm>
        </p:grpSpPr>
        <p:sp>
          <p:nvSpPr>
            <p:cNvPr id="6" name="Rectangle 5"/>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7" name="Straight Connector 6"/>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308216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grpSp>
        <p:nvGrpSpPr>
          <p:cNvPr id="8" name="Group 7" title="Blue and green decorative border"/>
          <p:cNvGrpSpPr/>
          <p:nvPr userDrawn="1"/>
        </p:nvGrpSpPr>
        <p:grpSpPr>
          <a:xfrm>
            <a:off x="0" y="-76200"/>
            <a:ext cx="228600" cy="6934200"/>
            <a:chOff x="0" y="-76200"/>
            <a:chExt cx="304800" cy="6934200"/>
          </a:xfrm>
        </p:grpSpPr>
        <p:sp>
          <p:nvSpPr>
            <p:cNvPr id="9" name="Rectangle 8"/>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0" name="Straight Connector 9"/>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871128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grpSp>
        <p:nvGrpSpPr>
          <p:cNvPr id="8" name="Group 7" title="Blue and green decorative border"/>
          <p:cNvGrpSpPr/>
          <p:nvPr userDrawn="1"/>
        </p:nvGrpSpPr>
        <p:grpSpPr>
          <a:xfrm>
            <a:off x="0" y="-76200"/>
            <a:ext cx="228600" cy="6934200"/>
            <a:chOff x="0" y="-76200"/>
            <a:chExt cx="304800" cy="6934200"/>
          </a:xfrm>
        </p:grpSpPr>
        <p:sp>
          <p:nvSpPr>
            <p:cNvPr id="9" name="Rectangle 8"/>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0" name="Straight Connector 9"/>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321234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title="Minnesota State logo"/>
          <p:cNvPicPr>
            <a:picLocks noChangeAspect="1"/>
          </p:cNvPicPr>
          <p:nvPr userDrawn="1"/>
        </p:nvPicPr>
        <p:blipFill rotWithShape="1">
          <a:blip r:embed="rId2">
            <a:extLst>
              <a:ext uri="{28A0092B-C50C-407E-A947-70E740481C1C}">
                <a14:useLocalDpi xmlns:a14="http://schemas.microsoft.com/office/drawing/2010/main" val="0"/>
              </a:ext>
            </a:extLst>
          </a:blip>
          <a:srcRect l="5000" t="36298" r="5000"/>
          <a:stretch/>
        </p:blipFill>
        <p:spPr>
          <a:xfrm>
            <a:off x="342900" y="539279"/>
            <a:ext cx="8463623" cy="2934056"/>
          </a:xfrm>
          <a:prstGeom prst="rect">
            <a:avLst/>
          </a:prstGeom>
        </p:spPr>
      </p:pic>
      <p:pic>
        <p:nvPicPr>
          <p:cNvPr id="4" name="Picture 3" title="Blue lin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9363" y="3749171"/>
            <a:ext cx="9505060" cy="160530"/>
          </a:xfrm>
          <a:prstGeom prst="rect">
            <a:avLst/>
          </a:prstGeom>
        </p:spPr>
      </p:pic>
      <p:sp>
        <p:nvSpPr>
          <p:cNvPr id="5" name="Text Placeholder 7"/>
          <p:cNvSpPr>
            <a:spLocks noGrp="1"/>
          </p:cNvSpPr>
          <p:nvPr>
            <p:ph type="body" sz="quarter" idx="10" hasCustomPrompt="1"/>
          </p:nvPr>
        </p:nvSpPr>
        <p:spPr>
          <a:xfrm>
            <a:off x="6217600" y="3124200"/>
            <a:ext cx="2000250" cy="457200"/>
          </a:xfrm>
          <a:prstGeom prst="rect">
            <a:avLst/>
          </a:prstGeom>
        </p:spPr>
        <p:txBody>
          <a:bodyPr>
            <a:normAutofit/>
          </a:bodyPr>
          <a:lstStyle>
            <a:lvl1pPr marL="0" indent="0" algn="r">
              <a:buNone/>
              <a:defRPr sz="1350" b="0">
                <a:solidFill>
                  <a:srgbClr val="003C66"/>
                </a:solidFill>
              </a:defRPr>
            </a:lvl1pPr>
          </a:lstStyle>
          <a:p>
            <a:pPr lvl="0"/>
            <a:r>
              <a:rPr lang="en-US" dirty="0"/>
              <a:t>Click to edit Date</a:t>
            </a:r>
          </a:p>
        </p:txBody>
      </p:sp>
      <p:sp>
        <p:nvSpPr>
          <p:cNvPr id="6" name="Text Placeholder 9"/>
          <p:cNvSpPr>
            <a:spLocks noGrp="1"/>
          </p:cNvSpPr>
          <p:nvPr>
            <p:ph type="body" sz="quarter" idx="11" hasCustomPrompt="1"/>
          </p:nvPr>
        </p:nvSpPr>
        <p:spPr>
          <a:xfrm>
            <a:off x="5703250" y="3468688"/>
            <a:ext cx="2514600" cy="417512"/>
          </a:xfrm>
          <a:prstGeom prst="rect">
            <a:avLst/>
          </a:prstGeom>
        </p:spPr>
        <p:txBody>
          <a:bodyPr>
            <a:noAutofit/>
          </a:bodyPr>
          <a:lstStyle>
            <a:lvl1pPr marL="0" indent="0" algn="r">
              <a:buNone/>
              <a:defRPr sz="1200" b="0">
                <a:solidFill>
                  <a:srgbClr val="003C66"/>
                </a:solidFill>
              </a:defRPr>
            </a:lvl1pPr>
          </a:lstStyle>
          <a:p>
            <a:pPr lvl="0"/>
            <a:r>
              <a:rPr lang="en-US" dirty="0"/>
              <a:t>Click to edit DEPARMENT NAME</a:t>
            </a:r>
          </a:p>
        </p:txBody>
      </p:sp>
      <p:sp>
        <p:nvSpPr>
          <p:cNvPr id="7" name="Text Placeholder 13"/>
          <p:cNvSpPr>
            <a:spLocks noGrp="1"/>
          </p:cNvSpPr>
          <p:nvPr>
            <p:ph type="body" sz="quarter" idx="13" hasCustomPrompt="1"/>
          </p:nvPr>
        </p:nvSpPr>
        <p:spPr>
          <a:xfrm>
            <a:off x="941639" y="5105400"/>
            <a:ext cx="2000250" cy="533400"/>
          </a:xfrm>
          <a:prstGeom prst="rect">
            <a:avLst/>
          </a:prstGeom>
        </p:spPr>
        <p:txBody>
          <a:bodyPr>
            <a:normAutofit/>
          </a:bodyPr>
          <a:lstStyle>
            <a:lvl1pPr marL="0" indent="0">
              <a:buNone/>
              <a:defRPr sz="1500" b="1">
                <a:solidFill>
                  <a:srgbClr val="009F4D"/>
                </a:solidFill>
              </a:defRPr>
            </a:lvl1pPr>
          </a:lstStyle>
          <a:p>
            <a:pPr lvl="0"/>
            <a:r>
              <a:rPr lang="en-US" dirty="0"/>
              <a:t>Click to edit Subhead</a:t>
            </a:r>
          </a:p>
        </p:txBody>
      </p:sp>
      <p:sp>
        <p:nvSpPr>
          <p:cNvPr id="8" name="Text Placeholder 4" title="Text Box with MINNESOTA STATE typed in gray"/>
          <p:cNvSpPr>
            <a:spLocks noGrp="1"/>
          </p:cNvSpPr>
          <p:nvPr>
            <p:ph type="body" sz="quarter" idx="14"/>
          </p:nvPr>
        </p:nvSpPr>
        <p:spPr>
          <a:xfrm>
            <a:off x="941639" y="5715000"/>
            <a:ext cx="2114550" cy="381000"/>
          </a:xfrm>
          <a:prstGeom prst="rect">
            <a:avLst/>
          </a:prstGeom>
        </p:spPr>
        <p:txBody>
          <a:bodyPr>
            <a:normAutofit/>
          </a:bodyPr>
          <a:lstStyle>
            <a:lvl1pPr marL="0" indent="0">
              <a:buNone/>
              <a:defRPr sz="1050" b="1">
                <a:solidFill>
                  <a:schemeClr val="bg1">
                    <a:lumMod val="50000"/>
                  </a:schemeClr>
                </a:solidFill>
                <a:latin typeface="+mn-lt"/>
              </a:defRPr>
            </a:lvl1pPr>
          </a:lstStyle>
          <a:p>
            <a:pPr lvl="0"/>
            <a:r>
              <a:rPr lang="en-US"/>
              <a:t>Edit Master text styles</a:t>
            </a:r>
          </a:p>
        </p:txBody>
      </p:sp>
      <p:sp>
        <p:nvSpPr>
          <p:cNvPr id="9" name="Title 1"/>
          <p:cNvSpPr>
            <a:spLocks noGrp="1"/>
          </p:cNvSpPr>
          <p:nvPr>
            <p:ph type="title"/>
          </p:nvPr>
        </p:nvSpPr>
        <p:spPr>
          <a:xfrm>
            <a:off x="941639" y="3779840"/>
            <a:ext cx="7276211" cy="1325563"/>
          </a:xfrm>
        </p:spPr>
        <p:txBody>
          <a:bodyPr>
            <a:normAutofit/>
          </a:bodyPr>
          <a:lstStyle>
            <a:lvl1pPr>
              <a:defRPr sz="3000" b="1"/>
            </a:lvl1pPr>
          </a:lstStyle>
          <a:p>
            <a:r>
              <a:rPr lang="en-US"/>
              <a:t>Click to edit Master title style</a:t>
            </a:r>
            <a:endParaRPr lang="en-US" dirty="0"/>
          </a:p>
        </p:txBody>
      </p:sp>
    </p:spTree>
    <p:extLst>
      <p:ext uri="{BB962C8B-B14F-4D97-AF65-F5344CB8AC3E}">
        <p14:creationId xmlns:p14="http://schemas.microsoft.com/office/powerpoint/2010/main" val="4972503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21380" y="518340"/>
            <a:ext cx="3326130" cy="1361647"/>
          </a:xfrm>
          <a:prstGeom prst="rect">
            <a:avLst/>
          </a:prstGeom>
        </p:spPr>
      </p:pic>
      <p:sp>
        <p:nvSpPr>
          <p:cNvPr id="5" name="TextBox 4" descr="MINNESOTA STATE IS AN AFFIRMATIVE ACTION, EQUAL OPPORTUNITY EMPLOYER AND EDUCATOR.&#10;" title="EEOE Statement"/>
          <p:cNvSpPr txBox="1"/>
          <p:nvPr userDrawn="1"/>
        </p:nvSpPr>
        <p:spPr>
          <a:xfrm>
            <a:off x="0" y="5849597"/>
            <a:ext cx="9144000" cy="600164"/>
          </a:xfrm>
          <a:prstGeom prst="rect">
            <a:avLst/>
          </a:prstGeom>
          <a:noFill/>
        </p:spPr>
        <p:txBody>
          <a:bodyPr wrap="square" rtlCol="0">
            <a:spAutoFit/>
          </a:bodyPr>
          <a:lstStyle/>
          <a:p>
            <a:pPr algn="ctr" rtl="0"/>
            <a:r>
              <a:rPr lang="en-US" sz="750" b="0" i="0" kern="1200" dirty="0">
                <a:solidFill>
                  <a:schemeClr val="tx1"/>
                </a:solidFill>
                <a:effectLst/>
                <a:latin typeface="+mn-lt"/>
                <a:ea typeface="+mn-ea"/>
                <a:cs typeface="+mn-cs"/>
              </a:rPr>
              <a:t>This document is available in alternative formats to individuals with disabilities. </a:t>
            </a:r>
            <a:br>
              <a:rPr lang="en-US" sz="750" b="0" i="0" kern="1200" dirty="0">
                <a:solidFill>
                  <a:schemeClr val="tx1"/>
                </a:solidFill>
                <a:effectLst/>
                <a:latin typeface="+mn-lt"/>
                <a:ea typeface="+mn-ea"/>
                <a:cs typeface="+mn-cs"/>
              </a:rPr>
            </a:br>
            <a:r>
              <a:rPr lang="en-US" sz="750" b="0" i="0" kern="1200" dirty="0">
                <a:solidFill>
                  <a:schemeClr val="tx1"/>
                </a:solidFill>
                <a:effectLst/>
                <a:latin typeface="+mn-lt"/>
                <a:ea typeface="+mn-ea"/>
                <a:cs typeface="+mn-cs"/>
              </a:rPr>
              <a:t>To request an alternate format, contact Human Resources at 651-201-1664.</a:t>
            </a:r>
          </a:p>
          <a:p>
            <a:pPr algn="ctr" rtl="0"/>
            <a:r>
              <a:rPr lang="en-US" sz="750" b="0" i="0" kern="1200" dirty="0">
                <a:solidFill>
                  <a:schemeClr val="tx1"/>
                </a:solidFill>
                <a:effectLst/>
                <a:latin typeface="+mn-lt"/>
                <a:ea typeface="+mn-ea"/>
                <a:cs typeface="+mn-cs"/>
              </a:rPr>
              <a:t>Individuals with hearing or speech disabilities may contact us via their preferred Telecommunications Relay Service.</a:t>
            </a:r>
          </a:p>
          <a:p>
            <a:pPr algn="ctr" rtl="0"/>
            <a:r>
              <a:rPr lang="en-US" sz="750" b="0" i="0" kern="1200" dirty="0">
                <a:solidFill>
                  <a:schemeClr val="tx1"/>
                </a:solidFill>
                <a:effectLst/>
                <a:latin typeface="+mn-lt"/>
                <a:ea typeface="+mn-ea"/>
                <a:cs typeface="+mn-cs"/>
              </a:rPr>
              <a:t>Minnesota State is an affirmative action, equal opportunity employer and educator.</a:t>
            </a:r>
          </a:p>
        </p:txBody>
      </p:sp>
      <p:pic>
        <p:nvPicPr>
          <p:cNvPr id="2" name="Picture 1">
            <a:extLst>
              <a:ext uri="{FF2B5EF4-FFF2-40B4-BE49-F238E27FC236}">
                <a16:creationId xmlns:a16="http://schemas.microsoft.com/office/drawing/2014/main" id="{666393E8-65D8-4D75-8CC6-3889652A2EF8}"/>
              </a:ext>
            </a:extLst>
          </p:cNvPr>
          <p:cNvPicPr>
            <a:picLocks noChangeAspect="1"/>
          </p:cNvPicPr>
          <p:nvPr userDrawn="1"/>
        </p:nvPicPr>
        <p:blipFill>
          <a:blip r:embed="rId3"/>
          <a:stretch>
            <a:fillRect/>
          </a:stretch>
        </p:blipFill>
        <p:spPr>
          <a:xfrm>
            <a:off x="1226718" y="4124205"/>
            <a:ext cx="6690564" cy="1491028"/>
          </a:xfrm>
          <a:prstGeom prst="rect">
            <a:avLst/>
          </a:prstGeom>
        </p:spPr>
      </p:pic>
      <p:pic>
        <p:nvPicPr>
          <p:cNvPr id="7" name="Picture 6">
            <a:extLst>
              <a:ext uri="{FF2B5EF4-FFF2-40B4-BE49-F238E27FC236}">
                <a16:creationId xmlns:a16="http://schemas.microsoft.com/office/drawing/2014/main" id="{E3E210C0-5BDF-4F57-979C-F49338D7D81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81662" y="1573643"/>
            <a:ext cx="1380677" cy="2320305"/>
          </a:xfrm>
          <a:prstGeom prst="rect">
            <a:avLst/>
          </a:prstGeom>
        </p:spPr>
      </p:pic>
    </p:spTree>
    <p:extLst>
      <p:ext uri="{BB962C8B-B14F-4D97-AF65-F5344CB8AC3E}">
        <p14:creationId xmlns:p14="http://schemas.microsoft.com/office/powerpoint/2010/main" val="9304022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grpSp>
        <p:nvGrpSpPr>
          <p:cNvPr id="7" name="Group 6" title="Blue and green decorative border"/>
          <p:cNvGrpSpPr/>
          <p:nvPr userDrawn="1"/>
        </p:nvGrpSpPr>
        <p:grpSpPr>
          <a:xfrm>
            <a:off x="0" y="-76200"/>
            <a:ext cx="228600" cy="6934200"/>
            <a:chOff x="0" y="-76200"/>
            <a:chExt cx="304800" cy="6934200"/>
          </a:xfrm>
        </p:grpSpPr>
        <p:sp>
          <p:nvSpPr>
            <p:cNvPr id="8" name="Rectangle 7"/>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9" name="Straight Connector 8"/>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435108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None/>
              <a:defRPr b="1">
                <a:solidFill>
                  <a:schemeClr val="tx1"/>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Group 6" title="Blue and green decorative border"/>
          <p:cNvGrpSpPr/>
          <p:nvPr userDrawn="1"/>
        </p:nvGrpSpPr>
        <p:grpSpPr>
          <a:xfrm>
            <a:off x="0" y="-76200"/>
            <a:ext cx="228600" cy="6934200"/>
            <a:chOff x="0" y="-76200"/>
            <a:chExt cx="304800" cy="6934200"/>
          </a:xfrm>
        </p:grpSpPr>
        <p:sp>
          <p:nvSpPr>
            <p:cNvPr id="8" name="Rectangle 7"/>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9" name="Straight Connector 8"/>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48437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229600" y="6477000"/>
            <a:ext cx="762000" cy="246888"/>
          </a:xfrm>
        </p:spPr>
        <p:txBody>
          <a:bodyPr/>
          <a:lstStyle/>
          <a:p>
            <a:pPr>
              <a:defRPr/>
            </a:pPr>
            <a:fld id="{0F782805-B820-4147-9FF8-C007F305F35A}" type="slidenum">
              <a:rPr lang="en-US" smtClean="0"/>
              <a:pPr>
                <a:defRPr/>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normAutofit/>
          </a:bodyPr>
          <a:lstStyle>
            <a:lvl1pPr marL="0" indent="0">
              <a:buNone/>
              <a:defRPr sz="24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grpSp>
        <p:nvGrpSpPr>
          <p:cNvPr id="7" name="Group 6" title="Blue and green decorative border"/>
          <p:cNvGrpSpPr/>
          <p:nvPr userDrawn="1"/>
        </p:nvGrpSpPr>
        <p:grpSpPr>
          <a:xfrm>
            <a:off x="0" y="-76200"/>
            <a:ext cx="228600" cy="6934200"/>
            <a:chOff x="0" y="-76200"/>
            <a:chExt cx="304800" cy="6934200"/>
          </a:xfrm>
        </p:grpSpPr>
        <p:sp>
          <p:nvSpPr>
            <p:cNvPr id="8" name="Rectangle 7"/>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9" name="Straight Connector 8"/>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434381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8" name="Group 7" title="Blue and green decorative border"/>
          <p:cNvGrpSpPr/>
          <p:nvPr userDrawn="1"/>
        </p:nvGrpSpPr>
        <p:grpSpPr>
          <a:xfrm>
            <a:off x="0" y="-76200"/>
            <a:ext cx="228600" cy="6934200"/>
            <a:chOff x="0" y="-76200"/>
            <a:chExt cx="304800" cy="6934200"/>
          </a:xfrm>
        </p:grpSpPr>
        <p:sp>
          <p:nvSpPr>
            <p:cNvPr id="9" name="Rectangle 8"/>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0" name="Straight Connector 9"/>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253567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title="Blue and green decorative border"/>
          <p:cNvGrpSpPr/>
          <p:nvPr userDrawn="1"/>
        </p:nvGrpSpPr>
        <p:grpSpPr>
          <a:xfrm>
            <a:off x="0" y="-76200"/>
            <a:ext cx="228600" cy="6934200"/>
            <a:chOff x="0" y="-76200"/>
            <a:chExt cx="304800" cy="6934200"/>
          </a:xfrm>
        </p:grpSpPr>
        <p:sp>
          <p:nvSpPr>
            <p:cNvPr id="11" name="Rectangle 10"/>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2" name="Straight Connector 11"/>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246913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6" name="Group 5" title="Blue and green decorative border"/>
          <p:cNvGrpSpPr/>
          <p:nvPr userDrawn="1"/>
        </p:nvGrpSpPr>
        <p:grpSpPr>
          <a:xfrm>
            <a:off x="0" y="-76200"/>
            <a:ext cx="228600" cy="6934200"/>
            <a:chOff x="0" y="-76200"/>
            <a:chExt cx="304800" cy="6934200"/>
          </a:xfrm>
        </p:grpSpPr>
        <p:sp>
          <p:nvSpPr>
            <p:cNvPr id="7" name="Rectangle 6"/>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8" name="Straight Connector 7"/>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464176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title="Blue and green decorative border"/>
          <p:cNvGrpSpPr/>
          <p:nvPr userDrawn="1"/>
        </p:nvGrpSpPr>
        <p:grpSpPr>
          <a:xfrm>
            <a:off x="0" y="-76200"/>
            <a:ext cx="228600" cy="6934200"/>
            <a:chOff x="0" y="-76200"/>
            <a:chExt cx="304800" cy="6934200"/>
          </a:xfrm>
        </p:grpSpPr>
        <p:sp>
          <p:nvSpPr>
            <p:cNvPr id="6" name="Rectangle 5"/>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7" name="Straight Connector 6"/>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790401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grpSp>
        <p:nvGrpSpPr>
          <p:cNvPr id="8" name="Group 7" title="Blue and green decorative border"/>
          <p:cNvGrpSpPr/>
          <p:nvPr userDrawn="1"/>
        </p:nvGrpSpPr>
        <p:grpSpPr>
          <a:xfrm>
            <a:off x="0" y="-76200"/>
            <a:ext cx="228600" cy="6934200"/>
            <a:chOff x="0" y="-76200"/>
            <a:chExt cx="304800" cy="6934200"/>
          </a:xfrm>
        </p:grpSpPr>
        <p:sp>
          <p:nvSpPr>
            <p:cNvPr id="9" name="Rectangle 8"/>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0" name="Straight Connector 9"/>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073111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grpSp>
        <p:nvGrpSpPr>
          <p:cNvPr id="8" name="Group 7" title="Blue and green decorative border"/>
          <p:cNvGrpSpPr/>
          <p:nvPr userDrawn="1"/>
        </p:nvGrpSpPr>
        <p:grpSpPr>
          <a:xfrm>
            <a:off x="0" y="-76200"/>
            <a:ext cx="228600" cy="6934200"/>
            <a:chOff x="0" y="-76200"/>
            <a:chExt cx="304800" cy="6934200"/>
          </a:xfrm>
        </p:grpSpPr>
        <p:sp>
          <p:nvSpPr>
            <p:cNvPr id="9" name="Rectangle 8"/>
            <p:cNvSpPr/>
            <p:nvPr userDrawn="1"/>
          </p:nvSpPr>
          <p:spPr>
            <a:xfrm>
              <a:off x="0" y="0"/>
              <a:ext cx="304800" cy="6858000"/>
            </a:xfrm>
            <a:prstGeom prst="rect">
              <a:avLst/>
            </a:prstGeom>
            <a:solidFill>
              <a:srgbClr val="003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0" name="Straight Connector 9"/>
            <p:cNvCxnSpPr/>
            <p:nvPr userDrawn="1"/>
          </p:nvCxnSpPr>
          <p:spPr>
            <a:xfrm>
              <a:off x="304800" y="-76200"/>
              <a:ext cx="0" cy="6934200"/>
            </a:xfrm>
            <a:prstGeom prst="line">
              <a:avLst/>
            </a:prstGeom>
            <a:ln w="57150">
              <a:solidFill>
                <a:srgbClr val="009F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734093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3" name="Picture 2" title="Minnesota State logo"/>
          <p:cNvPicPr>
            <a:picLocks noChangeAspect="1"/>
          </p:cNvPicPr>
          <p:nvPr userDrawn="1"/>
        </p:nvPicPr>
        <p:blipFill rotWithShape="1">
          <a:blip r:embed="rId2">
            <a:extLst>
              <a:ext uri="{28A0092B-C50C-407E-A947-70E740481C1C}">
                <a14:useLocalDpi xmlns:a14="http://schemas.microsoft.com/office/drawing/2010/main" val="0"/>
              </a:ext>
            </a:extLst>
          </a:blip>
          <a:srcRect l="5000" t="36298" r="5000"/>
          <a:stretch/>
        </p:blipFill>
        <p:spPr>
          <a:xfrm>
            <a:off x="342900" y="539279"/>
            <a:ext cx="8463623" cy="2934056"/>
          </a:xfrm>
          <a:prstGeom prst="rect">
            <a:avLst/>
          </a:prstGeom>
        </p:spPr>
      </p:pic>
      <p:pic>
        <p:nvPicPr>
          <p:cNvPr id="4" name="Picture 3" title="Blue lin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9363" y="3749171"/>
            <a:ext cx="9505060" cy="160530"/>
          </a:xfrm>
          <a:prstGeom prst="rect">
            <a:avLst/>
          </a:prstGeom>
        </p:spPr>
      </p:pic>
      <p:sp>
        <p:nvSpPr>
          <p:cNvPr id="5" name="Text Placeholder 7"/>
          <p:cNvSpPr>
            <a:spLocks noGrp="1"/>
          </p:cNvSpPr>
          <p:nvPr>
            <p:ph type="body" sz="quarter" idx="10" hasCustomPrompt="1"/>
          </p:nvPr>
        </p:nvSpPr>
        <p:spPr>
          <a:xfrm>
            <a:off x="6217600" y="3124200"/>
            <a:ext cx="2000250" cy="457200"/>
          </a:xfrm>
          <a:prstGeom prst="rect">
            <a:avLst/>
          </a:prstGeom>
        </p:spPr>
        <p:txBody>
          <a:bodyPr>
            <a:normAutofit/>
          </a:bodyPr>
          <a:lstStyle>
            <a:lvl1pPr marL="0" indent="0" algn="r">
              <a:buNone/>
              <a:defRPr sz="1350" b="0">
                <a:solidFill>
                  <a:srgbClr val="003C66"/>
                </a:solidFill>
              </a:defRPr>
            </a:lvl1pPr>
          </a:lstStyle>
          <a:p>
            <a:pPr lvl="0"/>
            <a:r>
              <a:rPr lang="en-US" dirty="0"/>
              <a:t>Click to edit Date</a:t>
            </a:r>
          </a:p>
        </p:txBody>
      </p:sp>
      <p:sp>
        <p:nvSpPr>
          <p:cNvPr id="6" name="Text Placeholder 9"/>
          <p:cNvSpPr>
            <a:spLocks noGrp="1"/>
          </p:cNvSpPr>
          <p:nvPr>
            <p:ph type="body" sz="quarter" idx="11" hasCustomPrompt="1"/>
          </p:nvPr>
        </p:nvSpPr>
        <p:spPr>
          <a:xfrm>
            <a:off x="5703250" y="3468688"/>
            <a:ext cx="2514600" cy="417512"/>
          </a:xfrm>
          <a:prstGeom prst="rect">
            <a:avLst/>
          </a:prstGeom>
        </p:spPr>
        <p:txBody>
          <a:bodyPr>
            <a:noAutofit/>
          </a:bodyPr>
          <a:lstStyle>
            <a:lvl1pPr marL="0" indent="0" algn="r">
              <a:buNone/>
              <a:defRPr sz="1200" b="0">
                <a:solidFill>
                  <a:srgbClr val="003C66"/>
                </a:solidFill>
              </a:defRPr>
            </a:lvl1pPr>
          </a:lstStyle>
          <a:p>
            <a:pPr lvl="0"/>
            <a:r>
              <a:rPr lang="en-US" dirty="0"/>
              <a:t>Click to edit DEPARMENT NAME</a:t>
            </a:r>
          </a:p>
        </p:txBody>
      </p:sp>
      <p:sp>
        <p:nvSpPr>
          <p:cNvPr id="7" name="Text Placeholder 13"/>
          <p:cNvSpPr>
            <a:spLocks noGrp="1"/>
          </p:cNvSpPr>
          <p:nvPr>
            <p:ph type="body" sz="quarter" idx="13" hasCustomPrompt="1"/>
          </p:nvPr>
        </p:nvSpPr>
        <p:spPr>
          <a:xfrm>
            <a:off x="941639" y="5105400"/>
            <a:ext cx="2000250" cy="533400"/>
          </a:xfrm>
          <a:prstGeom prst="rect">
            <a:avLst/>
          </a:prstGeom>
        </p:spPr>
        <p:txBody>
          <a:bodyPr>
            <a:normAutofit/>
          </a:bodyPr>
          <a:lstStyle>
            <a:lvl1pPr marL="0" indent="0">
              <a:buNone/>
              <a:defRPr sz="1500" b="1">
                <a:solidFill>
                  <a:srgbClr val="009F4D"/>
                </a:solidFill>
              </a:defRPr>
            </a:lvl1pPr>
          </a:lstStyle>
          <a:p>
            <a:pPr lvl="0"/>
            <a:r>
              <a:rPr lang="en-US" dirty="0"/>
              <a:t>Click to edit Subhead</a:t>
            </a:r>
          </a:p>
        </p:txBody>
      </p:sp>
      <p:sp>
        <p:nvSpPr>
          <p:cNvPr id="8" name="Text Placeholder 4" title="Text Box with MINNESOTA STATE typed in gray"/>
          <p:cNvSpPr>
            <a:spLocks noGrp="1"/>
          </p:cNvSpPr>
          <p:nvPr>
            <p:ph type="body" sz="quarter" idx="14"/>
          </p:nvPr>
        </p:nvSpPr>
        <p:spPr>
          <a:xfrm>
            <a:off x="941639" y="5715000"/>
            <a:ext cx="2114550" cy="381000"/>
          </a:xfrm>
          <a:prstGeom prst="rect">
            <a:avLst/>
          </a:prstGeom>
        </p:spPr>
        <p:txBody>
          <a:bodyPr>
            <a:normAutofit/>
          </a:bodyPr>
          <a:lstStyle>
            <a:lvl1pPr marL="0" indent="0">
              <a:buNone/>
              <a:defRPr sz="1050" b="1">
                <a:solidFill>
                  <a:schemeClr val="bg1">
                    <a:lumMod val="50000"/>
                  </a:schemeClr>
                </a:solidFill>
                <a:latin typeface="+mn-lt"/>
              </a:defRPr>
            </a:lvl1pPr>
          </a:lstStyle>
          <a:p>
            <a:pPr lvl="0"/>
            <a:r>
              <a:rPr lang="en-US"/>
              <a:t>Edit Master text styles</a:t>
            </a:r>
          </a:p>
        </p:txBody>
      </p:sp>
      <p:sp>
        <p:nvSpPr>
          <p:cNvPr id="9" name="Title 1"/>
          <p:cNvSpPr>
            <a:spLocks noGrp="1"/>
          </p:cNvSpPr>
          <p:nvPr>
            <p:ph type="title"/>
          </p:nvPr>
        </p:nvSpPr>
        <p:spPr>
          <a:xfrm>
            <a:off x="941639" y="3779840"/>
            <a:ext cx="7276211" cy="1325563"/>
          </a:xfrm>
        </p:spPr>
        <p:txBody>
          <a:bodyPr>
            <a:normAutofit/>
          </a:bodyPr>
          <a:lstStyle>
            <a:lvl1pPr>
              <a:defRPr sz="3000" b="1"/>
            </a:lvl1pPr>
          </a:lstStyle>
          <a:p>
            <a:r>
              <a:rPr lang="en-US"/>
              <a:t>Click to edit Master title style</a:t>
            </a:r>
            <a:endParaRPr lang="en-US" dirty="0"/>
          </a:p>
        </p:txBody>
      </p:sp>
    </p:spTree>
    <p:extLst>
      <p:ext uri="{BB962C8B-B14F-4D97-AF65-F5344CB8AC3E}">
        <p14:creationId xmlns:p14="http://schemas.microsoft.com/office/powerpoint/2010/main" val="30306248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21380" y="518340"/>
            <a:ext cx="3326130" cy="1361647"/>
          </a:xfrm>
          <a:prstGeom prst="rect">
            <a:avLst/>
          </a:prstGeom>
        </p:spPr>
      </p:pic>
      <p:sp>
        <p:nvSpPr>
          <p:cNvPr id="5" name="TextBox 4" descr="MINNESOTA STATE IS AN AFFIRMATIVE ACTION, EQUAL OPPORTUNITY EMPLOYER AND EDUCATOR.&#10;" title="EEOE Statement"/>
          <p:cNvSpPr txBox="1"/>
          <p:nvPr userDrawn="1"/>
        </p:nvSpPr>
        <p:spPr>
          <a:xfrm>
            <a:off x="0" y="5849597"/>
            <a:ext cx="9144000" cy="600164"/>
          </a:xfrm>
          <a:prstGeom prst="rect">
            <a:avLst/>
          </a:prstGeom>
          <a:noFill/>
        </p:spPr>
        <p:txBody>
          <a:bodyPr wrap="square" rtlCol="0">
            <a:spAutoFit/>
          </a:bodyPr>
          <a:lstStyle/>
          <a:p>
            <a:pPr algn="ctr" rtl="0"/>
            <a:r>
              <a:rPr lang="en-US" sz="750" b="0" i="0" kern="1200" dirty="0">
                <a:solidFill>
                  <a:schemeClr val="tx1"/>
                </a:solidFill>
                <a:effectLst/>
                <a:latin typeface="+mn-lt"/>
                <a:ea typeface="+mn-ea"/>
                <a:cs typeface="+mn-cs"/>
              </a:rPr>
              <a:t>This document is available in alternative formats to individuals with disabilities. </a:t>
            </a:r>
            <a:br>
              <a:rPr lang="en-US" sz="750" b="0" i="0" kern="1200" dirty="0">
                <a:solidFill>
                  <a:schemeClr val="tx1"/>
                </a:solidFill>
                <a:effectLst/>
                <a:latin typeface="+mn-lt"/>
                <a:ea typeface="+mn-ea"/>
                <a:cs typeface="+mn-cs"/>
              </a:rPr>
            </a:br>
            <a:r>
              <a:rPr lang="en-US" sz="750" b="0" i="0" kern="1200" dirty="0">
                <a:solidFill>
                  <a:schemeClr val="tx1"/>
                </a:solidFill>
                <a:effectLst/>
                <a:latin typeface="+mn-lt"/>
                <a:ea typeface="+mn-ea"/>
                <a:cs typeface="+mn-cs"/>
              </a:rPr>
              <a:t>To request an alternate format, contact Human Resources at 651-201-1664.</a:t>
            </a:r>
          </a:p>
          <a:p>
            <a:pPr algn="ctr" rtl="0"/>
            <a:r>
              <a:rPr lang="en-US" sz="750" b="0" i="0" kern="1200" dirty="0">
                <a:solidFill>
                  <a:schemeClr val="tx1"/>
                </a:solidFill>
                <a:effectLst/>
                <a:latin typeface="+mn-lt"/>
                <a:ea typeface="+mn-ea"/>
                <a:cs typeface="+mn-cs"/>
              </a:rPr>
              <a:t>Individuals with hearing or speech disabilities may contact us via their preferred Telecommunications Relay Service.</a:t>
            </a:r>
          </a:p>
          <a:p>
            <a:pPr algn="ctr" rtl="0"/>
            <a:r>
              <a:rPr lang="en-US" sz="750" b="0" i="0" kern="1200" dirty="0">
                <a:solidFill>
                  <a:schemeClr val="tx1"/>
                </a:solidFill>
                <a:effectLst/>
                <a:latin typeface="+mn-lt"/>
                <a:ea typeface="+mn-ea"/>
                <a:cs typeface="+mn-cs"/>
              </a:rPr>
              <a:t>Minnesota State is an affirmative action, equal opportunity employer and educator.</a:t>
            </a:r>
          </a:p>
        </p:txBody>
      </p:sp>
      <p:pic>
        <p:nvPicPr>
          <p:cNvPr id="2" name="Picture 1">
            <a:extLst>
              <a:ext uri="{FF2B5EF4-FFF2-40B4-BE49-F238E27FC236}">
                <a16:creationId xmlns:a16="http://schemas.microsoft.com/office/drawing/2014/main" id="{666393E8-65D8-4D75-8CC6-3889652A2EF8}"/>
              </a:ext>
            </a:extLst>
          </p:cNvPr>
          <p:cNvPicPr>
            <a:picLocks noChangeAspect="1"/>
          </p:cNvPicPr>
          <p:nvPr userDrawn="1"/>
        </p:nvPicPr>
        <p:blipFill>
          <a:blip r:embed="rId3"/>
          <a:stretch>
            <a:fillRect/>
          </a:stretch>
        </p:blipFill>
        <p:spPr>
          <a:xfrm>
            <a:off x="1226718" y="4124205"/>
            <a:ext cx="6690564" cy="1491028"/>
          </a:xfrm>
          <a:prstGeom prst="rect">
            <a:avLst/>
          </a:prstGeom>
        </p:spPr>
      </p:pic>
      <p:pic>
        <p:nvPicPr>
          <p:cNvPr id="7" name="Picture 6">
            <a:extLst>
              <a:ext uri="{FF2B5EF4-FFF2-40B4-BE49-F238E27FC236}">
                <a16:creationId xmlns:a16="http://schemas.microsoft.com/office/drawing/2014/main" id="{E3E210C0-5BDF-4F57-979C-F49338D7D81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81662" y="1573643"/>
            <a:ext cx="1380677" cy="2320305"/>
          </a:xfrm>
          <a:prstGeom prst="rect">
            <a:avLst/>
          </a:prstGeom>
        </p:spPr>
      </p:pic>
    </p:spTree>
    <p:extLst>
      <p:ext uri="{BB962C8B-B14F-4D97-AF65-F5344CB8AC3E}">
        <p14:creationId xmlns:p14="http://schemas.microsoft.com/office/powerpoint/2010/main" val="7756024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66800" y="304800"/>
            <a:ext cx="7543800" cy="579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7"/>
          <p:cNvSpPr>
            <a:spLocks noGrp="1" noChangeArrowheads="1"/>
          </p:cNvSpPr>
          <p:nvPr>
            <p:ph type="dt" sz="half" idx="10"/>
          </p:nvPr>
        </p:nvSpPr>
        <p:spPr>
          <a:ln/>
        </p:spPr>
        <p:txBody>
          <a:bodyPr/>
          <a:lstStyle>
            <a:lvl1pPr>
              <a:defRPr/>
            </a:lvl1pPr>
          </a:lstStyle>
          <a:p>
            <a:pPr>
              <a:defRPr/>
            </a:pPr>
            <a:endParaRPr lang="en-US"/>
          </a:p>
        </p:txBody>
      </p:sp>
      <p:sp>
        <p:nvSpPr>
          <p:cNvPr id="4" name="Rectangle 18"/>
          <p:cNvSpPr>
            <a:spLocks noGrp="1" noChangeArrowheads="1"/>
          </p:cNvSpPr>
          <p:nvPr>
            <p:ph type="ftr" sz="quarter" idx="11"/>
          </p:nvPr>
        </p:nvSpPr>
        <p:spPr>
          <a:ln/>
        </p:spPr>
        <p:txBody>
          <a:bodyPr/>
          <a:lstStyle>
            <a:lvl1pPr>
              <a:defRPr/>
            </a:lvl1pPr>
          </a:lstStyle>
          <a:p>
            <a:pPr>
              <a:defRPr/>
            </a:pPr>
            <a:endParaRPr lang="en-US"/>
          </a:p>
        </p:txBody>
      </p:sp>
      <p:sp>
        <p:nvSpPr>
          <p:cNvPr id="5" name="Rectangle 19"/>
          <p:cNvSpPr>
            <a:spLocks noGrp="1" noChangeArrowheads="1"/>
          </p:cNvSpPr>
          <p:nvPr>
            <p:ph type="sldNum" sz="quarter" idx="12"/>
          </p:nvPr>
        </p:nvSpPr>
        <p:spPr>
          <a:ln/>
        </p:spPr>
        <p:txBody>
          <a:bodyPr/>
          <a:lstStyle>
            <a:lvl1pPr>
              <a:defRPr/>
            </a:lvl1pPr>
          </a:lstStyle>
          <a:p>
            <a:pPr>
              <a:defRPr/>
            </a:pPr>
            <a:fld id="{0C7E2743-1EFB-46D0-9644-284D5A866386}" type="slidenum">
              <a:rPr lang="en-US"/>
              <a:pPr>
                <a:defRPr/>
              </a:pPr>
              <a:t>‹#›</a:t>
            </a:fld>
            <a:endParaRPr lang="en-US"/>
          </a:p>
        </p:txBody>
      </p:sp>
    </p:spTree>
    <p:extLst>
      <p:ext uri="{BB962C8B-B14F-4D97-AF65-F5344CB8AC3E}">
        <p14:creationId xmlns:p14="http://schemas.microsoft.com/office/powerpoint/2010/main" val="2363139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4800" y="3810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pPr>
              <a:defRPr/>
            </a:pPr>
            <a:endParaRPr lang="en-US"/>
          </a:p>
        </p:txBody>
      </p:sp>
      <p:sp>
        <p:nvSpPr>
          <p:cNvPr id="21" name="Footer Placeholder 20"/>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A485426-5AA1-402B-B39D-A2E5EE7C0119}" type="slidenum">
              <a:rPr lang="en-US" smtClean="0"/>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Chart Placeholder 2"/>
          <p:cNvSpPr>
            <a:spLocks noGrp="1"/>
          </p:cNvSpPr>
          <p:nvPr>
            <p:ph type="chart" idx="1"/>
          </p:nvPr>
        </p:nvSpPr>
        <p:spPr>
          <a:xfrm>
            <a:off x="566738" y="1752600"/>
            <a:ext cx="8001000" cy="4267200"/>
          </a:xfrm>
        </p:spPr>
        <p:txBody>
          <a:bodyPr/>
          <a:lstStyle/>
          <a:p>
            <a:pPr lvl="0"/>
            <a:endParaRPr lang="en-US" noProof="0"/>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31DA55A7-099A-48F5-99BB-16A0880E3A6F}" type="slidenum">
              <a:rPr lang="en-US"/>
              <a:pPr>
                <a:defRPr/>
              </a:pPr>
              <a:t>‹#›</a:t>
            </a:fld>
            <a:endParaRPr lang="en-US"/>
          </a:p>
        </p:txBody>
      </p:sp>
    </p:spTree>
    <p:extLst>
      <p:ext uri="{BB962C8B-B14F-4D97-AF65-F5344CB8AC3E}">
        <p14:creationId xmlns:p14="http://schemas.microsoft.com/office/powerpoint/2010/main" val="3221917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p>
        </p:txBody>
      </p:sp>
      <p:sp>
        <p:nvSpPr>
          <p:cNvPr id="24" name="Footer Placeholder 23"/>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F02EC93-6A03-4C96-860D-FB9FB692D74D}"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pPr>
              <a:defRPr/>
            </a:pPr>
            <a:endParaRPr lang="en-US"/>
          </a:p>
        </p:txBody>
      </p:sp>
      <p:sp>
        <p:nvSpPr>
          <p:cNvPr id="29" name="Footer Placeholder 28"/>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BC0EA28-F0BC-458E-BA78-50030324D6E9}"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31" name="Slide Number Placeholder 30"/>
          <p:cNvSpPr>
            <a:spLocks noGrp="1"/>
          </p:cNvSpPr>
          <p:nvPr>
            <p:ph type="sldNum" sz="quarter" idx="12"/>
          </p:nvPr>
        </p:nvSpPr>
        <p:spPr/>
        <p:txBody>
          <a:bodyPr/>
          <a:lstStyle/>
          <a:p>
            <a:pPr>
              <a:defRPr/>
            </a:pPr>
            <a:fld id="{A6760FCA-7DA0-4E57-9538-A2F12A5C99A1}" type="slidenum">
              <a:rPr lang="en-US" smtClean="0"/>
              <a:pPr>
                <a:defRPr/>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6.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6.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6.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image" Target="../media/image6.jpeg"/><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1066800" y="1676400"/>
            <a:ext cx="8077200" cy="487680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1" name="Date Placeholder 10"/>
          <p:cNvSpPr>
            <a:spLocks noGrp="1"/>
          </p:cNvSpPr>
          <p:nvPr>
            <p:ph type="dt" sz="half" idx="2"/>
          </p:nvPr>
        </p:nvSpPr>
        <p:spPr>
          <a:xfrm>
            <a:off x="6480305" y="128906"/>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CD13CBE6-7F71-4F76-BF55-973E3FEF5415}" type="slidenum">
              <a:rPr lang="en-US" smtClean="0"/>
              <a:pPr>
                <a:defRPr/>
              </a:pPr>
              <a:t>‹#›</a:t>
            </a:fld>
            <a:endParaRPr lang="en-US"/>
          </a:p>
        </p:txBody>
      </p:sp>
      <p:sp>
        <p:nvSpPr>
          <p:cNvPr id="10" name="Title Placeholder 9"/>
          <p:cNvSpPr>
            <a:spLocks noGrp="1"/>
          </p:cNvSpPr>
          <p:nvPr>
            <p:ph type="title"/>
          </p:nvPr>
        </p:nvSpPr>
        <p:spPr>
          <a:xfrm>
            <a:off x="1743075" y="419100"/>
            <a:ext cx="6172200" cy="641267"/>
          </a:xfrm>
          <a:prstGeom prst="rect">
            <a:avLst/>
          </a:prstGeom>
        </p:spPr>
        <p:txBody>
          <a:bodyPr vert="horz" anchor="ctr">
            <a:normAutofit/>
          </a:bodyPr>
          <a:lstStyle/>
          <a:p>
            <a:r>
              <a:rPr kumimoji="0" lang="en-US" dirty="0"/>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 id="2147483900" r:id="rId12"/>
    <p:sldLayoutId id="2147483901" r:id="rId13"/>
    <p:sldLayoutId id="2147483938" r:id="rId14"/>
  </p:sldLayoutIdLst>
  <p:txStyles>
    <p:titleStyle>
      <a:lvl1pPr algn="l" rtl="0" eaLnBrk="1" latinLnBrk="0" hangingPunct="1">
        <a:spcBef>
          <a:spcPct val="0"/>
        </a:spcBef>
        <a:buNone/>
        <a:defRPr kumimoji="0" sz="3600" kern="1200" cap="none"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F14AAC72-AE5F-4950-AF10-0950EE0D4BC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030095" y="6192751"/>
            <a:ext cx="1113905" cy="456009"/>
          </a:xfrm>
          <a:prstGeom prst="rect">
            <a:avLst/>
          </a:prstGeom>
        </p:spPr>
      </p:pic>
      <p:sp>
        <p:nvSpPr>
          <p:cNvPr id="6" name="Rectangle 5">
            <a:extLst>
              <a:ext uri="{FF2B5EF4-FFF2-40B4-BE49-F238E27FC236}">
                <a16:creationId xmlns:a16="http://schemas.microsoft.com/office/drawing/2014/main" id="{91DF4F6F-9C1B-448F-955A-BB7C55844718}"/>
              </a:ext>
            </a:extLst>
          </p:cNvPr>
          <p:cNvSpPr/>
          <p:nvPr userDrawn="1"/>
        </p:nvSpPr>
        <p:spPr>
          <a:xfrm>
            <a:off x="8534054" y="6518419"/>
            <a:ext cx="298480" cy="184666"/>
          </a:xfrm>
          <a:prstGeom prst="rect">
            <a:avLst/>
          </a:prstGeom>
        </p:spPr>
        <p:txBody>
          <a:bodyPr wrap="none">
            <a:spAutoFit/>
          </a:bodyPr>
          <a:lstStyle/>
          <a:p>
            <a:fld id="{D83FE643-7C41-44D2-A7F3-B4EB1EC4DD70}" type="slidenum">
              <a:rPr lang="en-US" sz="600" b="0" smtClean="0">
                <a:solidFill>
                  <a:srgbClr val="003C66"/>
                </a:solidFill>
              </a:rPr>
              <a:pPr/>
              <a:t>‹#›</a:t>
            </a:fld>
            <a:endParaRPr lang="en-US" sz="1800" dirty="0"/>
          </a:p>
        </p:txBody>
      </p:sp>
    </p:spTree>
    <p:extLst>
      <p:ext uri="{BB962C8B-B14F-4D97-AF65-F5344CB8AC3E}">
        <p14:creationId xmlns:p14="http://schemas.microsoft.com/office/powerpoint/2010/main" val="3331833434"/>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Lst>
  <p:txStyles>
    <p:titleStyle>
      <a:lvl1pPr algn="l" defTabSz="685800" rtl="0" eaLnBrk="1" latinLnBrk="0" hangingPunct="1">
        <a:lnSpc>
          <a:spcPct val="90000"/>
        </a:lnSpc>
        <a:spcBef>
          <a:spcPct val="0"/>
        </a:spcBef>
        <a:buNone/>
        <a:defRPr sz="33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50" indent="-171450" algn="l" defTabSz="685800" rtl="0" eaLnBrk="1" latinLnBrk="0" hangingPunct="1">
        <a:lnSpc>
          <a:spcPct val="100000"/>
        </a:lnSpc>
        <a:spcBef>
          <a:spcPts val="4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100000"/>
        </a:lnSpc>
        <a:spcBef>
          <a:spcPts val="450"/>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100000"/>
        </a:lnSpc>
        <a:spcBef>
          <a:spcPts val="450"/>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100000"/>
        </a:lnSpc>
        <a:spcBef>
          <a:spcPts val="450"/>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100000"/>
        </a:lnSpc>
        <a:spcBef>
          <a:spcPts val="450"/>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F14AAC72-AE5F-4950-AF10-0950EE0D4BC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030095" y="6192751"/>
            <a:ext cx="1113905" cy="456009"/>
          </a:xfrm>
          <a:prstGeom prst="rect">
            <a:avLst/>
          </a:prstGeom>
        </p:spPr>
      </p:pic>
      <p:sp>
        <p:nvSpPr>
          <p:cNvPr id="6" name="Rectangle 5">
            <a:extLst>
              <a:ext uri="{FF2B5EF4-FFF2-40B4-BE49-F238E27FC236}">
                <a16:creationId xmlns:a16="http://schemas.microsoft.com/office/drawing/2014/main" id="{91DF4F6F-9C1B-448F-955A-BB7C55844718}"/>
              </a:ext>
            </a:extLst>
          </p:cNvPr>
          <p:cNvSpPr/>
          <p:nvPr userDrawn="1"/>
        </p:nvSpPr>
        <p:spPr>
          <a:xfrm>
            <a:off x="8534054" y="6518419"/>
            <a:ext cx="298480" cy="184666"/>
          </a:xfrm>
          <a:prstGeom prst="rect">
            <a:avLst/>
          </a:prstGeom>
        </p:spPr>
        <p:txBody>
          <a:bodyPr wrap="none">
            <a:spAutoFit/>
          </a:bodyPr>
          <a:lstStyle/>
          <a:p>
            <a:fld id="{D83FE643-7C41-44D2-A7F3-B4EB1EC4DD70}" type="slidenum">
              <a:rPr lang="en-US" sz="600" b="0" smtClean="0">
                <a:solidFill>
                  <a:srgbClr val="003C66"/>
                </a:solidFill>
              </a:rPr>
              <a:pPr/>
              <a:t>‹#›</a:t>
            </a:fld>
            <a:endParaRPr lang="en-US" sz="1800" dirty="0"/>
          </a:p>
        </p:txBody>
      </p:sp>
    </p:spTree>
    <p:extLst>
      <p:ext uri="{BB962C8B-B14F-4D97-AF65-F5344CB8AC3E}">
        <p14:creationId xmlns:p14="http://schemas.microsoft.com/office/powerpoint/2010/main" val="2133245179"/>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Lst>
  <p:txStyles>
    <p:titleStyle>
      <a:lvl1pPr algn="l" defTabSz="685800" rtl="0" eaLnBrk="1" latinLnBrk="0" hangingPunct="1">
        <a:lnSpc>
          <a:spcPct val="90000"/>
        </a:lnSpc>
        <a:spcBef>
          <a:spcPct val="0"/>
        </a:spcBef>
        <a:buNone/>
        <a:defRPr sz="33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50" indent="-171450" algn="l" defTabSz="685800" rtl="0" eaLnBrk="1" latinLnBrk="0" hangingPunct="1">
        <a:lnSpc>
          <a:spcPct val="100000"/>
        </a:lnSpc>
        <a:spcBef>
          <a:spcPts val="4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100000"/>
        </a:lnSpc>
        <a:spcBef>
          <a:spcPts val="450"/>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100000"/>
        </a:lnSpc>
        <a:spcBef>
          <a:spcPts val="450"/>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100000"/>
        </a:lnSpc>
        <a:spcBef>
          <a:spcPts val="450"/>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100000"/>
        </a:lnSpc>
        <a:spcBef>
          <a:spcPts val="450"/>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F14AAC72-AE5F-4950-AF10-0950EE0D4BC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030095" y="6192751"/>
            <a:ext cx="1113905" cy="456009"/>
          </a:xfrm>
          <a:prstGeom prst="rect">
            <a:avLst/>
          </a:prstGeom>
        </p:spPr>
      </p:pic>
      <p:sp>
        <p:nvSpPr>
          <p:cNvPr id="6" name="Rectangle 5">
            <a:extLst>
              <a:ext uri="{FF2B5EF4-FFF2-40B4-BE49-F238E27FC236}">
                <a16:creationId xmlns:a16="http://schemas.microsoft.com/office/drawing/2014/main" id="{91DF4F6F-9C1B-448F-955A-BB7C55844718}"/>
              </a:ext>
            </a:extLst>
          </p:cNvPr>
          <p:cNvSpPr/>
          <p:nvPr userDrawn="1"/>
        </p:nvSpPr>
        <p:spPr>
          <a:xfrm>
            <a:off x="8534054" y="6518419"/>
            <a:ext cx="298480" cy="184666"/>
          </a:xfrm>
          <a:prstGeom prst="rect">
            <a:avLst/>
          </a:prstGeom>
        </p:spPr>
        <p:txBody>
          <a:bodyPr wrap="none">
            <a:spAutoFit/>
          </a:bodyPr>
          <a:lstStyle/>
          <a:p>
            <a:fld id="{D83FE643-7C41-44D2-A7F3-B4EB1EC4DD70}" type="slidenum">
              <a:rPr lang="en-US" sz="600" b="0" smtClean="0">
                <a:solidFill>
                  <a:srgbClr val="003C66"/>
                </a:solidFill>
              </a:rPr>
              <a:pPr/>
              <a:t>‹#›</a:t>
            </a:fld>
            <a:endParaRPr lang="en-US" sz="1800" dirty="0"/>
          </a:p>
        </p:txBody>
      </p:sp>
    </p:spTree>
    <p:extLst>
      <p:ext uri="{BB962C8B-B14F-4D97-AF65-F5344CB8AC3E}">
        <p14:creationId xmlns:p14="http://schemas.microsoft.com/office/powerpoint/2010/main" val="204161043"/>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txStyles>
    <p:titleStyle>
      <a:lvl1pPr algn="l" defTabSz="685800" rtl="0" eaLnBrk="1" latinLnBrk="0" hangingPunct="1">
        <a:lnSpc>
          <a:spcPct val="90000"/>
        </a:lnSpc>
        <a:spcBef>
          <a:spcPct val="0"/>
        </a:spcBef>
        <a:buNone/>
        <a:defRPr sz="33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50" indent="-171450" algn="l" defTabSz="685800" rtl="0" eaLnBrk="1" latinLnBrk="0" hangingPunct="1">
        <a:lnSpc>
          <a:spcPct val="100000"/>
        </a:lnSpc>
        <a:spcBef>
          <a:spcPts val="4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100000"/>
        </a:lnSpc>
        <a:spcBef>
          <a:spcPts val="450"/>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100000"/>
        </a:lnSpc>
        <a:spcBef>
          <a:spcPts val="450"/>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100000"/>
        </a:lnSpc>
        <a:spcBef>
          <a:spcPts val="450"/>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100000"/>
        </a:lnSpc>
        <a:spcBef>
          <a:spcPts val="450"/>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F14AAC72-AE5F-4950-AF10-0950EE0D4BCF}"/>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030095" y="6192751"/>
            <a:ext cx="1113905" cy="456009"/>
          </a:xfrm>
          <a:prstGeom prst="rect">
            <a:avLst/>
          </a:prstGeom>
        </p:spPr>
      </p:pic>
      <p:sp>
        <p:nvSpPr>
          <p:cNvPr id="6" name="Rectangle 5">
            <a:extLst>
              <a:ext uri="{FF2B5EF4-FFF2-40B4-BE49-F238E27FC236}">
                <a16:creationId xmlns:a16="http://schemas.microsoft.com/office/drawing/2014/main" id="{91DF4F6F-9C1B-448F-955A-BB7C55844718}"/>
              </a:ext>
            </a:extLst>
          </p:cNvPr>
          <p:cNvSpPr/>
          <p:nvPr userDrawn="1"/>
        </p:nvSpPr>
        <p:spPr>
          <a:xfrm>
            <a:off x="8534054" y="6518419"/>
            <a:ext cx="298480" cy="184666"/>
          </a:xfrm>
          <a:prstGeom prst="rect">
            <a:avLst/>
          </a:prstGeom>
        </p:spPr>
        <p:txBody>
          <a:bodyPr wrap="none">
            <a:spAutoFit/>
          </a:bodyPr>
          <a:lstStyle/>
          <a:p>
            <a:fld id="{D83FE643-7C41-44D2-A7F3-B4EB1EC4DD70}" type="slidenum">
              <a:rPr lang="en-US" sz="600" b="0" smtClean="0">
                <a:solidFill>
                  <a:srgbClr val="003C66"/>
                </a:solidFill>
              </a:rPr>
              <a:pPr/>
              <a:t>‹#›</a:t>
            </a:fld>
            <a:endParaRPr lang="en-US" sz="1800" dirty="0"/>
          </a:p>
        </p:txBody>
      </p:sp>
    </p:spTree>
    <p:extLst>
      <p:ext uri="{BB962C8B-B14F-4D97-AF65-F5344CB8AC3E}">
        <p14:creationId xmlns:p14="http://schemas.microsoft.com/office/powerpoint/2010/main" val="974032867"/>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 id="2147483951" r:id="rId12"/>
    <p:sldLayoutId id="2147483952" r:id="rId13"/>
  </p:sldLayoutIdLst>
  <p:txStyles>
    <p:titleStyle>
      <a:lvl1pPr algn="l" defTabSz="685800" rtl="0" eaLnBrk="1" latinLnBrk="0" hangingPunct="1">
        <a:lnSpc>
          <a:spcPct val="90000"/>
        </a:lnSpc>
        <a:spcBef>
          <a:spcPct val="0"/>
        </a:spcBef>
        <a:buNone/>
        <a:defRPr sz="33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50" indent="-171450" algn="l" defTabSz="685800" rtl="0" eaLnBrk="1" latinLnBrk="0" hangingPunct="1">
        <a:lnSpc>
          <a:spcPct val="100000"/>
        </a:lnSpc>
        <a:spcBef>
          <a:spcPts val="4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100000"/>
        </a:lnSpc>
        <a:spcBef>
          <a:spcPts val="450"/>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100000"/>
        </a:lnSpc>
        <a:spcBef>
          <a:spcPts val="450"/>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100000"/>
        </a:lnSpc>
        <a:spcBef>
          <a:spcPts val="450"/>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100000"/>
        </a:lnSpc>
        <a:spcBef>
          <a:spcPts val="450"/>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slideLayout" Target="../slideLayouts/slideLayout53.xml"/><Relationship Id="rId1" Type="http://schemas.openxmlformats.org/officeDocument/2006/relationships/themeOverride" Target="../theme/themeOverride7.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slideLayout" Target="../slideLayouts/slideLayout49.xml"/><Relationship Id="rId1" Type="http://schemas.openxmlformats.org/officeDocument/2006/relationships/themeOverride" Target="../theme/themeOverride8.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slideLayout" Target="../slideLayouts/slideLayout49.xml"/><Relationship Id="rId1" Type="http://schemas.openxmlformats.org/officeDocument/2006/relationships/themeOverride" Target="../theme/themeOverride9.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slideLayout" Target="../slideLayouts/slideLayout49.xml"/><Relationship Id="rId1" Type="http://schemas.openxmlformats.org/officeDocument/2006/relationships/themeOverride" Target="../theme/themeOverride10.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slideLayout" Target="../slideLayouts/slideLayout49.xml"/><Relationship Id="rId1" Type="http://schemas.openxmlformats.org/officeDocument/2006/relationships/themeOverride" Target="../theme/themeOverride11.xml"/></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slideLayout" Target="../slideLayouts/slideLayout49.xml"/><Relationship Id="rId1" Type="http://schemas.openxmlformats.org/officeDocument/2006/relationships/themeOverride" Target="../theme/themeOverride1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9.xml"/><Relationship Id="rId1" Type="http://schemas.openxmlformats.org/officeDocument/2006/relationships/themeOverride" Target="../theme/themeOverride13.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51.xml"/><Relationship Id="rId1" Type="http://schemas.openxmlformats.org/officeDocument/2006/relationships/themeOverride" Target="../theme/themeOverride1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3.xml"/><Relationship Id="rId1" Type="http://schemas.openxmlformats.org/officeDocument/2006/relationships/themeOverride" Target="../theme/themeOverride15.xml"/><Relationship Id="rId4" Type="http://schemas.openxmlformats.org/officeDocument/2006/relationships/chart" Target="../charts/chart13.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slideLayout" Target="../slideLayouts/slideLayout53.xml"/><Relationship Id="rId1" Type="http://schemas.openxmlformats.org/officeDocument/2006/relationships/themeOverride" Target="../theme/themeOverride16.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slideLayout" Target="../slideLayouts/slideLayout53.xml"/><Relationship Id="rId1" Type="http://schemas.openxmlformats.org/officeDocument/2006/relationships/themeOverride" Target="../theme/themeOverride17.xml"/></Relationships>
</file>

<file path=ppt/slides/_rels/slide2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slideLayout" Target="../slideLayouts/slideLayout53.xml"/><Relationship Id="rId1" Type="http://schemas.openxmlformats.org/officeDocument/2006/relationships/themeOverride" Target="../theme/themeOverride18.xml"/></Relationships>
</file>

<file path=ppt/slides/_rels/slide2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slideLayout" Target="../slideLayouts/slideLayout53.xml"/><Relationship Id="rId1" Type="http://schemas.openxmlformats.org/officeDocument/2006/relationships/themeOverride" Target="../theme/themeOverride19.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3.xml"/><Relationship Id="rId1" Type="http://schemas.openxmlformats.org/officeDocument/2006/relationships/themeOverride" Target="../theme/themeOverride20.xml"/><Relationship Id="rId4" Type="http://schemas.openxmlformats.org/officeDocument/2006/relationships/chart" Target="../charts/chart18.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slideLayout" Target="../slideLayouts/slideLayout53.xml"/><Relationship Id="rId1" Type="http://schemas.openxmlformats.org/officeDocument/2006/relationships/themeOverride" Target="../theme/themeOverride2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3.xml"/><Relationship Id="rId1" Type="http://schemas.openxmlformats.org/officeDocument/2006/relationships/themeOverride" Target="../theme/themeOverride22.xml"/><Relationship Id="rId5" Type="http://schemas.openxmlformats.org/officeDocument/2006/relationships/chart" Target="../charts/chart21.xml"/><Relationship Id="rId4" Type="http://schemas.openxmlformats.org/officeDocument/2006/relationships/chart" Target="../charts/chart20.xml"/></Relationships>
</file>

<file path=ppt/slides/_rels/slide2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slideLayout" Target="../slideLayouts/slideLayout53.xml"/><Relationship Id="rId1" Type="http://schemas.openxmlformats.org/officeDocument/2006/relationships/themeOverride" Target="../theme/themeOverride23.xml"/></Relationships>
</file>

<file path=ppt/slides/_rels/slide2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slideLayout" Target="../slideLayouts/slideLayout53.xml"/><Relationship Id="rId1" Type="http://schemas.openxmlformats.org/officeDocument/2006/relationships/themeOverride" Target="../theme/themeOverride24.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3.xml"/><Relationship Id="rId1" Type="http://schemas.openxmlformats.org/officeDocument/2006/relationships/themeOverride" Target="../theme/themeOverride25.xml"/><Relationship Id="rId4" Type="http://schemas.openxmlformats.org/officeDocument/2006/relationships/chart" Target="../charts/chart24.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slideLayout" Target="../slideLayouts/slideLayout53.xml"/><Relationship Id="rId1" Type="http://schemas.openxmlformats.org/officeDocument/2006/relationships/themeOverride" Target="../theme/themeOverride26.xml"/></Relationships>
</file>

<file path=ppt/slides/_rels/slide3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slideLayout" Target="../slideLayouts/slideLayout53.xml"/><Relationship Id="rId1" Type="http://schemas.openxmlformats.org/officeDocument/2006/relationships/themeOverride" Target="../theme/themeOverride27.xml"/></Relationships>
</file>

<file path=ppt/slides/_rels/slide32.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slideLayout" Target="../slideLayouts/slideLayout53.xml"/><Relationship Id="rId1" Type="http://schemas.openxmlformats.org/officeDocument/2006/relationships/themeOverride" Target="../theme/themeOverride28.xml"/></Relationships>
</file>

<file path=ppt/slides/_rels/slide3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slideLayout" Target="../slideLayouts/slideLayout53.xml"/><Relationship Id="rId1" Type="http://schemas.openxmlformats.org/officeDocument/2006/relationships/themeOverride" Target="../theme/themeOverride29.xml"/></Relationships>
</file>

<file path=ppt/slides/_rels/slide3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slideLayout" Target="../slideLayouts/slideLayout53.xml"/><Relationship Id="rId1" Type="http://schemas.openxmlformats.org/officeDocument/2006/relationships/themeOverride" Target="../theme/themeOverride30.xml"/></Relationships>
</file>

<file path=ppt/slides/_rels/slide3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slideLayout" Target="../slideLayouts/slideLayout53.xml"/><Relationship Id="rId1" Type="http://schemas.openxmlformats.org/officeDocument/2006/relationships/themeOverride" Target="../theme/themeOverride31.xml"/></Relationships>
</file>

<file path=ppt/slides/_rels/slide3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Layout" Target="../slideLayouts/slideLayout53.xml"/><Relationship Id="rId1" Type="http://schemas.openxmlformats.org/officeDocument/2006/relationships/themeOverride" Target="../theme/themeOverride3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3.xml"/><Relationship Id="rId1" Type="http://schemas.openxmlformats.org/officeDocument/2006/relationships/themeOverride" Target="../theme/themeOverride33.xml"/><Relationship Id="rId4" Type="http://schemas.openxmlformats.org/officeDocument/2006/relationships/image" Target="../media/image11.emf"/></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1.xml"/><Relationship Id="rId1" Type="http://schemas.openxmlformats.org/officeDocument/2006/relationships/themeOverride" Target="../theme/themeOverride34.xml"/><Relationship Id="rId5" Type="http://schemas.openxmlformats.org/officeDocument/2006/relationships/chart" Target="../charts/chart32.xml"/><Relationship Id="rId4" Type="http://schemas.openxmlformats.org/officeDocument/2006/relationships/chart" Target="../charts/chart31.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1.xml"/><Relationship Id="rId1" Type="http://schemas.openxmlformats.org/officeDocument/2006/relationships/themeOverride" Target="../theme/themeOverride35.xml"/><Relationship Id="rId5" Type="http://schemas.openxmlformats.org/officeDocument/2006/relationships/chart" Target="../charts/chart34.xml"/><Relationship Id="rId4" Type="http://schemas.openxmlformats.org/officeDocument/2006/relationships/chart" Target="../charts/chart3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9.xml"/><Relationship Id="rId1" Type="http://schemas.openxmlformats.org/officeDocument/2006/relationships/themeOverride" Target="../theme/themeOverride1.xml"/><Relationship Id="rId4" Type="http://schemas.openxmlformats.org/officeDocument/2006/relationships/chart" Target="../charts/chart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1.xml"/><Relationship Id="rId1" Type="http://schemas.openxmlformats.org/officeDocument/2006/relationships/themeOverride" Target="../theme/themeOverride36.xml"/><Relationship Id="rId5" Type="http://schemas.openxmlformats.org/officeDocument/2006/relationships/chart" Target="../charts/chart36.xml"/><Relationship Id="rId4" Type="http://schemas.openxmlformats.org/officeDocument/2006/relationships/chart" Target="../charts/chart35.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1.xml"/><Relationship Id="rId1" Type="http://schemas.openxmlformats.org/officeDocument/2006/relationships/themeOverride" Target="../theme/themeOverride37.xml"/><Relationship Id="rId5" Type="http://schemas.openxmlformats.org/officeDocument/2006/relationships/chart" Target="../charts/chart38.xml"/><Relationship Id="rId4" Type="http://schemas.openxmlformats.org/officeDocument/2006/relationships/chart" Target="../charts/chart37.xml"/></Relationships>
</file>

<file path=ppt/slides/_rels/slide42.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slideLayout" Target="../slideLayouts/slideLayout49.xml"/><Relationship Id="rId1" Type="http://schemas.openxmlformats.org/officeDocument/2006/relationships/themeOverride" Target="../theme/themeOverride38.xml"/></Relationships>
</file>

<file path=ppt/slides/_rels/slide44.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slideLayout" Target="../slideLayouts/slideLayout60.xml"/><Relationship Id="rId1" Type="http://schemas.openxmlformats.org/officeDocument/2006/relationships/themeOverride" Target="../theme/themeOverride39.xml"/><Relationship Id="rId4" Type="http://schemas.openxmlformats.org/officeDocument/2006/relationships/image" Target="../media/image12.wmf"/></Relationships>
</file>

<file path=ppt/slides/_rels/slide4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slideLayout" Target="../slideLayouts/slideLayout60.xml"/><Relationship Id="rId1" Type="http://schemas.openxmlformats.org/officeDocument/2006/relationships/themeOverride" Target="../theme/themeOverride40.xml"/></Relationships>
</file>

<file path=ppt/slides/_rels/slide4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3.xml"/><Relationship Id="rId1" Type="http://schemas.openxmlformats.org/officeDocument/2006/relationships/themeOverride" Target="../theme/themeOverride41.xml"/><Relationship Id="rId4" Type="http://schemas.openxmlformats.org/officeDocument/2006/relationships/chart" Target="../charts/chart43.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3.xml"/><Relationship Id="rId1" Type="http://schemas.openxmlformats.org/officeDocument/2006/relationships/themeOverride" Target="../theme/themeOverride42.xml"/><Relationship Id="rId4" Type="http://schemas.openxmlformats.org/officeDocument/2006/relationships/chart" Target="../charts/chart44.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3.xml"/><Relationship Id="rId1" Type="http://schemas.openxmlformats.org/officeDocument/2006/relationships/themeOverride" Target="../theme/themeOverride43.xml"/><Relationship Id="rId4" Type="http://schemas.openxmlformats.org/officeDocument/2006/relationships/chart" Target="../charts/chart45.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53.xml"/><Relationship Id="rId1" Type="http://schemas.openxmlformats.org/officeDocument/2006/relationships/themeOverride" Target="../theme/themeOverride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9.xml"/><Relationship Id="rId1" Type="http://schemas.openxmlformats.org/officeDocument/2006/relationships/themeOverride" Target="../theme/themeOverride44.xml"/><Relationship Id="rId4" Type="http://schemas.openxmlformats.org/officeDocument/2006/relationships/image" Target="../media/image14.emf"/></Relationships>
</file>

<file path=ppt/slides/_rels/slide51.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slideLayout" Target="../slideLayouts/slideLayout53.xml"/><Relationship Id="rId1" Type="http://schemas.openxmlformats.org/officeDocument/2006/relationships/themeOverride" Target="../theme/themeOverride45.xml"/></Relationships>
</file>

<file path=ppt/slides/_rels/slide52.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slideLayout" Target="../slideLayouts/slideLayout53.xml"/><Relationship Id="rId1" Type="http://schemas.openxmlformats.org/officeDocument/2006/relationships/themeOverride" Target="../theme/themeOverride46.xml"/></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slideLayout" Target="../slideLayouts/slideLayout53.xml"/><Relationship Id="rId1" Type="http://schemas.openxmlformats.org/officeDocument/2006/relationships/themeOverride" Target="../theme/themeOverride47.xml"/></Relationships>
</file>

<file path=ppt/slides/_rels/slide5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3.xml"/><Relationship Id="rId1" Type="http://schemas.openxmlformats.org/officeDocument/2006/relationships/themeOverride" Target="../theme/themeOverride48.xml"/><Relationship Id="rId4" Type="http://schemas.openxmlformats.org/officeDocument/2006/relationships/chart" Target="../charts/chart49.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3.xml"/><Relationship Id="rId1" Type="http://schemas.openxmlformats.org/officeDocument/2006/relationships/themeOverride" Target="../theme/themeOverride49.xml"/><Relationship Id="rId4" Type="http://schemas.openxmlformats.org/officeDocument/2006/relationships/chart" Target="../charts/chart50.xml"/></Relationships>
</file>

<file path=ppt/slides/_rels/slide5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slideLayout" Target="../slideLayouts/slideLayout53.xml"/><Relationship Id="rId1" Type="http://schemas.openxmlformats.org/officeDocument/2006/relationships/themeOverride" Target="../theme/themeOverride50.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3.xml"/><Relationship Id="rId1" Type="http://schemas.openxmlformats.org/officeDocument/2006/relationships/themeOverride" Target="../theme/themeOverride51.xml"/><Relationship Id="rId4" Type="http://schemas.openxmlformats.org/officeDocument/2006/relationships/chart" Target="../charts/chart5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slideLayout" Target="../slideLayouts/slideLayout53.xml"/><Relationship Id="rId1" Type="http://schemas.openxmlformats.org/officeDocument/2006/relationships/themeOverride" Target="../theme/themeOverride3.xml"/></Relationships>
</file>

<file path=ppt/slides/_rels/slide60.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slideLayout" Target="../slideLayouts/slideLayout49.xml"/><Relationship Id="rId1" Type="http://schemas.openxmlformats.org/officeDocument/2006/relationships/themeOverride" Target="../theme/themeOverride52.xml"/></Relationships>
</file>

<file path=ppt/slides/_rels/slide6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slideLayout" Target="../slideLayouts/slideLayout53.xml"/><Relationship Id="rId1" Type="http://schemas.openxmlformats.org/officeDocument/2006/relationships/themeOverride" Target="../theme/themeOverride53.xml"/></Relationships>
</file>

<file path=ppt/slides/_rels/slide6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slideLayout" Target="../slideLayouts/slideLayout53.xml"/><Relationship Id="rId1" Type="http://schemas.openxmlformats.org/officeDocument/2006/relationships/themeOverride" Target="../theme/themeOverride5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3.xml"/><Relationship Id="rId1" Type="http://schemas.openxmlformats.org/officeDocument/2006/relationships/themeOverride" Target="../theme/themeOverride4.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3.xml"/><Relationship Id="rId1" Type="http://schemas.openxmlformats.org/officeDocument/2006/relationships/themeOverride" Target="../theme/themeOverride5.xml"/><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slideLayout" Target="../slideLayouts/slideLayout53.xml"/><Relationship Id="rId1" Type="http://schemas.openxmlformats.org/officeDocument/2006/relationships/themeOverride" Target="../theme/themeOverr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p:txBody>
          <a:bodyPr/>
          <a:lstStyle/>
          <a:p>
            <a:r>
              <a:rPr lang="en-US" dirty="0"/>
              <a:t>April 2023</a:t>
            </a:r>
          </a:p>
        </p:txBody>
      </p:sp>
      <p:sp>
        <p:nvSpPr>
          <p:cNvPr id="11" name="Text Placeholder 10"/>
          <p:cNvSpPr>
            <a:spLocks noGrp="1"/>
          </p:cNvSpPr>
          <p:nvPr>
            <p:ph type="body" sz="quarter" idx="11"/>
          </p:nvPr>
        </p:nvSpPr>
        <p:spPr>
          <a:xfrm>
            <a:off x="5101512" y="3458766"/>
            <a:ext cx="3116338" cy="313134"/>
          </a:xfrm>
        </p:spPr>
        <p:txBody>
          <a:bodyPr/>
          <a:lstStyle/>
          <a:p>
            <a:r>
              <a:rPr lang="en-US" dirty="0"/>
              <a:t>Minnesota State Farm Business Management</a:t>
            </a:r>
          </a:p>
        </p:txBody>
      </p:sp>
      <p:sp>
        <p:nvSpPr>
          <p:cNvPr id="12" name="Text Placeholder 11"/>
          <p:cNvSpPr>
            <a:spLocks noGrp="1"/>
          </p:cNvSpPr>
          <p:nvPr>
            <p:ph type="body" sz="quarter" idx="13"/>
          </p:nvPr>
        </p:nvSpPr>
        <p:spPr>
          <a:xfrm>
            <a:off x="941639" y="4686300"/>
            <a:ext cx="2273441" cy="400050"/>
          </a:xfrm>
        </p:spPr>
        <p:txBody>
          <a:bodyPr>
            <a:normAutofit fontScale="77500" lnSpcReduction="20000"/>
          </a:bodyPr>
          <a:lstStyle/>
          <a:p>
            <a:r>
              <a:rPr lang="en-US" dirty="0"/>
              <a:t>Analysis Trend Data for Livestock</a:t>
            </a:r>
          </a:p>
        </p:txBody>
      </p:sp>
      <p:sp>
        <p:nvSpPr>
          <p:cNvPr id="13" name="Text Placeholder 12"/>
          <p:cNvSpPr>
            <a:spLocks noGrp="1"/>
          </p:cNvSpPr>
          <p:nvPr>
            <p:ph type="body" sz="quarter" idx="14"/>
          </p:nvPr>
        </p:nvSpPr>
        <p:spPr>
          <a:xfrm>
            <a:off x="941639" y="5143500"/>
            <a:ext cx="4362300" cy="285750"/>
          </a:xfrm>
        </p:spPr>
        <p:txBody>
          <a:bodyPr>
            <a:normAutofit fontScale="47500" lnSpcReduction="20000"/>
          </a:bodyPr>
          <a:lstStyle/>
          <a:p>
            <a:r>
              <a:rPr lang="en-US" dirty="0"/>
              <a:t>Compiled by Nate Converse</a:t>
            </a:r>
          </a:p>
          <a:p>
            <a:r>
              <a:rPr lang="en-US" dirty="0"/>
              <a:t>Central Lakes College Farm Business Management Instructor</a:t>
            </a:r>
          </a:p>
        </p:txBody>
      </p:sp>
      <p:sp>
        <p:nvSpPr>
          <p:cNvPr id="4" name="Title 3"/>
          <p:cNvSpPr>
            <a:spLocks noGrp="1"/>
          </p:cNvSpPr>
          <p:nvPr>
            <p:ph type="title"/>
          </p:nvPr>
        </p:nvSpPr>
        <p:spPr/>
        <p:txBody>
          <a:bodyPr/>
          <a:lstStyle/>
          <a:p>
            <a:r>
              <a:rPr lang="en-US" dirty="0"/>
              <a:t>2022 Livestock Year in Review</a:t>
            </a:r>
          </a:p>
        </p:txBody>
      </p:sp>
    </p:spTree>
    <p:extLst>
      <p:ext uri="{BB962C8B-B14F-4D97-AF65-F5344CB8AC3E}">
        <p14:creationId xmlns:p14="http://schemas.microsoft.com/office/powerpoint/2010/main" val="535276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990600" y="228600"/>
            <a:ext cx="7924800" cy="609600"/>
          </a:xfrm>
        </p:spPr>
        <p:txBody>
          <a:bodyPr lIns="92075" tIns="46038" rIns="92075" bIns="46038">
            <a:normAutofit/>
          </a:bodyPr>
          <a:lstStyle/>
          <a:p>
            <a:pPr>
              <a:defRPr/>
            </a:pPr>
            <a:r>
              <a:rPr lang="en-US" cap="none" dirty="0">
                <a:effectLst/>
              </a:rPr>
              <a:t>20 Year Net Returns per Cow </a:t>
            </a:r>
            <a:r>
              <a:rPr lang="en-US" sz="2400" cap="none" dirty="0">
                <a:effectLst/>
              </a:rPr>
              <a:t>(befor</a:t>
            </a:r>
            <a:r>
              <a:rPr lang="en-US" sz="2400" dirty="0">
                <a:effectLst/>
              </a:rPr>
              <a:t>e labor &amp; </a:t>
            </a:r>
            <a:r>
              <a:rPr lang="en-US" sz="2400" dirty="0" err="1">
                <a:effectLst/>
              </a:rPr>
              <a:t>mgt</a:t>
            </a:r>
            <a:r>
              <a:rPr lang="en-US" sz="2400" dirty="0">
                <a:effectLst/>
              </a:rPr>
              <a:t>)</a:t>
            </a:r>
            <a:endParaRPr lang="en-US" cap="none" dirty="0">
              <a:effectLst/>
            </a:endParaRPr>
          </a:p>
        </p:txBody>
      </p:sp>
      <p:graphicFrame>
        <p:nvGraphicFramePr>
          <p:cNvPr id="3" name="Object 4"/>
          <p:cNvGraphicFramePr>
            <a:graphicFrameLocks noChangeAspect="1"/>
          </p:cNvGraphicFramePr>
          <p:nvPr>
            <p:extLst>
              <p:ext uri="{D42A27DB-BD31-4B8C-83A1-F6EECF244321}">
                <p14:modId xmlns:p14="http://schemas.microsoft.com/office/powerpoint/2010/main" val="720068234"/>
              </p:ext>
            </p:extLst>
          </p:nvPr>
        </p:nvGraphicFramePr>
        <p:xfrm>
          <a:off x="0" y="1143001"/>
          <a:ext cx="8991599" cy="42792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99079112"/>
      </p:ext>
    </p:extLst>
  </p:cSld>
  <p:clrMapOvr>
    <a:overrideClrMapping bg1="lt1" tx1="dk1" bg2="lt2" tx2="dk2" accent1="accent1" accent2="accent2" accent3="accent3" accent4="accent4" accent5="accent5" accent6="accent6" hlink="hlink" folHlink="folHlink"/>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14339" name="Rectangle 2"/>
          <p:cNvSpPr>
            <a:spLocks noGrp="1" noChangeArrowheads="1"/>
          </p:cNvSpPr>
          <p:nvPr>
            <p:ph type="title"/>
          </p:nvPr>
        </p:nvSpPr>
        <p:spPr>
          <a:xfrm>
            <a:off x="533400" y="0"/>
            <a:ext cx="8610600" cy="1060367"/>
          </a:xfrm>
        </p:spPr>
        <p:txBody>
          <a:bodyPr>
            <a:normAutofit/>
          </a:bodyPr>
          <a:lstStyle/>
          <a:p>
            <a:pPr eaLnBrk="1" hangingPunct="1"/>
            <a:r>
              <a:rPr lang="en-US" dirty="0"/>
              <a:t>Average Price on Milk Sold Excluding Organic Farms</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3511676092"/>
              </p:ext>
            </p:extLst>
          </p:nvPr>
        </p:nvGraphicFramePr>
        <p:xfrm>
          <a:off x="-218232" y="973252"/>
          <a:ext cx="9308444" cy="49086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56944516"/>
      </p:ext>
    </p:extLst>
  </p:cSld>
  <p:clrMapOvr>
    <a:overrideClrMapping bg1="lt1" tx1="dk1" bg2="lt2" tx2="dk2" accent1="accent1" accent2="accent2" accent3="accent3" accent4="accent4" accent5="accent5" accent6="accent6" hlink="hlink" folHlink="folHlink"/>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14339" name="Rectangle 2"/>
          <p:cNvSpPr>
            <a:spLocks noGrp="1" noChangeArrowheads="1"/>
          </p:cNvSpPr>
          <p:nvPr>
            <p:ph type="title"/>
          </p:nvPr>
        </p:nvSpPr>
        <p:spPr>
          <a:xfrm>
            <a:off x="381000" y="0"/>
            <a:ext cx="8763000" cy="1060367"/>
          </a:xfrm>
        </p:spPr>
        <p:txBody>
          <a:bodyPr>
            <a:normAutofit/>
          </a:bodyPr>
          <a:lstStyle/>
          <a:p>
            <a:pPr eaLnBrk="1" hangingPunct="1"/>
            <a:r>
              <a:rPr lang="en-US" dirty="0"/>
              <a:t>Average Price on Milk Sold Excluding Organic Farms</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3867956237"/>
              </p:ext>
            </p:extLst>
          </p:nvPr>
        </p:nvGraphicFramePr>
        <p:xfrm>
          <a:off x="0" y="973252"/>
          <a:ext cx="9090212" cy="49086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71075662"/>
      </p:ext>
    </p:extLst>
  </p:cSld>
  <p:clrMapOvr>
    <a:overrideClrMapping bg1="lt1" tx1="dk1" bg2="lt2" tx2="dk2" accent1="accent1" accent2="accent2" accent3="accent3" accent4="accent4" accent5="accent5" accent6="accent6" hlink="hlink" folHlink="folHlink"/>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14339" name="Rectangle 2"/>
          <p:cNvSpPr>
            <a:spLocks noGrp="1" noChangeArrowheads="1"/>
          </p:cNvSpPr>
          <p:nvPr>
            <p:ph type="title"/>
          </p:nvPr>
        </p:nvSpPr>
        <p:spPr>
          <a:xfrm>
            <a:off x="1219200" y="0"/>
            <a:ext cx="7924800" cy="1060367"/>
          </a:xfrm>
        </p:spPr>
        <p:txBody>
          <a:bodyPr>
            <a:normAutofit/>
          </a:bodyPr>
          <a:lstStyle/>
          <a:p>
            <a:pPr eaLnBrk="1" hangingPunct="1"/>
            <a:r>
              <a:rPr lang="en-US" dirty="0"/>
              <a:t>Milk Price and Net Return</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715926974"/>
              </p:ext>
            </p:extLst>
          </p:nvPr>
        </p:nvGraphicFramePr>
        <p:xfrm>
          <a:off x="248168" y="1219200"/>
          <a:ext cx="8842043" cy="46626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60168408"/>
      </p:ext>
    </p:extLst>
  </p:cSld>
  <p:clrMapOvr>
    <a:overrideClrMapping bg1="lt1" tx1="dk1" bg2="lt2" tx2="dk2" accent1="accent1" accent2="accent2" accent3="accent3" accent4="accent4" accent5="accent5" accent6="accent6" hlink="hlink" folHlink="folHlink"/>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14339" name="Rectangle 2"/>
          <p:cNvSpPr>
            <a:spLocks noGrp="1" noChangeArrowheads="1"/>
          </p:cNvSpPr>
          <p:nvPr>
            <p:ph type="title"/>
          </p:nvPr>
        </p:nvSpPr>
        <p:spPr>
          <a:xfrm>
            <a:off x="533400" y="0"/>
            <a:ext cx="8610600" cy="1060367"/>
          </a:xfrm>
        </p:spPr>
        <p:txBody>
          <a:bodyPr>
            <a:normAutofit/>
          </a:bodyPr>
          <a:lstStyle/>
          <a:p>
            <a:pPr eaLnBrk="1" hangingPunct="1"/>
            <a:r>
              <a:rPr lang="en-US" dirty="0"/>
              <a:t>Average Price of Milk Sold and Class III</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2378371654"/>
              </p:ext>
            </p:extLst>
          </p:nvPr>
        </p:nvGraphicFramePr>
        <p:xfrm>
          <a:off x="-53032" y="1060367"/>
          <a:ext cx="9143244" cy="48215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87962496"/>
      </p:ext>
    </p:extLst>
  </p:cSld>
  <p:clrMapOvr>
    <a:overrideClrMapping bg1="lt1" tx1="dk1" bg2="lt2" tx2="dk2" accent1="accent1" accent2="accent2" accent3="accent3" accent4="accent4" accent5="accent5" accent6="accent6" hlink="hlink" folHlink="folHlink"/>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14339" name="Rectangle 2"/>
          <p:cNvSpPr>
            <a:spLocks noGrp="1" noChangeArrowheads="1"/>
          </p:cNvSpPr>
          <p:nvPr>
            <p:ph type="title"/>
          </p:nvPr>
        </p:nvSpPr>
        <p:spPr>
          <a:xfrm>
            <a:off x="533400" y="0"/>
            <a:ext cx="8610600" cy="1060367"/>
          </a:xfrm>
        </p:spPr>
        <p:txBody>
          <a:bodyPr>
            <a:normAutofit/>
          </a:bodyPr>
          <a:lstStyle/>
          <a:p>
            <a:pPr eaLnBrk="1" hangingPunct="1"/>
            <a:r>
              <a:rPr lang="en-US" dirty="0"/>
              <a:t>Average Basis over Class III</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2556790566"/>
              </p:ext>
            </p:extLst>
          </p:nvPr>
        </p:nvGraphicFramePr>
        <p:xfrm>
          <a:off x="-218232" y="973252"/>
          <a:ext cx="9308444" cy="49086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18050839"/>
      </p:ext>
    </p:extLst>
  </p:cSld>
  <p:clrMapOvr>
    <a:overrideClrMapping bg1="lt1" tx1="dk1" bg2="lt2" tx2="dk2" accent1="accent1" accent2="accent2" accent3="accent3" accent4="accent4" accent5="accent5" accent6="accent6" hlink="hlink" folHlink="folHlink"/>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a:xfrm>
            <a:off x="533400" y="304800"/>
            <a:ext cx="7467600" cy="641267"/>
          </a:xfrm>
        </p:spPr>
        <p:txBody>
          <a:bodyPr>
            <a:normAutofit/>
          </a:bodyPr>
          <a:lstStyle/>
          <a:p>
            <a:r>
              <a:rPr lang="en-US" dirty="0"/>
              <a:t>Some definitions before the dairy slides:</a:t>
            </a:r>
          </a:p>
        </p:txBody>
      </p:sp>
      <p:sp>
        <p:nvSpPr>
          <p:cNvPr id="4" name="Content Placeholder 3"/>
          <p:cNvSpPr>
            <a:spLocks noGrp="1"/>
          </p:cNvSpPr>
          <p:nvPr>
            <p:ph idx="1"/>
          </p:nvPr>
        </p:nvSpPr>
        <p:spPr>
          <a:xfrm>
            <a:off x="381000" y="1371600"/>
            <a:ext cx="8458200" cy="3657600"/>
          </a:xfrm>
          <a:solidFill>
            <a:schemeClr val="bg1"/>
          </a:solidFill>
        </p:spPr>
        <p:txBody>
          <a:bodyPr/>
          <a:lstStyle/>
          <a:p>
            <a:pPr marL="0" indent="0">
              <a:buNone/>
            </a:pPr>
            <a:r>
              <a:rPr lang="en-US" b="1" dirty="0">
                <a:solidFill>
                  <a:schemeClr val="tx1"/>
                </a:solidFill>
              </a:rPr>
              <a:t>Gross Margin:</a:t>
            </a:r>
          </a:p>
          <a:p>
            <a:pPr marL="0" indent="0">
              <a:buNone/>
            </a:pPr>
            <a:r>
              <a:rPr lang="en-US" dirty="0">
                <a:solidFill>
                  <a:schemeClr val="tx1"/>
                </a:solidFill>
              </a:rPr>
              <a:t>Milk value + Cull sales + Calf sales + Transferred value + Other income (includes </a:t>
            </a:r>
            <a:r>
              <a:rPr lang="en-US" dirty="0" err="1">
                <a:solidFill>
                  <a:schemeClr val="tx1"/>
                </a:solidFill>
              </a:rPr>
              <a:t>gov</a:t>
            </a:r>
            <a:r>
              <a:rPr lang="en-US" dirty="0">
                <a:solidFill>
                  <a:schemeClr val="tx1"/>
                </a:solidFill>
              </a:rPr>
              <a:t> payments) – Purchased – Transferred in – Replacement Heifer cost +/- Inventory change</a:t>
            </a:r>
          </a:p>
        </p:txBody>
      </p:sp>
    </p:spTree>
    <p:extLst>
      <p:ext uri="{BB962C8B-B14F-4D97-AF65-F5344CB8AC3E}">
        <p14:creationId xmlns:p14="http://schemas.microsoft.com/office/powerpoint/2010/main" val="419577009"/>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title"/>
          </p:nvPr>
        </p:nvSpPr>
        <p:spPr>
          <a:xfrm>
            <a:off x="838200" y="152400"/>
            <a:ext cx="8686800" cy="841248"/>
          </a:xfrm>
        </p:spPr>
        <p:txBody>
          <a:bodyPr/>
          <a:lstStyle/>
          <a:p>
            <a:r>
              <a:rPr lang="en-US" dirty="0"/>
              <a:t>Expenses:</a:t>
            </a:r>
          </a:p>
        </p:txBody>
      </p:sp>
      <p:sp>
        <p:nvSpPr>
          <p:cNvPr id="5" name="Content Placeholder 4"/>
          <p:cNvSpPr>
            <a:spLocks noGrp="1"/>
          </p:cNvSpPr>
          <p:nvPr>
            <p:ph sz="half" idx="1"/>
          </p:nvPr>
        </p:nvSpPr>
        <p:spPr>
          <a:solidFill>
            <a:schemeClr val="bg1"/>
          </a:solidFill>
        </p:spPr>
        <p:txBody>
          <a:bodyPr>
            <a:normAutofit/>
          </a:bodyPr>
          <a:lstStyle/>
          <a:p>
            <a:r>
              <a:rPr lang="en-US" dirty="0">
                <a:solidFill>
                  <a:schemeClr val="tx1"/>
                </a:solidFill>
              </a:rPr>
              <a:t>Direct</a:t>
            </a:r>
          </a:p>
          <a:p>
            <a:pPr lvl="1"/>
            <a:r>
              <a:rPr lang="en-US" dirty="0">
                <a:solidFill>
                  <a:schemeClr val="tx1"/>
                </a:solidFill>
              </a:rPr>
              <a:t>Feed</a:t>
            </a:r>
          </a:p>
          <a:p>
            <a:pPr lvl="1"/>
            <a:r>
              <a:rPr lang="en-US" dirty="0">
                <a:solidFill>
                  <a:schemeClr val="tx1"/>
                </a:solidFill>
              </a:rPr>
              <a:t>Breeding</a:t>
            </a:r>
          </a:p>
          <a:p>
            <a:pPr lvl="1"/>
            <a:r>
              <a:rPr lang="en-US" dirty="0">
                <a:solidFill>
                  <a:schemeClr val="tx1"/>
                </a:solidFill>
              </a:rPr>
              <a:t>Vet</a:t>
            </a:r>
          </a:p>
          <a:p>
            <a:pPr lvl="1"/>
            <a:r>
              <a:rPr lang="en-US" dirty="0">
                <a:solidFill>
                  <a:schemeClr val="tx1"/>
                </a:solidFill>
              </a:rPr>
              <a:t>Supplies</a:t>
            </a:r>
          </a:p>
          <a:p>
            <a:pPr lvl="1"/>
            <a:r>
              <a:rPr lang="en-US" dirty="0">
                <a:solidFill>
                  <a:schemeClr val="tx1"/>
                </a:solidFill>
              </a:rPr>
              <a:t>Fuel</a:t>
            </a:r>
          </a:p>
          <a:p>
            <a:pPr lvl="1"/>
            <a:r>
              <a:rPr lang="en-US" dirty="0">
                <a:solidFill>
                  <a:schemeClr val="tx1"/>
                </a:solidFill>
              </a:rPr>
              <a:t>Repairs</a:t>
            </a:r>
          </a:p>
          <a:p>
            <a:pPr lvl="1"/>
            <a:r>
              <a:rPr lang="en-US" dirty="0">
                <a:solidFill>
                  <a:schemeClr val="tx1"/>
                </a:solidFill>
              </a:rPr>
              <a:t>Custom</a:t>
            </a:r>
          </a:p>
          <a:p>
            <a:pPr lvl="1"/>
            <a:r>
              <a:rPr lang="en-US" dirty="0">
                <a:solidFill>
                  <a:schemeClr val="tx1"/>
                </a:solidFill>
              </a:rPr>
              <a:t>Labor (some)</a:t>
            </a:r>
          </a:p>
          <a:p>
            <a:pPr lvl="1"/>
            <a:r>
              <a:rPr lang="en-US" dirty="0">
                <a:solidFill>
                  <a:schemeClr val="tx1"/>
                </a:solidFill>
              </a:rPr>
              <a:t>Marketing</a:t>
            </a:r>
          </a:p>
          <a:p>
            <a:pPr lvl="1"/>
            <a:r>
              <a:rPr lang="en-US" dirty="0">
                <a:solidFill>
                  <a:schemeClr val="tx1"/>
                </a:solidFill>
              </a:rPr>
              <a:t>Hauling</a:t>
            </a:r>
          </a:p>
          <a:p>
            <a:pPr lvl="1"/>
            <a:r>
              <a:rPr lang="en-US" dirty="0">
                <a:solidFill>
                  <a:schemeClr val="tx1"/>
                </a:solidFill>
              </a:rPr>
              <a:t>Bedding</a:t>
            </a:r>
          </a:p>
        </p:txBody>
      </p:sp>
      <p:sp>
        <p:nvSpPr>
          <p:cNvPr id="6" name="Content Placeholder 5"/>
          <p:cNvSpPr>
            <a:spLocks noGrp="1"/>
          </p:cNvSpPr>
          <p:nvPr>
            <p:ph sz="half" idx="2"/>
          </p:nvPr>
        </p:nvSpPr>
        <p:spPr>
          <a:solidFill>
            <a:schemeClr val="bg1"/>
          </a:solidFill>
        </p:spPr>
        <p:txBody>
          <a:bodyPr>
            <a:normAutofit/>
          </a:bodyPr>
          <a:lstStyle/>
          <a:p>
            <a:r>
              <a:rPr lang="en-US" dirty="0">
                <a:solidFill>
                  <a:schemeClr val="tx1"/>
                </a:solidFill>
              </a:rPr>
              <a:t>Overhead</a:t>
            </a:r>
          </a:p>
          <a:p>
            <a:pPr lvl="1"/>
            <a:r>
              <a:rPr lang="en-US" dirty="0">
                <a:solidFill>
                  <a:schemeClr val="tx1"/>
                </a:solidFill>
              </a:rPr>
              <a:t>Labor (some)</a:t>
            </a:r>
          </a:p>
          <a:p>
            <a:pPr lvl="1"/>
            <a:r>
              <a:rPr lang="en-US" dirty="0">
                <a:solidFill>
                  <a:schemeClr val="tx1"/>
                </a:solidFill>
              </a:rPr>
              <a:t>Leases</a:t>
            </a:r>
          </a:p>
          <a:p>
            <a:pPr lvl="1"/>
            <a:r>
              <a:rPr lang="en-US" dirty="0">
                <a:solidFill>
                  <a:schemeClr val="tx1"/>
                </a:solidFill>
              </a:rPr>
              <a:t>Utilities</a:t>
            </a:r>
          </a:p>
          <a:p>
            <a:pPr lvl="1"/>
            <a:r>
              <a:rPr lang="en-US" dirty="0">
                <a:solidFill>
                  <a:schemeClr val="tx1"/>
                </a:solidFill>
              </a:rPr>
              <a:t>Interest</a:t>
            </a:r>
          </a:p>
          <a:p>
            <a:pPr lvl="1"/>
            <a:r>
              <a:rPr lang="en-US" dirty="0">
                <a:solidFill>
                  <a:schemeClr val="tx1"/>
                </a:solidFill>
              </a:rPr>
              <a:t>Depreciation</a:t>
            </a:r>
          </a:p>
        </p:txBody>
      </p:sp>
    </p:spTree>
    <p:extLst>
      <p:ext uri="{BB962C8B-B14F-4D97-AF65-F5344CB8AC3E}">
        <p14:creationId xmlns:p14="http://schemas.microsoft.com/office/powerpoint/2010/main" val="515079811"/>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762000" y="0"/>
            <a:ext cx="5334000" cy="1024354"/>
          </a:xfrm>
        </p:spPr>
        <p:txBody>
          <a:bodyPr vert="horz" lIns="92075" tIns="46038" rIns="92075" bIns="46038" anchor="ctr">
            <a:normAutofit fontScale="90000"/>
          </a:bodyPr>
          <a:lstStyle/>
          <a:p>
            <a:pPr>
              <a:defRPr/>
            </a:pPr>
            <a:r>
              <a:rPr lang="en-US" cap="none" dirty="0">
                <a:effectLst/>
              </a:rPr>
              <a:t>Dairy Cows – </a:t>
            </a:r>
            <a:br>
              <a:rPr lang="en-US" cap="none" dirty="0">
                <a:effectLst/>
              </a:rPr>
            </a:br>
            <a:r>
              <a:rPr lang="en-US" sz="3100" cap="none" dirty="0">
                <a:effectLst/>
              </a:rPr>
              <a:t>Costs and Gross Margin per CWT</a:t>
            </a:r>
          </a:p>
        </p:txBody>
      </p:sp>
      <p:graphicFrame>
        <p:nvGraphicFramePr>
          <p:cNvPr id="5" name="Object 3"/>
          <p:cNvGraphicFramePr>
            <a:graphicFrameLocks noChangeAspect="1"/>
          </p:cNvGraphicFramePr>
          <p:nvPr>
            <p:extLst>
              <p:ext uri="{D42A27DB-BD31-4B8C-83A1-F6EECF244321}">
                <p14:modId xmlns:p14="http://schemas.microsoft.com/office/powerpoint/2010/main" val="2220331449"/>
              </p:ext>
            </p:extLst>
          </p:nvPr>
        </p:nvGraphicFramePr>
        <p:xfrm>
          <a:off x="609600" y="1066800"/>
          <a:ext cx="8382000" cy="419100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 Box 6"/>
          <p:cNvSpPr txBox="1">
            <a:spLocks noChangeArrowheads="1"/>
          </p:cNvSpPr>
          <p:nvPr/>
        </p:nvSpPr>
        <p:spPr bwMode="auto">
          <a:xfrm>
            <a:off x="228600" y="5398785"/>
            <a:ext cx="8354704" cy="784830"/>
          </a:xfrm>
          <a:prstGeom prst="rect">
            <a:avLst/>
          </a:prstGeom>
          <a:noFill/>
          <a:ln w="9525" algn="ctr">
            <a:noFill/>
            <a:miter lim="800000"/>
            <a:headEnd/>
            <a:tailEnd/>
          </a:ln>
        </p:spPr>
        <p:txBody>
          <a:bodyPr wrap="square">
            <a:spAutoFit/>
          </a:bodyPr>
          <a:lstStyle/>
          <a:p>
            <a:pPr marL="342900" indent="-342900">
              <a:spcBef>
                <a:spcPct val="50000"/>
              </a:spcBef>
            </a:pPr>
            <a:r>
              <a:rPr lang="en-US" sz="1800" b="1" dirty="0">
                <a:solidFill>
                  <a:schemeClr val="bg2">
                    <a:lumMod val="10000"/>
                  </a:schemeClr>
                </a:solidFill>
              </a:rPr>
              <a:t>Net Returns:     </a:t>
            </a:r>
            <a:r>
              <a:rPr lang="en-US" sz="1800" b="1" dirty="0"/>
              <a:t>$2.69       $2.69        $5.36</a:t>
            </a:r>
          </a:p>
          <a:p>
            <a:pPr marL="342900" indent="-342900">
              <a:spcBef>
                <a:spcPct val="50000"/>
              </a:spcBef>
            </a:pPr>
            <a:r>
              <a:rPr lang="en-US" sz="1800" b="1" dirty="0">
                <a:solidFill>
                  <a:schemeClr val="tx1">
                    <a:lumMod val="50000"/>
                  </a:schemeClr>
                </a:solidFill>
              </a:rPr>
              <a:t>Net w/</a:t>
            </a:r>
            <a:r>
              <a:rPr lang="en-US" sz="1800" b="1" dirty="0" err="1">
                <a:solidFill>
                  <a:schemeClr val="tx1">
                    <a:lumMod val="50000"/>
                  </a:schemeClr>
                </a:solidFill>
              </a:rPr>
              <a:t>Labor&amp;Mgt</a:t>
            </a:r>
            <a:r>
              <a:rPr lang="en-US" sz="1800" b="1" dirty="0">
                <a:solidFill>
                  <a:schemeClr val="tx1">
                    <a:lumMod val="50000"/>
                  </a:schemeClr>
                </a:solidFill>
              </a:rPr>
              <a:t>: </a:t>
            </a:r>
            <a:r>
              <a:rPr lang="en-US" sz="1800" b="1" dirty="0"/>
              <a:t>$1.93  $1.89     $4.49</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box(in)">
                                      <p:cBhvr>
                                        <p:cTn id="7" dur="500"/>
                                        <p:tgtEl>
                                          <p:spTgt spid="5">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box(in)">
                                      <p:cBhvr>
                                        <p:cTn id="12" dur="500"/>
                                        <p:tgtEl>
                                          <p:spTgt spid="5">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box(in)">
                                      <p:cBhvr>
                                        <p:cTn id="17" dur="500"/>
                                        <p:tgtEl>
                                          <p:spTgt spid="5">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box(in)">
                                      <p:cBhvr>
                                        <p:cTn id="22" dur="500"/>
                                        <p:tgtEl>
                                          <p:spTgt spid="5">
                                            <p:graphicEl>
                                              <a:chart seriesIdx="2"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box(in)">
                                      <p:cBhvr>
                                        <p:cTn id="27" dur="500"/>
                                        <p:tgtEl>
                                          <p:spTgt spid="5">
                                            <p:graphicEl>
                                              <a:chart seriesIdx="3" categoryIdx="-4" bldStep="series"/>
                                            </p:graphicEl>
                                          </p:spTgt>
                                        </p:tgtEl>
                                      </p:cBhvr>
                                    </p:animEffect>
                                  </p:childTnLst>
                                </p:cTn>
                              </p:par>
                            </p:childTnLst>
                          </p:cTn>
                        </p:par>
                        <p:par>
                          <p:cTn id="28" fill="hold">
                            <p:stCondLst>
                              <p:cond delay="500"/>
                            </p:stCondLst>
                            <p:childTnLst>
                              <p:par>
                                <p:cTn id="29" presetID="22" presetClass="entr" presetSubtype="4" fill="hold" grpId="0" nodeType="afterEffect">
                                  <p:stCondLst>
                                    <p:cond delay="50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76200"/>
            <a:ext cx="5334000" cy="914400"/>
          </a:xfrm>
        </p:spPr>
        <p:txBody>
          <a:bodyPr vert="horz" lIns="92075" tIns="46038" rIns="92075" bIns="46038" anchor="ctr">
            <a:normAutofit fontScale="90000"/>
          </a:bodyPr>
          <a:lstStyle/>
          <a:p>
            <a:pPr>
              <a:defRPr/>
            </a:pPr>
            <a:r>
              <a:rPr lang="en-US" cap="none" dirty="0">
                <a:effectLst/>
              </a:rPr>
              <a:t>Dairy Cows – </a:t>
            </a:r>
            <a:r>
              <a:rPr lang="en-US" cap="none" dirty="0">
                <a:solidFill>
                  <a:srgbClr val="C00000"/>
                </a:solidFill>
                <a:effectLst/>
              </a:rPr>
              <a:t>3-yr trends</a:t>
            </a:r>
            <a:br>
              <a:rPr lang="en-US" cap="none" dirty="0">
                <a:effectLst/>
              </a:rPr>
            </a:br>
            <a:r>
              <a:rPr lang="en-US" sz="3100" cap="none" dirty="0">
                <a:effectLst/>
              </a:rPr>
              <a:t>Costs and Gross Margin per CWT</a:t>
            </a:r>
          </a:p>
        </p:txBody>
      </p:sp>
      <p:graphicFrame>
        <p:nvGraphicFramePr>
          <p:cNvPr id="5" name="Object 3"/>
          <p:cNvGraphicFramePr>
            <a:graphicFrameLocks noChangeAspect="1"/>
          </p:cNvGraphicFramePr>
          <p:nvPr>
            <p:extLst>
              <p:ext uri="{D42A27DB-BD31-4B8C-83A1-F6EECF244321}">
                <p14:modId xmlns:p14="http://schemas.microsoft.com/office/powerpoint/2010/main" val="895740465"/>
              </p:ext>
            </p:extLst>
          </p:nvPr>
        </p:nvGraphicFramePr>
        <p:xfrm>
          <a:off x="609600" y="1066800"/>
          <a:ext cx="8382000"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6"/>
          <p:cNvSpPr txBox="1">
            <a:spLocks noChangeArrowheads="1"/>
          </p:cNvSpPr>
          <p:nvPr/>
        </p:nvSpPr>
        <p:spPr bwMode="auto">
          <a:xfrm>
            <a:off x="228600" y="5398785"/>
            <a:ext cx="8420669" cy="784830"/>
          </a:xfrm>
          <a:prstGeom prst="rect">
            <a:avLst/>
          </a:prstGeom>
          <a:noFill/>
          <a:ln w="9525" algn="ctr">
            <a:noFill/>
            <a:miter lim="800000"/>
            <a:headEnd/>
            <a:tailEnd/>
          </a:ln>
        </p:spPr>
        <p:txBody>
          <a:bodyPr wrap="square">
            <a:spAutoFit/>
          </a:bodyPr>
          <a:lstStyle/>
          <a:p>
            <a:pPr marL="342900" indent="-342900">
              <a:spcBef>
                <a:spcPct val="50000"/>
              </a:spcBef>
            </a:pPr>
            <a:r>
              <a:rPr lang="en-US" sz="1800" b="1" dirty="0">
                <a:solidFill>
                  <a:schemeClr val="bg2">
                    <a:lumMod val="10000"/>
                  </a:schemeClr>
                </a:solidFill>
              </a:rPr>
              <a:t>Net Returns:   </a:t>
            </a:r>
            <a:r>
              <a:rPr lang="en-US" sz="1800" b="1" dirty="0"/>
              <a:t> $3.86    </a:t>
            </a:r>
            <a:r>
              <a:rPr lang="en-US" sz="1800" b="1" dirty="0">
                <a:solidFill>
                  <a:srgbClr val="FF0000"/>
                </a:solidFill>
              </a:rPr>
              <a:t>	</a:t>
            </a:r>
            <a:r>
              <a:rPr lang="en-US" sz="1800" b="1" dirty="0"/>
              <a:t>$0.82          $2.69</a:t>
            </a:r>
          </a:p>
          <a:p>
            <a:pPr marL="342900" indent="-342900">
              <a:spcBef>
                <a:spcPct val="50000"/>
              </a:spcBef>
            </a:pPr>
            <a:r>
              <a:rPr lang="en-US" sz="1800" b="1" dirty="0">
                <a:solidFill>
                  <a:schemeClr val="bg2">
                    <a:lumMod val="10000"/>
                  </a:schemeClr>
                </a:solidFill>
              </a:rPr>
              <a:t>Net w/</a:t>
            </a:r>
            <a:r>
              <a:rPr lang="en-US" sz="1800" b="1" dirty="0" err="1">
                <a:solidFill>
                  <a:schemeClr val="bg2">
                    <a:lumMod val="10000"/>
                  </a:schemeClr>
                </a:solidFill>
              </a:rPr>
              <a:t>Lbr&amp;Mgt</a:t>
            </a:r>
            <a:r>
              <a:rPr lang="en-US" sz="1800" b="1" dirty="0">
                <a:solidFill>
                  <a:schemeClr val="bg2">
                    <a:lumMod val="10000"/>
                  </a:schemeClr>
                </a:solidFill>
              </a:rPr>
              <a:t>: </a:t>
            </a:r>
            <a:r>
              <a:rPr lang="en-US" sz="1800" b="1" dirty="0"/>
              <a:t>$3.09  $0.16          $1.93  </a:t>
            </a:r>
          </a:p>
        </p:txBody>
      </p:sp>
    </p:spTree>
    <p:extLst>
      <p:ext uri="{BB962C8B-B14F-4D97-AF65-F5344CB8AC3E}">
        <p14:creationId xmlns:p14="http://schemas.microsoft.com/office/powerpoint/2010/main" val="4047814799"/>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box(in)">
                                      <p:cBhvr>
                                        <p:cTn id="7" dur="500"/>
                                        <p:tgtEl>
                                          <p:spTgt spid="5">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box(in)">
                                      <p:cBhvr>
                                        <p:cTn id="12" dur="500"/>
                                        <p:tgtEl>
                                          <p:spTgt spid="5">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box(in)">
                                      <p:cBhvr>
                                        <p:cTn id="17" dur="500"/>
                                        <p:tgtEl>
                                          <p:spTgt spid="5">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box(in)">
                                      <p:cBhvr>
                                        <p:cTn id="22" dur="500"/>
                                        <p:tgtEl>
                                          <p:spTgt spid="5">
                                            <p:graphicEl>
                                              <a:chart seriesIdx="2"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box(in)">
                                      <p:cBhvr>
                                        <p:cTn id="27" dur="500"/>
                                        <p:tgtEl>
                                          <p:spTgt spid="5">
                                            <p:graphicEl>
                                              <a:chart seriesIdx="3" categoryIdx="-4" bldStep="series"/>
                                            </p:graphicEl>
                                          </p:spTgt>
                                        </p:tgtEl>
                                      </p:cBhvr>
                                    </p:animEffect>
                                  </p:childTnLst>
                                </p:cTn>
                              </p:par>
                            </p:childTnLst>
                          </p:cTn>
                        </p:par>
                        <p:par>
                          <p:cTn id="28" fill="hold">
                            <p:stCondLst>
                              <p:cond delay="500"/>
                            </p:stCondLst>
                            <p:childTnLst>
                              <p:par>
                                <p:cTn id="29" presetID="22" presetClass="entr" presetSubtype="4" fill="hold" grpId="0" nodeType="afterEffect">
                                  <p:stCondLst>
                                    <p:cond delay="50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http://bluewaterlearns.com/wp-content/uploads/2014/05/4-cow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152400"/>
            <a:ext cx="11325704" cy="7543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5"/>
          <p:cNvSpPr>
            <a:spLocks noChangeArrowheads="1"/>
          </p:cNvSpPr>
          <p:nvPr/>
        </p:nvSpPr>
        <p:spPr bwMode="auto">
          <a:xfrm>
            <a:off x="457200" y="76200"/>
            <a:ext cx="8229600" cy="1066800"/>
          </a:xfrm>
          <a:prstGeom prst="rect">
            <a:avLst/>
          </a:prstGeom>
          <a:noFill/>
          <a:ln w="12700">
            <a:noFill/>
            <a:miter lim="800000"/>
            <a:headEnd/>
            <a:tailEnd/>
          </a:ln>
        </p:spPr>
        <p:txBody>
          <a:bodyPr lIns="92075" tIns="46038" rIns="92075" bIns="46038" anchor="ctr"/>
          <a:lstStyle/>
          <a:p>
            <a:pPr algn="ctr" eaLnBrk="0" hangingPunct="0">
              <a:spcBef>
                <a:spcPct val="0"/>
              </a:spcBef>
              <a:buClrTx/>
              <a:buSzTx/>
              <a:buFontTx/>
              <a:buNone/>
            </a:pPr>
            <a:r>
              <a:rPr lang="en-US" sz="4000" b="1" i="0" dirty="0">
                <a:solidFill>
                  <a:srgbClr val="0000CC"/>
                </a:solidFill>
                <a:latin typeface="Arial" charset="0"/>
              </a:rPr>
              <a:t>Livestock Enterprise Information</a:t>
            </a:r>
          </a:p>
        </p:txBody>
      </p:sp>
      <p:sp>
        <p:nvSpPr>
          <p:cNvPr id="5" name="Rectangle 6"/>
          <p:cNvSpPr>
            <a:spLocks noChangeArrowheads="1"/>
          </p:cNvSpPr>
          <p:nvPr/>
        </p:nvSpPr>
        <p:spPr bwMode="auto">
          <a:xfrm>
            <a:off x="570152" y="1044054"/>
            <a:ext cx="3657600" cy="2014182"/>
          </a:xfrm>
          <a:prstGeom prst="rect">
            <a:avLst/>
          </a:prstGeom>
          <a:noFill/>
          <a:ln w="9525">
            <a:noFill/>
            <a:miter lim="800000"/>
            <a:headEnd/>
            <a:tailEnd/>
          </a:ln>
          <a:effectLst/>
        </p:spPr>
        <p:txBody>
          <a:bodyPr/>
          <a:lstStyle/>
          <a:p>
            <a:pPr marL="342900" indent="-342900">
              <a:buFont typeface="Wingdings" pitchFamily="2" charset="2"/>
              <a:buChar char="n"/>
              <a:defRPr/>
            </a:pPr>
            <a:r>
              <a:rPr lang="en-US" sz="3200" i="0" dirty="0">
                <a:solidFill>
                  <a:srgbClr val="C00000"/>
                </a:solidFill>
                <a:effectLst>
                  <a:outerShdw blurRad="38100" dist="38100" dir="2700000" algn="tl">
                    <a:srgbClr val="000000"/>
                  </a:outerShdw>
                </a:effectLst>
              </a:rPr>
              <a:t>Dairy</a:t>
            </a:r>
          </a:p>
          <a:p>
            <a:pPr marL="742950" lvl="1" indent="-285750">
              <a:buClr>
                <a:schemeClr val="tx1"/>
              </a:buClr>
              <a:buSzTx/>
              <a:buFontTx/>
              <a:buChar char="–"/>
              <a:defRPr/>
            </a:pPr>
            <a:r>
              <a:rPr lang="en-US" sz="2800" i="0" dirty="0">
                <a:solidFill>
                  <a:srgbClr val="C00000"/>
                </a:solidFill>
                <a:effectLst>
                  <a:outerShdw blurRad="38100" dist="38100" dir="2700000" algn="tl">
                    <a:srgbClr val="000000"/>
                  </a:outerShdw>
                </a:effectLst>
              </a:rPr>
              <a:t>By Profitability</a:t>
            </a:r>
          </a:p>
          <a:p>
            <a:pPr marL="742950" lvl="1" indent="-285750">
              <a:buClr>
                <a:schemeClr val="tx1"/>
              </a:buClr>
              <a:buSzTx/>
              <a:buFontTx/>
              <a:buChar char="–"/>
              <a:defRPr/>
            </a:pPr>
            <a:r>
              <a:rPr lang="en-US" sz="2800" i="0" dirty="0">
                <a:solidFill>
                  <a:srgbClr val="C00000"/>
                </a:solidFill>
                <a:effectLst>
                  <a:outerShdw blurRad="38100" dist="38100" dir="2700000" algn="tl">
                    <a:srgbClr val="000000"/>
                  </a:outerShdw>
                </a:effectLst>
              </a:rPr>
              <a:t>By Herd Size</a:t>
            </a:r>
            <a:endParaRPr lang="en-US" sz="3200" i="0" dirty="0">
              <a:solidFill>
                <a:srgbClr val="C00000"/>
              </a:solidFill>
              <a:effectLst>
                <a:outerShdw blurRad="38100" dist="38100" dir="2700000" algn="tl">
                  <a:srgbClr val="000000"/>
                </a:outerShdw>
              </a:effectLst>
            </a:endParaRPr>
          </a:p>
        </p:txBody>
      </p:sp>
      <p:sp>
        <p:nvSpPr>
          <p:cNvPr id="6" name="Rectangle 6"/>
          <p:cNvSpPr>
            <a:spLocks noChangeArrowheads="1"/>
          </p:cNvSpPr>
          <p:nvPr/>
        </p:nvSpPr>
        <p:spPr bwMode="auto">
          <a:xfrm>
            <a:off x="3962400" y="1093527"/>
            <a:ext cx="2967251" cy="1915236"/>
          </a:xfrm>
          <a:prstGeom prst="rect">
            <a:avLst/>
          </a:prstGeom>
          <a:noFill/>
          <a:ln w="9525">
            <a:noFill/>
            <a:miter lim="800000"/>
            <a:headEnd/>
            <a:tailEnd/>
          </a:ln>
          <a:effectLst/>
        </p:spPr>
        <p:txBody>
          <a:bodyPr/>
          <a:lstStyle/>
          <a:p>
            <a:pPr marL="342900" indent="-342900">
              <a:buFont typeface="Wingdings" pitchFamily="2" charset="2"/>
              <a:buChar char="n"/>
              <a:defRPr/>
            </a:pPr>
            <a:r>
              <a:rPr lang="en-US" sz="3200" i="0" dirty="0">
                <a:solidFill>
                  <a:srgbClr val="C00000"/>
                </a:solidFill>
                <a:effectLst>
                  <a:outerShdw blurRad="38100" dist="38100" dir="2700000" algn="tl">
                    <a:srgbClr val="000000"/>
                  </a:outerShdw>
                </a:effectLst>
              </a:rPr>
              <a:t>Beef</a:t>
            </a:r>
          </a:p>
          <a:p>
            <a:pPr marL="342900" indent="-342900">
              <a:buFont typeface="Wingdings" pitchFamily="2" charset="2"/>
              <a:buChar char="n"/>
              <a:defRPr/>
            </a:pPr>
            <a:r>
              <a:rPr lang="en-US" sz="3200" i="0" dirty="0">
                <a:solidFill>
                  <a:srgbClr val="C00000"/>
                </a:solidFill>
                <a:effectLst>
                  <a:outerShdw blurRad="38100" dist="38100" dir="2700000" algn="tl">
                    <a:srgbClr val="000000"/>
                  </a:outerShdw>
                </a:effectLst>
              </a:rPr>
              <a:t>Hogs</a:t>
            </a:r>
          </a:p>
        </p:txBody>
      </p:sp>
      <p:sp>
        <p:nvSpPr>
          <p:cNvPr id="7" name="TextBox 6"/>
          <p:cNvSpPr txBox="1"/>
          <p:nvPr/>
        </p:nvSpPr>
        <p:spPr>
          <a:xfrm>
            <a:off x="469900" y="4094613"/>
            <a:ext cx="5410200" cy="923330"/>
          </a:xfrm>
          <a:prstGeom prst="rect">
            <a:avLst/>
          </a:prstGeom>
          <a:noFill/>
        </p:spPr>
        <p:txBody>
          <a:bodyPr wrap="square" rtlCol="0">
            <a:spAutoFit/>
          </a:bodyPr>
          <a:lstStyle/>
          <a:p>
            <a:pPr algn="ctr"/>
            <a:r>
              <a:rPr lang="en-US" sz="5400" dirty="0">
                <a:solidFill>
                  <a:srgbClr val="FFFF00"/>
                </a:solidFill>
              </a:rPr>
              <a:t>Statewide Data</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533400" y="62329"/>
            <a:ext cx="7010400" cy="914400"/>
          </a:xfrm>
        </p:spPr>
        <p:txBody>
          <a:bodyPr vert="horz" lIns="92075" tIns="46038" rIns="92075" bIns="46038" anchor="ctr">
            <a:normAutofit fontScale="90000"/>
          </a:bodyPr>
          <a:lstStyle/>
          <a:p>
            <a:pPr>
              <a:defRPr/>
            </a:pPr>
            <a:r>
              <a:rPr lang="en-US" cap="none" dirty="0">
                <a:effectLst/>
              </a:rPr>
              <a:t>Dairy Cows – </a:t>
            </a:r>
            <a:br>
              <a:rPr lang="en-US" sz="3200" cap="none" dirty="0">
                <a:effectLst/>
              </a:rPr>
            </a:br>
            <a:r>
              <a:rPr lang="en-US" sz="3100" cap="none" dirty="0">
                <a:effectLst/>
              </a:rPr>
              <a:t>Returns per Cow</a:t>
            </a:r>
          </a:p>
        </p:txBody>
      </p:sp>
      <p:graphicFrame>
        <p:nvGraphicFramePr>
          <p:cNvPr id="4" name="Object 3"/>
          <p:cNvGraphicFramePr>
            <a:graphicFrameLocks noChangeAspect="1"/>
          </p:cNvGraphicFramePr>
          <p:nvPr>
            <p:extLst>
              <p:ext uri="{D42A27DB-BD31-4B8C-83A1-F6EECF244321}">
                <p14:modId xmlns:p14="http://schemas.microsoft.com/office/powerpoint/2010/main" val="1076763944"/>
              </p:ext>
            </p:extLst>
          </p:nvPr>
        </p:nvGraphicFramePr>
        <p:xfrm>
          <a:off x="304800" y="1066800"/>
          <a:ext cx="9982200" cy="4267200"/>
        </p:xfrm>
        <a:graphic>
          <a:graphicData uri="http://schemas.openxmlformats.org/drawingml/2006/chart">
            <c:chart xmlns:c="http://schemas.openxmlformats.org/drawingml/2006/chart" xmlns:r="http://schemas.openxmlformats.org/officeDocument/2006/relationships" r:id="rId3"/>
          </a:graphicData>
        </a:graphic>
      </p:graphicFrame>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box(in)">
                                      <p:cBhvr>
                                        <p:cTn id="7" dur="500"/>
                                        <p:tgtEl>
                                          <p:spTgt spid="4">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graphicEl>
                                              <a:chart seriesIdx="-4" categoryIdx="0" bldStep="category"/>
                                            </p:graphicEl>
                                          </p:spTgt>
                                        </p:tgtEl>
                                        <p:attrNameLst>
                                          <p:attrName>style.visibility</p:attrName>
                                        </p:attrNameLst>
                                      </p:cBhvr>
                                      <p:to>
                                        <p:strVal val="visible"/>
                                      </p:to>
                                    </p:set>
                                    <p:animEffect transition="in" filter="box(in)">
                                      <p:cBhvr>
                                        <p:cTn id="12" dur="500"/>
                                        <p:tgtEl>
                                          <p:spTgt spid="4">
                                            <p:graphicEl>
                                              <a:chart seriesIdx="-4" categoryIdx="0" bldStep="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graphicEl>
                                              <a:chart seriesIdx="-4" categoryIdx="1" bldStep="category"/>
                                            </p:graphicEl>
                                          </p:spTgt>
                                        </p:tgtEl>
                                        <p:attrNameLst>
                                          <p:attrName>style.visibility</p:attrName>
                                        </p:attrNameLst>
                                      </p:cBhvr>
                                      <p:to>
                                        <p:strVal val="visible"/>
                                      </p:to>
                                    </p:set>
                                    <p:animEffect transition="in" filter="box(in)">
                                      <p:cBhvr>
                                        <p:cTn id="17" dur="500"/>
                                        <p:tgtEl>
                                          <p:spTgt spid="4">
                                            <p:graphicEl>
                                              <a:chart seriesIdx="-4" categoryIdx="1" bldStep="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
                                            <p:graphicEl>
                                              <a:chart seriesIdx="-4" categoryIdx="2" bldStep="category"/>
                                            </p:graphicEl>
                                          </p:spTgt>
                                        </p:tgtEl>
                                        <p:attrNameLst>
                                          <p:attrName>style.visibility</p:attrName>
                                        </p:attrNameLst>
                                      </p:cBhvr>
                                      <p:to>
                                        <p:strVal val="visible"/>
                                      </p:to>
                                    </p:set>
                                    <p:animEffect transition="in" filter="box(in)">
                                      <p:cBhvr>
                                        <p:cTn id="22" dur="500"/>
                                        <p:tgtEl>
                                          <p:spTgt spid="4">
                                            <p:graphicEl>
                                              <a:chart seriesIdx="-4" categoryIdx="2"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category"/>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533400" y="142875"/>
            <a:ext cx="7010400" cy="914400"/>
          </a:xfrm>
        </p:spPr>
        <p:txBody>
          <a:bodyPr vert="horz" lIns="92075" tIns="46038" rIns="92075" bIns="46038" anchor="ctr">
            <a:normAutofit fontScale="90000"/>
          </a:bodyPr>
          <a:lstStyle/>
          <a:p>
            <a:pPr>
              <a:defRPr/>
            </a:pPr>
            <a:r>
              <a:rPr lang="en-US" cap="none" dirty="0">
                <a:effectLst/>
              </a:rPr>
              <a:t>Dairy Cows – </a:t>
            </a:r>
            <a:r>
              <a:rPr lang="en-US" cap="none" dirty="0">
                <a:solidFill>
                  <a:srgbClr val="C00000"/>
                </a:solidFill>
                <a:effectLst/>
              </a:rPr>
              <a:t>3-yr trend</a:t>
            </a:r>
            <a:br>
              <a:rPr lang="en-US" sz="3200" cap="none" dirty="0">
                <a:effectLst/>
              </a:rPr>
            </a:br>
            <a:r>
              <a:rPr lang="en-US" sz="3100" cap="none" dirty="0">
                <a:effectLst/>
              </a:rPr>
              <a:t>Returns per Cow</a:t>
            </a:r>
          </a:p>
        </p:txBody>
      </p:sp>
      <p:graphicFrame>
        <p:nvGraphicFramePr>
          <p:cNvPr id="4" name="Object 3"/>
          <p:cNvGraphicFramePr>
            <a:graphicFrameLocks noChangeAspect="1"/>
          </p:cNvGraphicFramePr>
          <p:nvPr>
            <p:extLst>
              <p:ext uri="{D42A27DB-BD31-4B8C-83A1-F6EECF244321}">
                <p14:modId xmlns:p14="http://schemas.microsoft.com/office/powerpoint/2010/main" val="4104744443"/>
              </p:ext>
            </p:extLst>
          </p:nvPr>
        </p:nvGraphicFramePr>
        <p:xfrm>
          <a:off x="304800" y="1066800"/>
          <a:ext cx="9982200" cy="4267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78922421"/>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box(in)">
                                      <p:cBhvr>
                                        <p:cTn id="7" dur="500"/>
                                        <p:tgtEl>
                                          <p:spTgt spid="4">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graphicEl>
                                              <a:chart seriesIdx="-4" categoryIdx="0" bldStep="category"/>
                                            </p:graphicEl>
                                          </p:spTgt>
                                        </p:tgtEl>
                                        <p:attrNameLst>
                                          <p:attrName>style.visibility</p:attrName>
                                        </p:attrNameLst>
                                      </p:cBhvr>
                                      <p:to>
                                        <p:strVal val="visible"/>
                                      </p:to>
                                    </p:set>
                                    <p:animEffect transition="in" filter="box(in)">
                                      <p:cBhvr>
                                        <p:cTn id="12" dur="500"/>
                                        <p:tgtEl>
                                          <p:spTgt spid="4">
                                            <p:graphicEl>
                                              <a:chart seriesIdx="-4" categoryIdx="0" bldStep="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graphicEl>
                                              <a:chart seriesIdx="-4" categoryIdx="1" bldStep="category"/>
                                            </p:graphicEl>
                                          </p:spTgt>
                                        </p:tgtEl>
                                        <p:attrNameLst>
                                          <p:attrName>style.visibility</p:attrName>
                                        </p:attrNameLst>
                                      </p:cBhvr>
                                      <p:to>
                                        <p:strVal val="visible"/>
                                      </p:to>
                                    </p:set>
                                    <p:animEffect transition="in" filter="box(in)">
                                      <p:cBhvr>
                                        <p:cTn id="17" dur="500"/>
                                        <p:tgtEl>
                                          <p:spTgt spid="4">
                                            <p:graphicEl>
                                              <a:chart seriesIdx="-4" categoryIdx="1" bldStep="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
                                            <p:graphicEl>
                                              <a:chart seriesIdx="-4" categoryIdx="2" bldStep="category"/>
                                            </p:graphicEl>
                                          </p:spTgt>
                                        </p:tgtEl>
                                        <p:attrNameLst>
                                          <p:attrName>style.visibility</p:attrName>
                                        </p:attrNameLst>
                                      </p:cBhvr>
                                      <p:to>
                                        <p:strVal val="visible"/>
                                      </p:to>
                                    </p:set>
                                    <p:animEffect transition="in" filter="box(in)">
                                      <p:cBhvr>
                                        <p:cTn id="22" dur="500"/>
                                        <p:tgtEl>
                                          <p:spTgt spid="4">
                                            <p:graphicEl>
                                              <a:chart seriesIdx="-4" categoryIdx="2"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category"/>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86800" cy="841248"/>
          </a:xfrm>
        </p:spPr>
        <p:txBody>
          <a:bodyPr/>
          <a:lstStyle/>
          <a:p>
            <a:r>
              <a:rPr lang="en-US" dirty="0"/>
              <a:t>Feed and non-feed costs – </a:t>
            </a:r>
            <a:r>
              <a:rPr lang="en-US" dirty="0">
                <a:solidFill>
                  <a:srgbClr val="FF0000"/>
                </a:solidFill>
              </a:rPr>
              <a:t>3 </a:t>
            </a:r>
            <a:r>
              <a:rPr lang="en-US" dirty="0" err="1">
                <a:solidFill>
                  <a:srgbClr val="FF0000"/>
                </a:solidFill>
              </a:rPr>
              <a:t>yr</a:t>
            </a:r>
            <a:r>
              <a:rPr lang="en-US" dirty="0">
                <a:solidFill>
                  <a:srgbClr val="FF0000"/>
                </a:solidFill>
              </a:rPr>
              <a:t> trend</a:t>
            </a:r>
          </a:p>
        </p:txBody>
      </p:sp>
      <p:graphicFrame>
        <p:nvGraphicFramePr>
          <p:cNvPr id="5" name="Chart 4"/>
          <p:cNvGraphicFramePr/>
          <p:nvPr>
            <p:extLst>
              <p:ext uri="{D42A27DB-BD31-4B8C-83A1-F6EECF244321}">
                <p14:modId xmlns:p14="http://schemas.microsoft.com/office/powerpoint/2010/main" val="2297220285"/>
              </p:ext>
            </p:extLst>
          </p:nvPr>
        </p:nvGraphicFramePr>
        <p:xfrm>
          <a:off x="762000" y="1066800"/>
          <a:ext cx="7543800" cy="5105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87370797"/>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85800" y="228600"/>
            <a:ext cx="6781800" cy="922726"/>
          </a:xfrm>
        </p:spPr>
        <p:txBody>
          <a:bodyPr lIns="92075" tIns="46038" rIns="92075" bIns="46038">
            <a:normAutofit fontScale="90000"/>
          </a:bodyPr>
          <a:lstStyle/>
          <a:p>
            <a:pPr>
              <a:defRPr/>
            </a:pPr>
            <a:r>
              <a:rPr lang="en-US" cap="none" dirty="0">
                <a:effectLst/>
              </a:rPr>
              <a:t>Cost of Production &amp;</a:t>
            </a:r>
            <a:br>
              <a:rPr lang="en-US" cap="none" dirty="0">
                <a:effectLst/>
              </a:rPr>
            </a:br>
            <a:r>
              <a:rPr lang="en-US" dirty="0">
                <a:effectLst/>
              </a:rPr>
              <a:t>Milk Price – </a:t>
            </a:r>
            <a:r>
              <a:rPr lang="en-US" dirty="0">
                <a:solidFill>
                  <a:srgbClr val="FF0000"/>
                </a:solidFill>
                <a:effectLst/>
              </a:rPr>
              <a:t>8 year trend</a:t>
            </a:r>
            <a:endParaRPr lang="en-US" cap="none" dirty="0">
              <a:effectLst/>
            </a:endParaRPr>
          </a:p>
        </p:txBody>
      </p:sp>
      <p:graphicFrame>
        <p:nvGraphicFramePr>
          <p:cNvPr id="6" name="Chart 5">
            <a:extLst>
              <a:ext uri="{FF2B5EF4-FFF2-40B4-BE49-F238E27FC236}">
                <a16:creationId xmlns:a16="http://schemas.microsoft.com/office/drawing/2014/main" id="{46C1A26D-DE93-4E46-897C-752578B6D927}"/>
              </a:ext>
            </a:extLst>
          </p:cNvPr>
          <p:cNvGraphicFramePr/>
          <p:nvPr>
            <p:extLst>
              <p:ext uri="{D42A27DB-BD31-4B8C-83A1-F6EECF244321}">
                <p14:modId xmlns:p14="http://schemas.microsoft.com/office/powerpoint/2010/main" val="3859118112"/>
              </p:ext>
            </p:extLst>
          </p:nvPr>
        </p:nvGraphicFramePr>
        <p:xfrm>
          <a:off x="228600" y="1397000"/>
          <a:ext cx="8534400" cy="5156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10097896"/>
      </p:ext>
    </p:extLst>
  </p:cSld>
  <p:clrMapOvr>
    <a:overrideClrMapping bg1="lt1" tx1="dk1" bg2="lt2" tx2="dk2" accent1="accent1" accent2="accent2" accent3="accent3" accent4="accent4" accent5="accent5" accent6="accent6" hlink="hlink" folHlink="folHlink"/>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6" descr="http://bluewaterlearns.com/wp-content/uploads/2014/05/4-cow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152400"/>
            <a:ext cx="11325704" cy="7543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ectangle 7"/>
          <p:cNvSpPr>
            <a:spLocks noGrp="1" noChangeArrowheads="1"/>
          </p:cNvSpPr>
          <p:nvPr>
            <p:ph type="title"/>
          </p:nvPr>
        </p:nvSpPr>
        <p:spPr>
          <a:xfrm>
            <a:off x="27296" y="76200"/>
            <a:ext cx="5611504" cy="990600"/>
          </a:xfrm>
        </p:spPr>
        <p:txBody>
          <a:bodyPr>
            <a:normAutofit/>
          </a:bodyPr>
          <a:lstStyle/>
          <a:p>
            <a:pPr algn="ctr" eaLnBrk="1" hangingPunct="1">
              <a:defRPr/>
            </a:pPr>
            <a:r>
              <a:rPr lang="en-US" cap="none" dirty="0">
                <a:solidFill>
                  <a:schemeClr val="tx1">
                    <a:lumMod val="95000"/>
                    <a:lumOff val="5000"/>
                  </a:schemeClr>
                </a:solidFill>
                <a:effectLst/>
              </a:rPr>
              <a:t>Dairy Cows  - </a:t>
            </a:r>
            <a:r>
              <a:rPr lang="en-US" u="sng" cap="none" dirty="0">
                <a:solidFill>
                  <a:schemeClr val="tx1">
                    <a:lumMod val="95000"/>
                    <a:lumOff val="5000"/>
                  </a:schemeClr>
                </a:solidFill>
                <a:effectLst/>
              </a:rPr>
              <a:t>MN Dairy Sort</a:t>
            </a:r>
          </a:p>
        </p:txBody>
      </p:sp>
      <p:sp>
        <p:nvSpPr>
          <p:cNvPr id="6" name="TextBox 5"/>
          <p:cNvSpPr txBox="1"/>
          <p:nvPr/>
        </p:nvSpPr>
        <p:spPr>
          <a:xfrm>
            <a:off x="46630" y="1311322"/>
            <a:ext cx="7696200" cy="1889748"/>
          </a:xfrm>
          <a:prstGeom prst="rect">
            <a:avLst/>
          </a:prstGeom>
          <a:noFill/>
        </p:spPr>
        <p:txBody>
          <a:bodyPr wrap="square" rtlCol="0">
            <a:spAutoFit/>
          </a:bodyPr>
          <a:lstStyle/>
          <a:p>
            <a:r>
              <a:rPr lang="en-US" sz="4000" dirty="0"/>
              <a:t>Data by Size of Herd</a:t>
            </a:r>
          </a:p>
          <a:p>
            <a:r>
              <a:rPr lang="en-US" sz="3200" dirty="0">
                <a:solidFill>
                  <a:srgbClr val="0070C0"/>
                </a:solidFill>
              </a:rPr>
              <a:t>-- Starting in 2018, Organic</a:t>
            </a:r>
          </a:p>
          <a:p>
            <a:r>
              <a:rPr lang="en-US" sz="3200" dirty="0">
                <a:solidFill>
                  <a:srgbClr val="0070C0"/>
                </a:solidFill>
              </a:rPr>
              <a:t>is excluded unless noted--</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533400" y="44450"/>
            <a:ext cx="6629400" cy="990600"/>
          </a:xfrm>
        </p:spPr>
        <p:txBody>
          <a:bodyPr>
            <a:normAutofit fontScale="90000"/>
          </a:bodyPr>
          <a:lstStyle/>
          <a:p>
            <a:pPr eaLnBrk="1" hangingPunct="1">
              <a:defRPr/>
            </a:pPr>
            <a:r>
              <a:rPr lang="en-US" cap="none" dirty="0">
                <a:effectLst/>
              </a:rPr>
              <a:t>Dairy Cows – </a:t>
            </a:r>
            <a:br>
              <a:rPr lang="en-US" cap="none" dirty="0">
                <a:effectLst/>
              </a:rPr>
            </a:br>
            <a:r>
              <a:rPr lang="en-US" sz="3100" cap="none" dirty="0">
                <a:effectLst/>
              </a:rPr>
              <a:t>Number of Farms in database </a:t>
            </a:r>
            <a:r>
              <a:rPr lang="en-US" sz="1800" cap="none" dirty="0">
                <a:effectLst/>
              </a:rPr>
              <a:t>(</a:t>
            </a:r>
            <a:r>
              <a:rPr lang="en-US" sz="1800" dirty="0">
                <a:effectLst/>
              </a:rPr>
              <a:t>ex</a:t>
            </a:r>
            <a:r>
              <a:rPr lang="en-US" sz="1800" cap="none" dirty="0">
                <a:effectLst/>
              </a:rPr>
              <a:t>cludes Organic)</a:t>
            </a:r>
            <a:endParaRPr lang="en-US" sz="3100" cap="none" dirty="0">
              <a:effectLst/>
            </a:endParaRPr>
          </a:p>
        </p:txBody>
      </p:sp>
      <p:graphicFrame>
        <p:nvGraphicFramePr>
          <p:cNvPr id="6" name="Object 8"/>
          <p:cNvGraphicFramePr>
            <a:graphicFrameLocks noChangeAspect="1"/>
          </p:cNvGraphicFramePr>
          <p:nvPr>
            <p:extLst>
              <p:ext uri="{D42A27DB-BD31-4B8C-83A1-F6EECF244321}">
                <p14:modId xmlns:p14="http://schemas.microsoft.com/office/powerpoint/2010/main" val="1985475375"/>
              </p:ext>
            </p:extLst>
          </p:nvPr>
        </p:nvGraphicFramePr>
        <p:xfrm>
          <a:off x="-1524000" y="1143000"/>
          <a:ext cx="11734800" cy="4241800"/>
        </p:xfrm>
        <a:graphic>
          <a:graphicData uri="http://schemas.openxmlformats.org/drawingml/2006/chart">
            <c:chart xmlns:c="http://schemas.openxmlformats.org/drawingml/2006/chart" xmlns:r="http://schemas.openxmlformats.org/officeDocument/2006/relationships" r:id="rId3"/>
          </a:graphicData>
        </a:graphic>
      </p:graphicFrame>
      <p:sp>
        <p:nvSpPr>
          <p:cNvPr id="4" name="Line 9"/>
          <p:cNvSpPr>
            <a:spLocks noChangeShapeType="1"/>
          </p:cNvSpPr>
          <p:nvPr/>
        </p:nvSpPr>
        <p:spPr bwMode="auto">
          <a:xfrm>
            <a:off x="3276600" y="1219200"/>
            <a:ext cx="30481" cy="2971800"/>
          </a:xfrm>
          <a:prstGeom prst="line">
            <a:avLst/>
          </a:prstGeom>
          <a:noFill/>
          <a:ln w="50800">
            <a:solidFill>
              <a:srgbClr val="FF0000"/>
            </a:solidFill>
            <a:round/>
            <a:headEnd/>
            <a:tailEnd/>
          </a:ln>
          <a:scene3d>
            <a:camera prst="orthographicFront">
              <a:rot lat="600000" lon="0" rev="0"/>
            </a:camera>
            <a:lightRig rig="threePt" dir="t"/>
          </a:scene3d>
        </p:spPr>
        <p:txBody>
          <a:bodyPr/>
          <a:lstStyle/>
          <a:p>
            <a:endParaRPr lang="en-US"/>
          </a:p>
        </p:txBody>
      </p:sp>
      <p:sp>
        <p:nvSpPr>
          <p:cNvPr id="7" name="Text Box 11"/>
          <p:cNvSpPr txBox="1">
            <a:spLocks noChangeArrowheads="1"/>
          </p:cNvSpPr>
          <p:nvPr/>
        </p:nvSpPr>
        <p:spPr bwMode="auto">
          <a:xfrm>
            <a:off x="5773003" y="34194"/>
            <a:ext cx="3370997" cy="338554"/>
          </a:xfrm>
          <a:prstGeom prst="rect">
            <a:avLst/>
          </a:prstGeom>
          <a:noFill/>
          <a:ln w="9525" algn="ctr">
            <a:noFill/>
            <a:miter lim="800000"/>
            <a:headEnd/>
            <a:tailEnd/>
          </a:ln>
        </p:spPr>
        <p:txBody>
          <a:bodyPr wrap="square">
            <a:spAutoFit/>
          </a:bodyPr>
          <a:lstStyle/>
          <a:p>
            <a:pPr marL="342900" indent="-342900" algn="r">
              <a:spcBef>
                <a:spcPct val="50000"/>
              </a:spcBef>
            </a:pPr>
            <a:r>
              <a:rPr lang="en-US" sz="1600" dirty="0" err="1"/>
              <a:t>Pg</a:t>
            </a:r>
            <a:r>
              <a:rPr lang="en-US" sz="1600" dirty="0"/>
              <a:t> 3 &amp; 4 - MN FBM Dairy Sort</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1000"/>
                                        <p:tgtEl>
                                          <p:spTgt spid="6"/>
                                        </p:tgtEl>
                                      </p:cBhvr>
                                    </p:animEffect>
                                  </p:childTnLst>
                                </p:cTn>
                              </p:par>
                              <p:par>
                                <p:cTn id="8" presetID="8" presetClass="entr" presetSubtype="16" fill="hold" grpId="0" nodeType="with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diamond(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ct 8"/>
          <p:cNvGraphicFramePr>
            <a:graphicFrameLocks noChangeAspect="1"/>
          </p:cNvGraphicFramePr>
          <p:nvPr>
            <p:extLst>
              <p:ext uri="{D42A27DB-BD31-4B8C-83A1-F6EECF244321}">
                <p14:modId xmlns:p14="http://schemas.microsoft.com/office/powerpoint/2010/main" val="1327666686"/>
              </p:ext>
            </p:extLst>
          </p:nvPr>
        </p:nvGraphicFramePr>
        <p:xfrm>
          <a:off x="152400" y="1219200"/>
          <a:ext cx="4495800" cy="4343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Object 15"/>
          <p:cNvGraphicFramePr>
            <a:graphicFrameLocks noChangeAspect="1"/>
          </p:cNvGraphicFramePr>
          <p:nvPr>
            <p:extLst>
              <p:ext uri="{D42A27DB-BD31-4B8C-83A1-F6EECF244321}">
                <p14:modId xmlns:p14="http://schemas.microsoft.com/office/powerpoint/2010/main" val="1487577748"/>
              </p:ext>
            </p:extLst>
          </p:nvPr>
        </p:nvGraphicFramePr>
        <p:xfrm>
          <a:off x="4495800" y="1066800"/>
          <a:ext cx="4419600" cy="4648200"/>
        </p:xfrm>
        <a:graphic>
          <a:graphicData uri="http://schemas.openxmlformats.org/drawingml/2006/chart">
            <c:chart xmlns:c="http://schemas.openxmlformats.org/drawingml/2006/chart" xmlns:r="http://schemas.openxmlformats.org/officeDocument/2006/relationships" r:id="rId5"/>
          </a:graphicData>
        </a:graphic>
      </p:graphicFrame>
      <p:sp>
        <p:nvSpPr>
          <p:cNvPr id="4" name="Rectangle 2"/>
          <p:cNvSpPr>
            <a:spLocks noGrp="1" noChangeArrowheads="1"/>
          </p:cNvSpPr>
          <p:nvPr>
            <p:ph type="title"/>
          </p:nvPr>
        </p:nvSpPr>
        <p:spPr>
          <a:xfrm>
            <a:off x="247650" y="76200"/>
            <a:ext cx="7543800" cy="990600"/>
          </a:xfrm>
        </p:spPr>
        <p:txBody>
          <a:bodyPr>
            <a:normAutofit/>
          </a:bodyPr>
          <a:lstStyle/>
          <a:p>
            <a:pPr eaLnBrk="1" hangingPunct="1">
              <a:defRPr/>
            </a:pPr>
            <a:r>
              <a:rPr lang="en-US" cap="none" dirty="0">
                <a:effectLst/>
              </a:rPr>
              <a:t>Dairy Cows – </a:t>
            </a:r>
            <a:br>
              <a:rPr lang="en-US" cap="none" dirty="0">
                <a:effectLst/>
              </a:rPr>
            </a:br>
            <a:r>
              <a:rPr lang="en-US" sz="3100" cap="none" dirty="0">
                <a:effectLst/>
              </a:rPr>
              <a:t>Number of Herds and Percent of MN Farms</a:t>
            </a:r>
          </a:p>
        </p:txBody>
      </p:sp>
      <p:sp>
        <p:nvSpPr>
          <p:cNvPr id="5" name="Line 5"/>
          <p:cNvSpPr>
            <a:spLocks noChangeShapeType="1"/>
          </p:cNvSpPr>
          <p:nvPr/>
        </p:nvSpPr>
        <p:spPr bwMode="auto">
          <a:xfrm flipH="1">
            <a:off x="5715000" y="1600200"/>
            <a:ext cx="0" cy="2667000"/>
          </a:xfrm>
          <a:prstGeom prst="line">
            <a:avLst/>
          </a:prstGeom>
          <a:noFill/>
          <a:ln w="50800">
            <a:solidFill>
              <a:srgbClr val="0070C0"/>
            </a:solidFill>
            <a:round/>
            <a:headEnd/>
            <a:tailEnd/>
          </a:ln>
        </p:spPr>
        <p:txBody>
          <a:bodyPr/>
          <a:lstStyle/>
          <a:p>
            <a:endParaRPr lang="en-US"/>
          </a:p>
        </p:txBody>
      </p:sp>
      <p:sp>
        <p:nvSpPr>
          <p:cNvPr id="6" name="Line 9"/>
          <p:cNvSpPr>
            <a:spLocks noChangeShapeType="1"/>
          </p:cNvSpPr>
          <p:nvPr/>
        </p:nvSpPr>
        <p:spPr bwMode="auto">
          <a:xfrm flipH="1">
            <a:off x="1447800" y="1676400"/>
            <a:ext cx="0" cy="2590800"/>
          </a:xfrm>
          <a:prstGeom prst="line">
            <a:avLst/>
          </a:prstGeom>
          <a:noFill/>
          <a:ln w="50800">
            <a:solidFill>
              <a:srgbClr val="FF0000"/>
            </a:solidFill>
            <a:round/>
            <a:headEnd/>
            <a:tailEnd/>
          </a:ln>
        </p:spPr>
        <p:txBody>
          <a:bodyPr/>
          <a:lstStyle/>
          <a:p>
            <a:endParaRPr lang="en-US"/>
          </a:p>
        </p:txBody>
      </p:sp>
      <p:sp>
        <p:nvSpPr>
          <p:cNvPr id="11" name="TextBox 10"/>
          <p:cNvSpPr txBox="1"/>
          <p:nvPr/>
        </p:nvSpPr>
        <p:spPr>
          <a:xfrm>
            <a:off x="4876800" y="1066800"/>
            <a:ext cx="4038600" cy="276999"/>
          </a:xfrm>
          <a:prstGeom prst="rect">
            <a:avLst/>
          </a:prstGeom>
          <a:noFill/>
        </p:spPr>
        <p:txBody>
          <a:bodyPr wrap="square" rtlCol="0">
            <a:spAutoFit/>
          </a:bodyPr>
          <a:lstStyle/>
          <a:p>
            <a:r>
              <a:rPr lang="en-US" sz="1200" dirty="0"/>
              <a:t>Herd data provided by the </a:t>
            </a:r>
            <a:r>
              <a:rPr lang="en-US" sz="1200" dirty="0" err="1"/>
              <a:t>Minn</a:t>
            </a:r>
            <a:r>
              <a:rPr lang="en-US" sz="1200" dirty="0"/>
              <a:t> Department of Ag.</a:t>
            </a:r>
          </a:p>
        </p:txBody>
      </p:sp>
      <p:sp>
        <p:nvSpPr>
          <p:cNvPr id="12" name="Text Box 11"/>
          <p:cNvSpPr txBox="1">
            <a:spLocks noChangeArrowheads="1"/>
          </p:cNvSpPr>
          <p:nvPr/>
        </p:nvSpPr>
        <p:spPr bwMode="auto">
          <a:xfrm>
            <a:off x="7239001" y="685800"/>
            <a:ext cx="1923196" cy="338554"/>
          </a:xfrm>
          <a:prstGeom prst="rect">
            <a:avLst/>
          </a:prstGeom>
          <a:noFill/>
          <a:ln w="9525" algn="ctr">
            <a:noFill/>
            <a:miter lim="800000"/>
            <a:headEnd/>
            <a:tailEnd/>
          </a:ln>
        </p:spPr>
        <p:txBody>
          <a:bodyPr wrap="square">
            <a:spAutoFit/>
          </a:bodyPr>
          <a:lstStyle/>
          <a:p>
            <a:pPr marL="342900" indent="-342900" algn="r">
              <a:spcBef>
                <a:spcPct val="50000"/>
              </a:spcBef>
            </a:pPr>
            <a:r>
              <a:rPr lang="en-US" sz="1600" dirty="0"/>
              <a:t>MN FBM Dairy Sort</a:t>
            </a:r>
          </a:p>
        </p:txBody>
      </p:sp>
    </p:spTree>
  </p:cSld>
  <p:clrMapOvr>
    <a:overrideClrMapping bg1="lt1" tx1="dk1" bg2="lt2" tx2="dk2" accent1="accent1" accent2="accent2" accent3="accent3" accent4="accent4" accent5="accent5" accent6="accent6" hlink="hlink" folHlink="folHlink"/>
  </p:clrMapOvr>
  <p:transition/>
</p:sld>
</file>

<file path=ppt/slides/slide2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ct 15"/>
          <p:cNvGraphicFramePr>
            <a:graphicFrameLocks noChangeAspect="1"/>
          </p:cNvGraphicFramePr>
          <p:nvPr>
            <p:extLst>
              <p:ext uri="{D42A27DB-BD31-4B8C-83A1-F6EECF244321}">
                <p14:modId xmlns:p14="http://schemas.microsoft.com/office/powerpoint/2010/main" val="3080513563"/>
              </p:ext>
            </p:extLst>
          </p:nvPr>
        </p:nvGraphicFramePr>
        <p:xfrm>
          <a:off x="-2590800" y="1143000"/>
          <a:ext cx="145542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2"/>
          <p:cNvSpPr>
            <a:spLocks noGrp="1" noChangeArrowheads="1"/>
          </p:cNvSpPr>
          <p:nvPr>
            <p:ph type="title"/>
          </p:nvPr>
        </p:nvSpPr>
        <p:spPr>
          <a:xfrm>
            <a:off x="457200" y="0"/>
            <a:ext cx="6400800" cy="990600"/>
          </a:xfrm>
        </p:spPr>
        <p:txBody>
          <a:bodyPr>
            <a:normAutofit/>
          </a:bodyPr>
          <a:lstStyle/>
          <a:p>
            <a:pPr eaLnBrk="1" hangingPunct="1">
              <a:defRPr/>
            </a:pPr>
            <a:r>
              <a:rPr lang="en-US" cap="none" dirty="0">
                <a:effectLst/>
              </a:rPr>
              <a:t>Dairy Cows – </a:t>
            </a:r>
            <a:br>
              <a:rPr lang="en-US" cap="none" dirty="0">
                <a:effectLst/>
              </a:rPr>
            </a:br>
            <a:r>
              <a:rPr lang="en-US" sz="3100" cap="none" dirty="0">
                <a:effectLst/>
              </a:rPr>
              <a:t>Farms as percent of all MN herds</a:t>
            </a:r>
          </a:p>
        </p:txBody>
      </p:sp>
      <p:sp>
        <p:nvSpPr>
          <p:cNvPr id="4" name="Line 9"/>
          <p:cNvSpPr>
            <a:spLocks noChangeShapeType="1"/>
          </p:cNvSpPr>
          <p:nvPr/>
        </p:nvSpPr>
        <p:spPr bwMode="auto">
          <a:xfrm>
            <a:off x="3429000" y="1563688"/>
            <a:ext cx="30481" cy="2514600"/>
          </a:xfrm>
          <a:prstGeom prst="line">
            <a:avLst/>
          </a:prstGeom>
          <a:noFill/>
          <a:ln w="50800">
            <a:solidFill>
              <a:srgbClr val="FF0000"/>
            </a:solidFill>
            <a:round/>
            <a:headEnd/>
            <a:tailEnd/>
          </a:ln>
          <a:scene3d>
            <a:camera prst="orthographicFront">
              <a:rot lat="600000" lon="0" rev="0"/>
            </a:camera>
            <a:lightRig rig="threePt" dir="t"/>
          </a:scene3d>
        </p:spPr>
        <p:txBody>
          <a:bodyPr/>
          <a:lstStyle/>
          <a:p>
            <a:endParaRPr lang="en-US" dirty="0"/>
          </a:p>
        </p:txBody>
      </p:sp>
      <p:sp>
        <p:nvSpPr>
          <p:cNvPr id="8" name="Text Box 11"/>
          <p:cNvSpPr txBox="1">
            <a:spLocks noChangeArrowheads="1"/>
          </p:cNvSpPr>
          <p:nvPr/>
        </p:nvSpPr>
        <p:spPr bwMode="auto">
          <a:xfrm>
            <a:off x="7239001" y="685800"/>
            <a:ext cx="1923196" cy="338554"/>
          </a:xfrm>
          <a:prstGeom prst="rect">
            <a:avLst/>
          </a:prstGeom>
          <a:noFill/>
          <a:ln w="9525" algn="ctr">
            <a:noFill/>
            <a:miter lim="800000"/>
            <a:headEnd/>
            <a:tailEnd/>
          </a:ln>
        </p:spPr>
        <p:txBody>
          <a:bodyPr wrap="square">
            <a:spAutoFit/>
          </a:bodyPr>
          <a:lstStyle/>
          <a:p>
            <a:pPr marL="342900" indent="-342900" algn="r">
              <a:spcBef>
                <a:spcPct val="50000"/>
              </a:spcBef>
            </a:pPr>
            <a:r>
              <a:rPr lang="en-US" sz="1600" dirty="0"/>
              <a:t>MN FBM Dairy Sort</a:t>
            </a:r>
          </a:p>
        </p:txBody>
      </p:sp>
    </p:spTree>
  </p:cSld>
  <p:clrMapOvr>
    <a:overrideClrMapping bg1="lt1" tx1="dk1" bg2="lt2" tx2="dk2" accent1="accent1" accent2="accent2" accent3="accent3" accent4="accent4" accent5="accent5" accent6="accent6" hlink="hlink" folHlink="folHlink"/>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6"/>
          <p:cNvSpPr>
            <a:spLocks noChangeArrowheads="1"/>
          </p:cNvSpPr>
          <p:nvPr/>
        </p:nvSpPr>
        <p:spPr bwMode="auto">
          <a:xfrm>
            <a:off x="609600" y="0"/>
            <a:ext cx="7315200" cy="1060450"/>
          </a:xfrm>
          <a:prstGeom prst="rect">
            <a:avLst/>
          </a:prstGeom>
        </p:spPr>
        <p:txBody>
          <a:bodyPr vert="horz" anchor="ctr">
            <a:noAutofit/>
          </a:bodyPr>
          <a:lstStyle/>
          <a:p>
            <a:pPr>
              <a:spcBef>
                <a:spcPct val="0"/>
              </a:spcBef>
              <a:buClrTx/>
              <a:buSzTx/>
              <a:defRPr/>
            </a:pPr>
            <a:r>
              <a:rPr lang="en-US" sz="3200" dirty="0">
                <a:solidFill>
                  <a:schemeClr val="tx2"/>
                </a:solidFill>
                <a:effectLst/>
                <a:latin typeface="+mj-lt"/>
                <a:ea typeface="+mj-ea"/>
                <a:cs typeface="+mj-cs"/>
              </a:rPr>
              <a:t>Minnesota Dairy Sort </a:t>
            </a:r>
            <a:br>
              <a:rPr lang="en-US" sz="3200" dirty="0">
                <a:solidFill>
                  <a:schemeClr val="tx2"/>
                </a:solidFill>
                <a:effectLst/>
                <a:latin typeface="+mj-lt"/>
                <a:ea typeface="+mj-ea"/>
                <a:cs typeface="+mj-cs"/>
              </a:rPr>
            </a:br>
            <a:r>
              <a:rPr lang="en-US" sz="2800" dirty="0">
                <a:solidFill>
                  <a:schemeClr val="tx2"/>
                </a:solidFill>
                <a:effectLst/>
                <a:latin typeface="+mj-lt"/>
                <a:ea typeface="+mj-ea"/>
                <a:cs typeface="+mj-cs"/>
              </a:rPr>
              <a:t>Selected Factors </a:t>
            </a:r>
            <a:r>
              <a:rPr lang="en-US" sz="3200" dirty="0">
                <a:solidFill>
                  <a:schemeClr val="tx2"/>
                </a:solidFill>
                <a:effectLst/>
                <a:latin typeface="+mj-lt"/>
                <a:ea typeface="+mj-ea"/>
                <a:cs typeface="+mj-cs"/>
              </a:rPr>
              <a:t>- </a:t>
            </a:r>
            <a:r>
              <a:rPr lang="en-US" sz="2800" dirty="0">
                <a:solidFill>
                  <a:srgbClr val="FF0000"/>
                </a:solidFill>
                <a:effectLst/>
                <a:latin typeface="+mj-lt"/>
                <a:ea typeface="+mj-ea"/>
                <a:cs typeface="+mj-cs"/>
              </a:rPr>
              <a:t>Size and Production</a:t>
            </a:r>
          </a:p>
        </p:txBody>
      </p:sp>
      <p:graphicFrame>
        <p:nvGraphicFramePr>
          <p:cNvPr id="3" name="Chart 2"/>
          <p:cNvGraphicFramePr/>
          <p:nvPr>
            <p:extLst>
              <p:ext uri="{D42A27DB-BD31-4B8C-83A1-F6EECF244321}">
                <p14:modId xmlns:p14="http://schemas.microsoft.com/office/powerpoint/2010/main" val="3230610489"/>
              </p:ext>
            </p:extLst>
          </p:nvPr>
        </p:nvGraphicFramePr>
        <p:xfrm>
          <a:off x="304800" y="1371600"/>
          <a:ext cx="8534400" cy="37846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11"/>
          <p:cNvSpPr txBox="1">
            <a:spLocks noChangeArrowheads="1"/>
          </p:cNvSpPr>
          <p:nvPr/>
        </p:nvSpPr>
        <p:spPr bwMode="auto">
          <a:xfrm>
            <a:off x="6172200" y="685800"/>
            <a:ext cx="2989997" cy="338554"/>
          </a:xfrm>
          <a:prstGeom prst="rect">
            <a:avLst/>
          </a:prstGeom>
          <a:noFill/>
          <a:ln w="9525" algn="ctr">
            <a:noFill/>
            <a:miter lim="800000"/>
            <a:headEnd/>
            <a:tailEnd/>
          </a:ln>
        </p:spPr>
        <p:txBody>
          <a:bodyPr wrap="square">
            <a:spAutoFit/>
          </a:bodyPr>
          <a:lstStyle/>
          <a:p>
            <a:pPr marL="342900" indent="-342900" algn="r">
              <a:spcBef>
                <a:spcPct val="50000"/>
              </a:spcBef>
            </a:pPr>
            <a:r>
              <a:rPr lang="en-US" sz="1600" dirty="0" err="1"/>
              <a:t>Pg</a:t>
            </a:r>
            <a:r>
              <a:rPr lang="en-US" sz="1600" dirty="0"/>
              <a:t> 4 - MN FBM Dairy Sort</a:t>
            </a:r>
          </a:p>
        </p:txBody>
      </p:sp>
    </p:spTree>
  </p:cSld>
  <p:clrMapOvr>
    <a:overrideClrMapping bg1="lt1" tx1="dk1" bg2="lt2" tx2="dk2" accent1="accent1" accent2="accent2" accent3="accent3" accent4="accent4" accent5="accent5" accent6="accent6" hlink="hlink" folHlink="folHlink"/>
  </p:clrMapOvr>
  <p:transition/>
</p:sld>
</file>

<file path=ppt/slides/slide2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131176"/>
            <a:ext cx="6287069" cy="914401"/>
          </a:xfrm>
          <a:noFill/>
          <a:ln w="12700" cap="flat">
            <a:noFill/>
          </a:ln>
        </p:spPr>
        <p:txBody>
          <a:bodyPr lIns="92075" tIns="46038" rIns="92075" bIns="46038">
            <a:normAutofit fontScale="90000"/>
          </a:bodyPr>
          <a:lstStyle/>
          <a:p>
            <a:pPr>
              <a:defRPr/>
            </a:pPr>
            <a:r>
              <a:rPr lang="en-US" i="1" cap="none" dirty="0">
                <a:effectLst/>
              </a:rPr>
              <a:t>Minnesota Dairy Sort</a:t>
            </a:r>
            <a:r>
              <a:rPr lang="en-US" sz="3200" i="1" cap="none" dirty="0">
                <a:effectLst/>
              </a:rPr>
              <a:t> </a:t>
            </a:r>
            <a:br>
              <a:rPr lang="en-US" sz="3200" i="1" cap="none" dirty="0">
                <a:effectLst/>
              </a:rPr>
            </a:br>
            <a:r>
              <a:rPr lang="en-US" sz="3100" i="1" cap="none" dirty="0">
                <a:effectLst/>
              </a:rPr>
              <a:t>Selected Factors - </a:t>
            </a:r>
            <a:r>
              <a:rPr lang="en-US" sz="3100" i="1" cap="none" dirty="0">
                <a:solidFill>
                  <a:srgbClr val="C00000"/>
                </a:solidFill>
                <a:effectLst/>
              </a:rPr>
              <a:t>Cost and Price </a:t>
            </a:r>
            <a:endParaRPr lang="en-US" sz="3100" i="1" cap="none" dirty="0">
              <a:solidFill>
                <a:srgbClr val="C00000"/>
              </a:solidFill>
            </a:endParaRPr>
          </a:p>
        </p:txBody>
      </p:sp>
      <p:graphicFrame>
        <p:nvGraphicFramePr>
          <p:cNvPr id="5" name="Object 11"/>
          <p:cNvGraphicFramePr>
            <a:graphicFrameLocks noChangeAspect="1"/>
          </p:cNvGraphicFramePr>
          <p:nvPr>
            <p:extLst>
              <p:ext uri="{D42A27DB-BD31-4B8C-83A1-F6EECF244321}">
                <p14:modId xmlns:p14="http://schemas.microsoft.com/office/powerpoint/2010/main" val="2752247562"/>
              </p:ext>
            </p:extLst>
          </p:nvPr>
        </p:nvGraphicFramePr>
        <p:xfrm>
          <a:off x="304800" y="1447800"/>
          <a:ext cx="9144000" cy="434340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 Box 11"/>
          <p:cNvSpPr txBox="1">
            <a:spLocks noChangeArrowheads="1"/>
          </p:cNvSpPr>
          <p:nvPr/>
        </p:nvSpPr>
        <p:spPr bwMode="auto">
          <a:xfrm>
            <a:off x="6248400" y="685800"/>
            <a:ext cx="2913797" cy="338554"/>
          </a:xfrm>
          <a:prstGeom prst="rect">
            <a:avLst/>
          </a:prstGeom>
          <a:noFill/>
          <a:ln w="9525" algn="ctr">
            <a:noFill/>
            <a:miter lim="800000"/>
            <a:headEnd/>
            <a:tailEnd/>
          </a:ln>
        </p:spPr>
        <p:txBody>
          <a:bodyPr wrap="square">
            <a:spAutoFit/>
          </a:bodyPr>
          <a:lstStyle/>
          <a:p>
            <a:pPr marL="342900" indent="-342900" algn="r">
              <a:spcBef>
                <a:spcPct val="50000"/>
              </a:spcBef>
            </a:pPr>
            <a:r>
              <a:rPr lang="en-US" sz="1600" dirty="0" err="1"/>
              <a:t>Pg</a:t>
            </a:r>
            <a:r>
              <a:rPr lang="en-US" sz="1600" dirty="0"/>
              <a:t> 3 - MN FBM Dairy Sort</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chart seriesIdx="2"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chart seriesIdx="3"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series"/>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bluewaterlearns.com/wp-content/uploads/2014/05/4-cow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152400"/>
            <a:ext cx="11325704" cy="7543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5"/>
          <p:cNvSpPr>
            <a:spLocks noChangeArrowheads="1"/>
          </p:cNvSpPr>
          <p:nvPr/>
        </p:nvSpPr>
        <p:spPr bwMode="auto">
          <a:xfrm>
            <a:off x="-26158" y="35257"/>
            <a:ext cx="8229600" cy="1066800"/>
          </a:xfrm>
          <a:prstGeom prst="rect">
            <a:avLst/>
          </a:prstGeom>
          <a:noFill/>
          <a:ln w="12700">
            <a:noFill/>
            <a:miter lim="800000"/>
            <a:headEnd/>
            <a:tailEnd/>
          </a:ln>
        </p:spPr>
        <p:txBody>
          <a:bodyPr lIns="92075" tIns="46038" rIns="92075" bIns="46038" anchor="ctr"/>
          <a:lstStyle/>
          <a:p>
            <a:pPr algn="ctr" eaLnBrk="0" hangingPunct="0">
              <a:spcBef>
                <a:spcPct val="0"/>
              </a:spcBef>
              <a:buClrTx/>
              <a:buSzTx/>
              <a:buFontTx/>
              <a:buNone/>
            </a:pPr>
            <a:r>
              <a:rPr lang="en-US" sz="4000" b="1" i="0" dirty="0">
                <a:solidFill>
                  <a:srgbClr val="0000CC"/>
                </a:solidFill>
                <a:latin typeface="Arial" charset="0"/>
              </a:rPr>
              <a:t>Livestock Enterprise Information</a:t>
            </a:r>
          </a:p>
        </p:txBody>
      </p:sp>
      <p:sp>
        <p:nvSpPr>
          <p:cNvPr id="5" name="Rectangle 6"/>
          <p:cNvSpPr>
            <a:spLocks noChangeArrowheads="1"/>
          </p:cNvSpPr>
          <p:nvPr/>
        </p:nvSpPr>
        <p:spPr bwMode="auto">
          <a:xfrm>
            <a:off x="76200" y="928048"/>
            <a:ext cx="8610600" cy="2014182"/>
          </a:xfrm>
          <a:prstGeom prst="rect">
            <a:avLst/>
          </a:prstGeom>
          <a:noFill/>
          <a:ln w="9525">
            <a:noFill/>
            <a:miter lim="800000"/>
            <a:headEnd/>
            <a:tailEnd/>
          </a:ln>
          <a:effectLst/>
        </p:spPr>
        <p:txBody>
          <a:bodyPr/>
          <a:lstStyle/>
          <a:p>
            <a:pPr marL="342900" indent="-342900">
              <a:buFont typeface="Wingdings" pitchFamily="2" charset="2"/>
              <a:buChar char="n"/>
              <a:defRPr/>
            </a:pPr>
            <a:r>
              <a:rPr lang="en-US" sz="3200" i="0" dirty="0">
                <a:solidFill>
                  <a:srgbClr val="C00000"/>
                </a:solidFill>
                <a:effectLst>
                  <a:outerShdw blurRad="38100" dist="38100" dir="2700000" algn="tl">
                    <a:srgbClr val="000000"/>
                  </a:outerShdw>
                </a:effectLst>
              </a:rPr>
              <a:t>Dairy data on slides prior to</a:t>
            </a:r>
          </a:p>
          <a:p>
            <a:pPr>
              <a:defRPr/>
            </a:pPr>
            <a:r>
              <a:rPr lang="en-US" sz="3200" i="0" dirty="0">
                <a:solidFill>
                  <a:srgbClr val="C00000"/>
                </a:solidFill>
                <a:effectLst>
                  <a:outerShdw blurRad="38100" dist="38100" dir="2700000" algn="tl">
                    <a:srgbClr val="000000"/>
                  </a:outerShdw>
                </a:effectLst>
              </a:rPr>
              <a:t> “Dairy by herd size” </a:t>
            </a:r>
            <a:r>
              <a:rPr lang="en-US" sz="3200" i="0" u="sng" dirty="0">
                <a:solidFill>
                  <a:srgbClr val="C00000"/>
                </a:solidFill>
                <a:effectLst>
                  <a:outerShdw blurRad="38100" dist="38100" dir="2700000" algn="tl">
                    <a:srgbClr val="000000"/>
                  </a:outerShdw>
                </a:effectLst>
              </a:rPr>
              <a:t>does </a:t>
            </a:r>
          </a:p>
          <a:p>
            <a:pPr>
              <a:defRPr/>
            </a:pPr>
            <a:r>
              <a:rPr lang="en-US" sz="3200" i="0" dirty="0">
                <a:solidFill>
                  <a:srgbClr val="C00000"/>
                </a:solidFill>
                <a:effectLst>
                  <a:outerShdw blurRad="38100" dist="38100" dir="2700000" algn="tl">
                    <a:srgbClr val="000000"/>
                  </a:outerShdw>
                </a:effectLst>
              </a:rPr>
              <a:t> </a:t>
            </a:r>
            <a:r>
              <a:rPr lang="en-US" sz="3200" i="0" u="sng" dirty="0">
                <a:solidFill>
                  <a:srgbClr val="C00000"/>
                </a:solidFill>
                <a:effectLst>
                  <a:outerShdw blurRad="38100" dist="38100" dir="2700000" algn="tl">
                    <a:srgbClr val="000000"/>
                  </a:outerShdw>
                </a:effectLst>
              </a:rPr>
              <a:t>not include </a:t>
            </a:r>
            <a:r>
              <a:rPr lang="en-US" sz="3200" i="0" dirty="0">
                <a:solidFill>
                  <a:srgbClr val="0000CC"/>
                </a:solidFill>
                <a:effectLst>
                  <a:outerShdw blurRad="38100" dist="38100" dir="2700000" algn="tl">
                    <a:srgbClr val="000000"/>
                  </a:outerShdw>
                </a:effectLst>
              </a:rPr>
              <a:t>Organic Production</a:t>
            </a:r>
          </a:p>
        </p:txBody>
      </p:sp>
    </p:spTree>
    <p:extLst>
      <p:ext uri="{BB962C8B-B14F-4D97-AF65-F5344CB8AC3E}">
        <p14:creationId xmlns:p14="http://schemas.microsoft.com/office/powerpoint/2010/main" val="70312866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2673818671"/>
              </p:ext>
            </p:extLst>
          </p:nvPr>
        </p:nvGraphicFramePr>
        <p:xfrm>
          <a:off x="-94396" y="1524000"/>
          <a:ext cx="9238396" cy="421640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6"/>
          <p:cNvSpPr>
            <a:spLocks noChangeArrowheads="1"/>
          </p:cNvSpPr>
          <p:nvPr/>
        </p:nvSpPr>
        <p:spPr bwMode="auto">
          <a:xfrm>
            <a:off x="381000" y="0"/>
            <a:ext cx="7315200" cy="1060450"/>
          </a:xfrm>
          <a:prstGeom prst="rect">
            <a:avLst/>
          </a:prstGeom>
        </p:spPr>
        <p:txBody>
          <a:bodyPr vert="horz" anchor="ctr">
            <a:noAutofit/>
          </a:bodyPr>
          <a:lstStyle/>
          <a:p>
            <a:pPr>
              <a:spcBef>
                <a:spcPct val="0"/>
              </a:spcBef>
              <a:buClrTx/>
              <a:buSzTx/>
              <a:defRPr/>
            </a:pPr>
            <a:r>
              <a:rPr lang="en-US" sz="3200" dirty="0">
                <a:solidFill>
                  <a:schemeClr val="tx2"/>
                </a:solidFill>
                <a:effectLst/>
                <a:latin typeface="+mj-lt"/>
                <a:ea typeface="+mj-ea"/>
                <a:cs typeface="+mj-cs"/>
              </a:rPr>
              <a:t>Minnesota Dairy Sort </a:t>
            </a:r>
            <a:br>
              <a:rPr lang="en-US" sz="3200" dirty="0">
                <a:solidFill>
                  <a:schemeClr val="tx2"/>
                </a:solidFill>
                <a:effectLst/>
                <a:latin typeface="+mj-lt"/>
                <a:ea typeface="+mj-ea"/>
                <a:cs typeface="+mj-cs"/>
              </a:rPr>
            </a:br>
            <a:r>
              <a:rPr lang="en-US" sz="2800" dirty="0">
                <a:solidFill>
                  <a:schemeClr val="tx2"/>
                </a:solidFill>
                <a:effectLst/>
                <a:latin typeface="+mj-lt"/>
                <a:ea typeface="+mj-ea"/>
                <a:cs typeface="+mj-cs"/>
              </a:rPr>
              <a:t>Selected Factors </a:t>
            </a:r>
            <a:r>
              <a:rPr lang="en-US" sz="3200" dirty="0">
                <a:solidFill>
                  <a:schemeClr val="tx2"/>
                </a:solidFill>
                <a:effectLst/>
                <a:latin typeface="+mj-lt"/>
                <a:ea typeface="+mj-ea"/>
                <a:cs typeface="+mj-cs"/>
              </a:rPr>
              <a:t>– </a:t>
            </a:r>
            <a:r>
              <a:rPr lang="en-US" sz="2800" dirty="0">
                <a:solidFill>
                  <a:srgbClr val="FF0000"/>
                </a:solidFill>
                <a:effectLst/>
                <a:latin typeface="+mj-lt"/>
                <a:ea typeface="+mj-ea"/>
                <a:cs typeface="+mj-cs"/>
              </a:rPr>
              <a:t>Production Costs</a:t>
            </a:r>
          </a:p>
        </p:txBody>
      </p:sp>
      <p:sp>
        <p:nvSpPr>
          <p:cNvPr id="5" name="Text Box 11"/>
          <p:cNvSpPr txBox="1">
            <a:spLocks noChangeArrowheads="1"/>
          </p:cNvSpPr>
          <p:nvPr/>
        </p:nvSpPr>
        <p:spPr bwMode="auto">
          <a:xfrm>
            <a:off x="6400800" y="685800"/>
            <a:ext cx="2761397" cy="338554"/>
          </a:xfrm>
          <a:prstGeom prst="rect">
            <a:avLst/>
          </a:prstGeom>
          <a:noFill/>
          <a:ln w="9525" algn="ctr">
            <a:noFill/>
            <a:miter lim="800000"/>
            <a:headEnd/>
            <a:tailEnd/>
          </a:ln>
        </p:spPr>
        <p:txBody>
          <a:bodyPr wrap="square">
            <a:spAutoFit/>
          </a:bodyPr>
          <a:lstStyle/>
          <a:p>
            <a:pPr marL="342900" indent="-342900" algn="r">
              <a:spcBef>
                <a:spcPct val="50000"/>
              </a:spcBef>
            </a:pPr>
            <a:r>
              <a:rPr lang="en-US" sz="1600" dirty="0" err="1"/>
              <a:t>Pg</a:t>
            </a:r>
            <a:r>
              <a:rPr lang="en-US" sz="1600" dirty="0"/>
              <a:t> 3 - MN FBM Dairy Sort</a:t>
            </a:r>
          </a:p>
        </p:txBody>
      </p:sp>
    </p:spTree>
    <p:extLst>
      <p:ext uri="{BB962C8B-B14F-4D97-AF65-F5344CB8AC3E}">
        <p14:creationId xmlns:p14="http://schemas.microsoft.com/office/powerpoint/2010/main" val="2470783323"/>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2343316247"/>
              </p:ext>
            </p:extLst>
          </p:nvPr>
        </p:nvGraphicFramePr>
        <p:xfrm>
          <a:off x="108252" y="1033879"/>
          <a:ext cx="9053945" cy="5349564"/>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4"/>
          <p:cNvSpPr>
            <a:spLocks noChangeArrowheads="1"/>
          </p:cNvSpPr>
          <p:nvPr/>
        </p:nvSpPr>
        <p:spPr bwMode="auto">
          <a:xfrm>
            <a:off x="228600" y="60636"/>
            <a:ext cx="7034213" cy="1066800"/>
          </a:xfrm>
          <a:prstGeom prst="rect">
            <a:avLst/>
          </a:prstGeom>
          <a:noFill/>
          <a:ln w="12700" cap="flat">
            <a:noFill/>
          </a:ln>
        </p:spPr>
        <p:txBody>
          <a:bodyPr vert="horz" lIns="92075" tIns="46038" rIns="92075" bIns="46038" anchor="ctr">
            <a:normAutofit/>
          </a:bodyPr>
          <a:lstStyle/>
          <a:p>
            <a:pPr>
              <a:spcBef>
                <a:spcPct val="0"/>
              </a:spcBef>
              <a:buClrTx/>
              <a:buSzTx/>
              <a:defRPr/>
            </a:pPr>
            <a:r>
              <a:rPr lang="en-US" sz="2800" dirty="0"/>
              <a:t>Minnesota Dairy Sort</a:t>
            </a:r>
            <a:br>
              <a:rPr lang="en-US" sz="2800" dirty="0">
                <a:solidFill>
                  <a:schemeClr val="accent2"/>
                </a:solidFill>
                <a:effectLst/>
                <a:latin typeface="+mj-lt"/>
                <a:ea typeface="+mj-ea"/>
                <a:cs typeface="+mj-cs"/>
              </a:rPr>
            </a:br>
            <a:r>
              <a:rPr lang="en-US" sz="2800" dirty="0">
                <a:solidFill>
                  <a:srgbClr val="FF0000"/>
                </a:solidFill>
                <a:effectLst/>
                <a:latin typeface="+mj-lt"/>
                <a:ea typeface="+mj-ea"/>
                <a:cs typeface="+mj-cs"/>
              </a:rPr>
              <a:t>Hired Labor and Operator Labor/Mgmt</a:t>
            </a:r>
          </a:p>
        </p:txBody>
      </p:sp>
      <p:sp>
        <p:nvSpPr>
          <p:cNvPr id="7" name="Text Box 11"/>
          <p:cNvSpPr txBox="1">
            <a:spLocks noChangeArrowheads="1"/>
          </p:cNvSpPr>
          <p:nvPr/>
        </p:nvSpPr>
        <p:spPr bwMode="auto">
          <a:xfrm>
            <a:off x="6629400" y="685800"/>
            <a:ext cx="2532797" cy="338554"/>
          </a:xfrm>
          <a:prstGeom prst="rect">
            <a:avLst/>
          </a:prstGeom>
          <a:noFill/>
          <a:ln w="9525" algn="ctr">
            <a:noFill/>
            <a:miter lim="800000"/>
            <a:headEnd/>
            <a:tailEnd/>
          </a:ln>
        </p:spPr>
        <p:txBody>
          <a:bodyPr wrap="square">
            <a:spAutoFit/>
          </a:bodyPr>
          <a:lstStyle/>
          <a:p>
            <a:pPr marL="342900" indent="-342900" algn="r">
              <a:spcBef>
                <a:spcPct val="50000"/>
              </a:spcBef>
            </a:pPr>
            <a:r>
              <a:rPr lang="en-US" sz="1600" dirty="0" err="1"/>
              <a:t>Pg</a:t>
            </a:r>
            <a:r>
              <a:rPr lang="en-US" sz="1600" dirty="0"/>
              <a:t> 4 - MN FBM Dairy Sort</a:t>
            </a:r>
          </a:p>
        </p:txBody>
      </p:sp>
    </p:spTree>
  </p:cSld>
  <p:clrMapOvr>
    <a:overrideClrMapping bg1="lt1" tx1="dk1" bg2="lt2" tx2="dk2" accent1="accent1" accent2="accent2" accent3="accent3" accent4="accent4" accent5="accent5" accent6="accent6" hlink="hlink" folHlink="folHlink"/>
  </p:clrMapOvr>
  <p:transition/>
</p:sld>
</file>

<file path=ppt/slides/slide3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2997" y="9525"/>
            <a:ext cx="8686800" cy="841248"/>
          </a:xfrm>
        </p:spPr>
        <p:txBody>
          <a:bodyPr>
            <a:normAutofit fontScale="90000"/>
          </a:bodyPr>
          <a:lstStyle/>
          <a:p>
            <a:r>
              <a:rPr lang="en-US" i="1" dirty="0">
                <a:effectLst/>
              </a:rPr>
              <a:t>Minnesota Dairy Sort </a:t>
            </a:r>
            <a:br>
              <a:rPr lang="en-US" i="1" dirty="0">
                <a:effectLst/>
              </a:rPr>
            </a:br>
            <a:r>
              <a:rPr lang="en-US" i="1" dirty="0">
                <a:effectLst/>
              </a:rPr>
              <a:t>Selected Factors – </a:t>
            </a:r>
            <a:r>
              <a:rPr lang="en-US" i="1" dirty="0">
                <a:solidFill>
                  <a:srgbClr val="C00000"/>
                </a:solidFill>
                <a:effectLst/>
              </a:rPr>
              <a:t>Term Debt Coverage </a:t>
            </a:r>
            <a:endParaRPr lang="en-US" dirty="0"/>
          </a:p>
        </p:txBody>
      </p:sp>
      <p:sp>
        <p:nvSpPr>
          <p:cNvPr id="4" name="Text Box 11"/>
          <p:cNvSpPr txBox="1">
            <a:spLocks noChangeArrowheads="1"/>
          </p:cNvSpPr>
          <p:nvPr/>
        </p:nvSpPr>
        <p:spPr bwMode="auto">
          <a:xfrm>
            <a:off x="6248400" y="112777"/>
            <a:ext cx="2761397" cy="338554"/>
          </a:xfrm>
          <a:prstGeom prst="rect">
            <a:avLst/>
          </a:prstGeom>
          <a:noFill/>
          <a:ln w="9525" algn="ctr">
            <a:noFill/>
            <a:miter lim="800000"/>
            <a:headEnd/>
            <a:tailEnd/>
          </a:ln>
        </p:spPr>
        <p:txBody>
          <a:bodyPr wrap="square">
            <a:spAutoFit/>
          </a:bodyPr>
          <a:lstStyle/>
          <a:p>
            <a:pPr marL="342900" indent="-342900" algn="r">
              <a:spcBef>
                <a:spcPct val="50000"/>
              </a:spcBef>
            </a:pPr>
            <a:r>
              <a:rPr lang="en-US" sz="1600" dirty="0" err="1"/>
              <a:t>Pg</a:t>
            </a:r>
            <a:r>
              <a:rPr lang="en-US" sz="1600" dirty="0"/>
              <a:t> 2 - MN FBM Dairy Sort</a:t>
            </a:r>
          </a:p>
        </p:txBody>
      </p:sp>
      <p:graphicFrame>
        <p:nvGraphicFramePr>
          <p:cNvPr id="5" name="Chart 4">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2891718341"/>
              </p:ext>
            </p:extLst>
          </p:nvPr>
        </p:nvGraphicFramePr>
        <p:xfrm>
          <a:off x="322997" y="1143000"/>
          <a:ext cx="8686800" cy="48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51893577"/>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0707"/>
            <a:ext cx="8686800" cy="841248"/>
          </a:xfrm>
        </p:spPr>
        <p:txBody>
          <a:bodyPr>
            <a:normAutofit fontScale="90000"/>
          </a:bodyPr>
          <a:lstStyle/>
          <a:p>
            <a:r>
              <a:rPr lang="en-US" i="1" dirty="0">
                <a:effectLst/>
              </a:rPr>
              <a:t>Minnesota Dairy Sort </a:t>
            </a:r>
            <a:br>
              <a:rPr lang="en-US" i="1" dirty="0">
                <a:effectLst/>
              </a:rPr>
            </a:br>
            <a:r>
              <a:rPr lang="en-US" i="1" dirty="0">
                <a:effectLst/>
              </a:rPr>
              <a:t>Selected Factors – </a:t>
            </a:r>
            <a:r>
              <a:rPr lang="en-US" i="1" dirty="0">
                <a:solidFill>
                  <a:srgbClr val="C00000"/>
                </a:solidFill>
                <a:effectLst/>
              </a:rPr>
              <a:t>Operating Expense Ratio</a:t>
            </a:r>
            <a:endParaRPr lang="en-US" dirty="0"/>
          </a:p>
        </p:txBody>
      </p:sp>
      <p:sp>
        <p:nvSpPr>
          <p:cNvPr id="4" name="Text Box 11"/>
          <p:cNvSpPr txBox="1">
            <a:spLocks noChangeArrowheads="1"/>
          </p:cNvSpPr>
          <p:nvPr/>
        </p:nvSpPr>
        <p:spPr bwMode="auto">
          <a:xfrm>
            <a:off x="6248400" y="112777"/>
            <a:ext cx="2761397" cy="338554"/>
          </a:xfrm>
          <a:prstGeom prst="rect">
            <a:avLst/>
          </a:prstGeom>
          <a:noFill/>
          <a:ln w="9525" algn="ctr">
            <a:noFill/>
            <a:miter lim="800000"/>
            <a:headEnd/>
            <a:tailEnd/>
          </a:ln>
        </p:spPr>
        <p:txBody>
          <a:bodyPr wrap="square">
            <a:spAutoFit/>
          </a:bodyPr>
          <a:lstStyle/>
          <a:p>
            <a:pPr marL="342900" indent="-342900" algn="r">
              <a:spcBef>
                <a:spcPct val="50000"/>
              </a:spcBef>
            </a:pPr>
            <a:r>
              <a:rPr lang="en-US" sz="1600" dirty="0" err="1"/>
              <a:t>Pg</a:t>
            </a:r>
            <a:r>
              <a:rPr lang="en-US" sz="1600" dirty="0"/>
              <a:t> 2 - MN FBM Dairy Sort</a:t>
            </a:r>
          </a:p>
        </p:txBody>
      </p:sp>
      <p:graphicFrame>
        <p:nvGraphicFramePr>
          <p:cNvPr id="5" name="Chart 4">
            <a:extLst>
              <a:ext uri="{FF2B5EF4-FFF2-40B4-BE49-F238E27FC236}">
                <a16:creationId xmlns:a16="http://schemas.microsoft.com/office/drawing/2014/main" id="{00000000-0008-0000-0200-000005000000}"/>
              </a:ext>
            </a:extLst>
          </p:cNvPr>
          <p:cNvGraphicFramePr>
            <a:graphicFrameLocks/>
          </p:cNvGraphicFramePr>
          <p:nvPr>
            <p:extLst>
              <p:ext uri="{D42A27DB-BD31-4B8C-83A1-F6EECF244321}">
                <p14:modId xmlns:p14="http://schemas.microsoft.com/office/powerpoint/2010/main" val="159866765"/>
              </p:ext>
            </p:extLst>
          </p:nvPr>
        </p:nvGraphicFramePr>
        <p:xfrm>
          <a:off x="28433" y="1066800"/>
          <a:ext cx="9039367" cy="5562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05466453"/>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85775" y="0"/>
            <a:ext cx="8686800" cy="841248"/>
          </a:xfrm>
        </p:spPr>
        <p:txBody>
          <a:bodyPr>
            <a:normAutofit fontScale="90000"/>
          </a:bodyPr>
          <a:lstStyle/>
          <a:p>
            <a:r>
              <a:rPr lang="en-US" i="1" dirty="0">
                <a:effectLst/>
              </a:rPr>
              <a:t>Minnesota Dairy Sort </a:t>
            </a:r>
            <a:br>
              <a:rPr lang="en-US" i="1" dirty="0">
                <a:effectLst/>
              </a:rPr>
            </a:br>
            <a:r>
              <a:rPr lang="en-US" i="1" dirty="0">
                <a:effectLst/>
              </a:rPr>
              <a:t>Selected Factors – </a:t>
            </a:r>
            <a:r>
              <a:rPr lang="en-US" i="1" dirty="0">
                <a:solidFill>
                  <a:srgbClr val="C00000"/>
                </a:solidFill>
                <a:effectLst/>
              </a:rPr>
              <a:t>Working Capital</a:t>
            </a:r>
            <a:endParaRPr lang="en-US" dirty="0"/>
          </a:p>
        </p:txBody>
      </p:sp>
      <p:sp>
        <p:nvSpPr>
          <p:cNvPr id="4" name="Text Box 11"/>
          <p:cNvSpPr txBox="1">
            <a:spLocks noChangeArrowheads="1"/>
          </p:cNvSpPr>
          <p:nvPr/>
        </p:nvSpPr>
        <p:spPr bwMode="auto">
          <a:xfrm>
            <a:off x="6248400" y="112777"/>
            <a:ext cx="2761397" cy="338554"/>
          </a:xfrm>
          <a:prstGeom prst="rect">
            <a:avLst/>
          </a:prstGeom>
          <a:noFill/>
          <a:ln w="9525" algn="ctr">
            <a:noFill/>
            <a:miter lim="800000"/>
            <a:headEnd/>
            <a:tailEnd/>
          </a:ln>
        </p:spPr>
        <p:txBody>
          <a:bodyPr wrap="square">
            <a:spAutoFit/>
          </a:bodyPr>
          <a:lstStyle/>
          <a:p>
            <a:pPr marL="342900" indent="-342900" algn="r">
              <a:spcBef>
                <a:spcPct val="50000"/>
              </a:spcBef>
            </a:pPr>
            <a:r>
              <a:rPr lang="en-US" sz="1600" dirty="0" err="1"/>
              <a:t>Pg</a:t>
            </a:r>
            <a:r>
              <a:rPr lang="en-US" sz="1600" dirty="0"/>
              <a:t> 2 - MN FBM Dairy Sort</a:t>
            </a:r>
          </a:p>
        </p:txBody>
      </p:sp>
      <p:graphicFrame>
        <p:nvGraphicFramePr>
          <p:cNvPr id="6" name="Chart 5">
            <a:extLst>
              <a:ext uri="{FF2B5EF4-FFF2-40B4-BE49-F238E27FC236}">
                <a16:creationId xmlns:a16="http://schemas.microsoft.com/office/drawing/2014/main" id="{00000000-0008-0000-0200-000007000000}"/>
              </a:ext>
            </a:extLst>
          </p:cNvPr>
          <p:cNvGraphicFramePr>
            <a:graphicFrameLocks/>
          </p:cNvGraphicFramePr>
          <p:nvPr>
            <p:extLst>
              <p:ext uri="{D42A27DB-BD31-4B8C-83A1-F6EECF244321}">
                <p14:modId xmlns:p14="http://schemas.microsoft.com/office/powerpoint/2010/main" val="3163820249"/>
              </p:ext>
            </p:extLst>
          </p:nvPr>
        </p:nvGraphicFramePr>
        <p:xfrm>
          <a:off x="28433" y="1143000"/>
          <a:ext cx="9115567" cy="5486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1223932"/>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707"/>
            <a:ext cx="8686800" cy="841248"/>
          </a:xfrm>
        </p:spPr>
        <p:txBody>
          <a:bodyPr>
            <a:normAutofit fontScale="90000"/>
          </a:bodyPr>
          <a:lstStyle/>
          <a:p>
            <a:r>
              <a:rPr lang="en-US" i="1" dirty="0">
                <a:effectLst/>
              </a:rPr>
              <a:t>Minnesota Dairy Sort </a:t>
            </a:r>
            <a:br>
              <a:rPr lang="en-US" i="1" dirty="0">
                <a:effectLst/>
              </a:rPr>
            </a:br>
            <a:r>
              <a:rPr lang="en-US" i="1" dirty="0">
                <a:effectLst/>
              </a:rPr>
              <a:t>Selected Factors – </a:t>
            </a:r>
            <a:r>
              <a:rPr lang="en-US" i="1" dirty="0">
                <a:solidFill>
                  <a:srgbClr val="C00000"/>
                </a:solidFill>
                <a:effectLst/>
              </a:rPr>
              <a:t>Net Worth Factors</a:t>
            </a:r>
            <a:endParaRPr lang="en-US" dirty="0"/>
          </a:p>
        </p:txBody>
      </p:sp>
      <p:sp>
        <p:nvSpPr>
          <p:cNvPr id="4" name="Text Box 11"/>
          <p:cNvSpPr txBox="1">
            <a:spLocks noChangeArrowheads="1"/>
          </p:cNvSpPr>
          <p:nvPr/>
        </p:nvSpPr>
        <p:spPr bwMode="auto">
          <a:xfrm>
            <a:off x="6248400" y="112777"/>
            <a:ext cx="2761397" cy="338554"/>
          </a:xfrm>
          <a:prstGeom prst="rect">
            <a:avLst/>
          </a:prstGeom>
          <a:noFill/>
          <a:ln w="9525" algn="ctr">
            <a:noFill/>
            <a:miter lim="800000"/>
            <a:headEnd/>
            <a:tailEnd/>
          </a:ln>
        </p:spPr>
        <p:txBody>
          <a:bodyPr wrap="square">
            <a:spAutoFit/>
          </a:bodyPr>
          <a:lstStyle/>
          <a:p>
            <a:pPr marL="342900" indent="-342900" algn="r">
              <a:spcBef>
                <a:spcPct val="50000"/>
              </a:spcBef>
            </a:pPr>
            <a:r>
              <a:rPr lang="en-US" sz="1600" dirty="0" err="1"/>
              <a:t>Pg</a:t>
            </a:r>
            <a:r>
              <a:rPr lang="en-US" sz="1600" dirty="0"/>
              <a:t> 2 - MN FBM Dairy Sort</a:t>
            </a:r>
          </a:p>
        </p:txBody>
      </p:sp>
      <p:graphicFrame>
        <p:nvGraphicFramePr>
          <p:cNvPr id="5" name="Chart 4">
            <a:extLst>
              <a:ext uri="{FF2B5EF4-FFF2-40B4-BE49-F238E27FC236}">
                <a16:creationId xmlns:a16="http://schemas.microsoft.com/office/drawing/2014/main" id="{00000000-0008-0000-0200-000008000000}"/>
              </a:ext>
            </a:extLst>
          </p:cNvPr>
          <p:cNvGraphicFramePr>
            <a:graphicFrameLocks/>
          </p:cNvGraphicFramePr>
          <p:nvPr>
            <p:extLst>
              <p:ext uri="{D42A27DB-BD31-4B8C-83A1-F6EECF244321}">
                <p14:modId xmlns:p14="http://schemas.microsoft.com/office/powerpoint/2010/main" val="2140112633"/>
              </p:ext>
            </p:extLst>
          </p:nvPr>
        </p:nvGraphicFramePr>
        <p:xfrm>
          <a:off x="152400" y="1143000"/>
          <a:ext cx="8857397" cy="5029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46820341"/>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886700" cy="1325563"/>
          </a:xfrm>
        </p:spPr>
        <p:txBody>
          <a:bodyPr>
            <a:normAutofit fontScale="90000"/>
          </a:bodyPr>
          <a:lstStyle/>
          <a:p>
            <a:r>
              <a:rPr lang="en-US" dirty="0"/>
              <a:t>Minnesota Dairy Sort</a:t>
            </a:r>
            <a:br>
              <a:rPr lang="en-US" dirty="0">
                <a:solidFill>
                  <a:schemeClr val="accent2"/>
                </a:solidFill>
                <a:effectLst/>
              </a:rPr>
            </a:br>
            <a:r>
              <a:rPr lang="en-US" dirty="0">
                <a:solidFill>
                  <a:srgbClr val="FF0000"/>
                </a:solidFill>
                <a:effectLst/>
              </a:rPr>
              <a:t>Data by herd size</a:t>
            </a:r>
            <a:br>
              <a:rPr lang="en-US" dirty="0">
                <a:solidFill>
                  <a:srgbClr val="FF0000"/>
                </a:solidFill>
                <a:effectLst/>
              </a:rPr>
            </a:br>
            <a:endParaRPr lang="en-US" dirty="0"/>
          </a:p>
        </p:txBody>
      </p:sp>
      <p:sp>
        <p:nvSpPr>
          <p:cNvPr id="4" name="Text Box 11"/>
          <p:cNvSpPr txBox="1">
            <a:spLocks noChangeArrowheads="1"/>
          </p:cNvSpPr>
          <p:nvPr/>
        </p:nvSpPr>
        <p:spPr bwMode="auto">
          <a:xfrm>
            <a:off x="6629400" y="685800"/>
            <a:ext cx="2532797" cy="338554"/>
          </a:xfrm>
          <a:prstGeom prst="rect">
            <a:avLst/>
          </a:prstGeom>
          <a:noFill/>
          <a:ln w="9525" algn="ctr">
            <a:noFill/>
            <a:miter lim="800000"/>
            <a:headEnd/>
            <a:tailEnd/>
          </a:ln>
        </p:spPr>
        <p:txBody>
          <a:bodyPr wrap="square">
            <a:spAutoFit/>
          </a:bodyPr>
          <a:lstStyle/>
          <a:p>
            <a:pPr marL="342900" indent="-342900" algn="r">
              <a:spcBef>
                <a:spcPct val="50000"/>
              </a:spcBef>
            </a:pPr>
            <a:r>
              <a:rPr lang="en-US" sz="1600" dirty="0" err="1"/>
              <a:t>Pg</a:t>
            </a:r>
            <a:r>
              <a:rPr lang="en-US" sz="1600" dirty="0"/>
              <a:t> 4 - MN FBM Dairy Sort</a:t>
            </a:r>
          </a:p>
        </p:txBody>
      </p:sp>
      <p:pic>
        <p:nvPicPr>
          <p:cNvPr id="7" name="Picture 6">
            <a:extLst>
              <a:ext uri="{FF2B5EF4-FFF2-40B4-BE49-F238E27FC236}">
                <a16:creationId xmlns:a16="http://schemas.microsoft.com/office/drawing/2014/main" id="{94E654A4-4C20-4710-ABDB-B99D11501717}"/>
              </a:ext>
            </a:extLst>
          </p:cNvPr>
          <p:cNvPicPr>
            <a:picLocks noChangeAspect="1"/>
          </p:cNvPicPr>
          <p:nvPr/>
        </p:nvPicPr>
        <p:blipFill>
          <a:blip r:embed="rId3"/>
          <a:stretch>
            <a:fillRect/>
          </a:stretch>
        </p:blipFill>
        <p:spPr>
          <a:xfrm>
            <a:off x="0" y="1024354"/>
            <a:ext cx="9144000" cy="5757446"/>
          </a:xfrm>
          <a:prstGeom prst="rect">
            <a:avLst/>
          </a:prstGeom>
          <a:solidFill>
            <a:srgbClr val="F8F8F8"/>
          </a:solidFill>
        </p:spPr>
      </p:pic>
    </p:spTree>
    <p:extLst>
      <p:ext uri="{BB962C8B-B14F-4D97-AF65-F5344CB8AC3E}">
        <p14:creationId xmlns:p14="http://schemas.microsoft.com/office/powerpoint/2010/main" val="3800596989"/>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139075"/>
            <a:ext cx="8931058" cy="841248"/>
          </a:xfrm>
        </p:spPr>
        <p:txBody>
          <a:bodyPr/>
          <a:lstStyle/>
          <a:p>
            <a:r>
              <a:rPr lang="en-US" dirty="0"/>
              <a:t>Additional Selected Sorts…</a:t>
            </a:r>
          </a:p>
        </p:txBody>
      </p:sp>
      <p:sp>
        <p:nvSpPr>
          <p:cNvPr id="7" name="Text Box 11"/>
          <p:cNvSpPr txBox="1">
            <a:spLocks noChangeArrowheads="1"/>
          </p:cNvSpPr>
          <p:nvPr/>
        </p:nvSpPr>
        <p:spPr bwMode="auto">
          <a:xfrm>
            <a:off x="6400800" y="609600"/>
            <a:ext cx="2761397" cy="338554"/>
          </a:xfrm>
          <a:prstGeom prst="rect">
            <a:avLst/>
          </a:prstGeom>
          <a:noFill/>
          <a:ln w="9525" algn="ctr">
            <a:noFill/>
            <a:miter lim="800000"/>
            <a:headEnd/>
            <a:tailEnd/>
          </a:ln>
        </p:spPr>
        <p:txBody>
          <a:bodyPr wrap="square">
            <a:spAutoFit/>
          </a:bodyPr>
          <a:lstStyle/>
          <a:p>
            <a:pPr marL="342900" indent="-342900" algn="r">
              <a:spcBef>
                <a:spcPct val="50000"/>
              </a:spcBef>
            </a:pPr>
            <a:r>
              <a:rPr lang="en-US" sz="1600" dirty="0" err="1"/>
              <a:t>Pg</a:t>
            </a:r>
            <a:r>
              <a:rPr lang="en-US" sz="1600" dirty="0"/>
              <a:t> 5 - MN FBM Dairy Sort</a:t>
            </a:r>
          </a:p>
        </p:txBody>
      </p:sp>
      <p:pic>
        <p:nvPicPr>
          <p:cNvPr id="3" name="Picture 2">
            <a:extLst>
              <a:ext uri="{FF2B5EF4-FFF2-40B4-BE49-F238E27FC236}">
                <a16:creationId xmlns:a16="http://schemas.microsoft.com/office/drawing/2014/main" id="{A2796033-C3CD-4C32-9FB3-2E84B43163CC}"/>
              </a:ext>
            </a:extLst>
          </p:cNvPr>
          <p:cNvPicPr>
            <a:picLocks noChangeAspect="1"/>
          </p:cNvPicPr>
          <p:nvPr/>
        </p:nvPicPr>
        <p:blipFill>
          <a:blip r:embed="rId4"/>
          <a:stretch>
            <a:fillRect/>
          </a:stretch>
        </p:blipFill>
        <p:spPr>
          <a:xfrm>
            <a:off x="12525" y="1120200"/>
            <a:ext cx="9131475" cy="5562756"/>
          </a:xfrm>
          <a:prstGeom prst="rect">
            <a:avLst/>
          </a:prstGeom>
          <a:solidFill>
            <a:srgbClr val="F8F8F8"/>
          </a:solidFill>
        </p:spPr>
      </p:pic>
    </p:spTree>
    <p:extLst>
      <p:ext uri="{BB962C8B-B14F-4D97-AF65-F5344CB8AC3E}">
        <p14:creationId xmlns:p14="http://schemas.microsoft.com/office/powerpoint/2010/main" val="43491220"/>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48E92-F96D-4326-8AAC-FF3BF85634ED}"/>
              </a:ext>
            </a:extLst>
          </p:cNvPr>
          <p:cNvSpPr>
            <a:spLocks noGrp="1"/>
          </p:cNvSpPr>
          <p:nvPr>
            <p:ph type="title"/>
          </p:nvPr>
        </p:nvSpPr>
        <p:spPr>
          <a:xfrm>
            <a:off x="304800" y="301752"/>
            <a:ext cx="8686800" cy="841248"/>
          </a:xfrm>
          <a:effectLst/>
        </p:spPr>
        <p:txBody>
          <a:bodyPr/>
          <a:lstStyle/>
          <a:p>
            <a:r>
              <a:rPr lang="en-US" dirty="0"/>
              <a:t>Dairy Farms – EBIDTA per Cow &amp; Cwt</a:t>
            </a:r>
          </a:p>
        </p:txBody>
      </p:sp>
      <p:graphicFrame>
        <p:nvGraphicFramePr>
          <p:cNvPr id="5" name="Chart 4">
            <a:extLst>
              <a:ext uri="{FF2B5EF4-FFF2-40B4-BE49-F238E27FC236}">
                <a16:creationId xmlns:a16="http://schemas.microsoft.com/office/drawing/2014/main" id="{63373130-F4C8-4871-B5FD-6C5E20A4B536}"/>
              </a:ext>
            </a:extLst>
          </p:cNvPr>
          <p:cNvGraphicFramePr/>
          <p:nvPr>
            <p:extLst>
              <p:ext uri="{D42A27DB-BD31-4B8C-83A1-F6EECF244321}">
                <p14:modId xmlns:p14="http://schemas.microsoft.com/office/powerpoint/2010/main" val="195588486"/>
              </p:ext>
            </p:extLst>
          </p:nvPr>
        </p:nvGraphicFramePr>
        <p:xfrm>
          <a:off x="180975" y="1295400"/>
          <a:ext cx="4419600" cy="3860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2411B7D3-EF4D-4C40-A23B-04AC114FB7BF}"/>
              </a:ext>
            </a:extLst>
          </p:cNvPr>
          <p:cNvGraphicFramePr/>
          <p:nvPr>
            <p:extLst>
              <p:ext uri="{D42A27DB-BD31-4B8C-83A1-F6EECF244321}">
                <p14:modId xmlns:p14="http://schemas.microsoft.com/office/powerpoint/2010/main" val="2671649848"/>
              </p:ext>
            </p:extLst>
          </p:nvPr>
        </p:nvGraphicFramePr>
        <p:xfrm>
          <a:off x="4648200" y="1295400"/>
          <a:ext cx="4419600" cy="38608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21308999"/>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48E92-F96D-4326-8AAC-FF3BF85634ED}"/>
              </a:ext>
            </a:extLst>
          </p:cNvPr>
          <p:cNvSpPr>
            <a:spLocks noGrp="1"/>
          </p:cNvSpPr>
          <p:nvPr>
            <p:ph type="title"/>
          </p:nvPr>
        </p:nvSpPr>
        <p:spPr>
          <a:xfrm>
            <a:off x="304800" y="301752"/>
            <a:ext cx="8686800" cy="841248"/>
          </a:xfrm>
          <a:effectLst/>
        </p:spPr>
        <p:txBody>
          <a:bodyPr/>
          <a:lstStyle/>
          <a:p>
            <a:r>
              <a:rPr lang="en-US" dirty="0"/>
              <a:t>Dairy Farms – DEBT per Cow &amp; Cwt</a:t>
            </a:r>
          </a:p>
        </p:txBody>
      </p:sp>
      <p:graphicFrame>
        <p:nvGraphicFramePr>
          <p:cNvPr id="5" name="Chart 4">
            <a:extLst>
              <a:ext uri="{FF2B5EF4-FFF2-40B4-BE49-F238E27FC236}">
                <a16:creationId xmlns:a16="http://schemas.microsoft.com/office/drawing/2014/main" id="{63373130-F4C8-4871-B5FD-6C5E20A4B536}"/>
              </a:ext>
            </a:extLst>
          </p:cNvPr>
          <p:cNvGraphicFramePr/>
          <p:nvPr>
            <p:extLst>
              <p:ext uri="{D42A27DB-BD31-4B8C-83A1-F6EECF244321}">
                <p14:modId xmlns:p14="http://schemas.microsoft.com/office/powerpoint/2010/main" val="3240071274"/>
              </p:ext>
            </p:extLst>
          </p:nvPr>
        </p:nvGraphicFramePr>
        <p:xfrm>
          <a:off x="180975" y="1295400"/>
          <a:ext cx="4419600" cy="3860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2411B7D3-EF4D-4C40-A23B-04AC114FB7BF}"/>
              </a:ext>
            </a:extLst>
          </p:cNvPr>
          <p:cNvGraphicFramePr/>
          <p:nvPr>
            <p:extLst>
              <p:ext uri="{D42A27DB-BD31-4B8C-83A1-F6EECF244321}">
                <p14:modId xmlns:p14="http://schemas.microsoft.com/office/powerpoint/2010/main" val="1293681877"/>
              </p:ext>
            </p:extLst>
          </p:nvPr>
        </p:nvGraphicFramePr>
        <p:xfrm>
          <a:off x="4648200" y="1295400"/>
          <a:ext cx="4419600" cy="38608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02900852"/>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txBox="1">
            <a:spLocks noChangeArrowheads="1"/>
          </p:cNvSpPr>
          <p:nvPr/>
        </p:nvSpPr>
        <p:spPr>
          <a:xfrm>
            <a:off x="139890" y="76200"/>
            <a:ext cx="5791200" cy="990600"/>
          </a:xfrm>
          <a:prstGeom prst="rect">
            <a:avLst/>
          </a:prstGeom>
        </p:spPr>
        <p:txBody>
          <a:bodyPr vert="horz" lIns="92075" tIns="46038" rIns="92075" bIns="46038">
            <a:normAutofit fontScale="85000" lnSpcReduction="20000"/>
          </a:bodyPr>
          <a:lstStyle/>
          <a:p>
            <a:pPr marL="342900" marR="0" lvl="0" indent="-342900" defTabSz="914400" rtl="0" eaLnBrk="1" fontAlgn="auto" latinLnBrk="0" hangingPunct="1">
              <a:lnSpc>
                <a:spcPct val="100000"/>
              </a:lnSpc>
              <a:spcBef>
                <a:spcPct val="20000"/>
              </a:spcBef>
              <a:spcAft>
                <a:spcPts val="0"/>
              </a:spcAft>
              <a:buClr>
                <a:schemeClr val="accent1"/>
              </a:buClr>
              <a:buSzPct val="70000"/>
              <a:tabLst/>
              <a:defRPr/>
            </a:pPr>
            <a:r>
              <a:rPr lang="en-US" sz="3600" dirty="0">
                <a:solidFill>
                  <a:schemeClr val="tx2"/>
                </a:solidFill>
                <a:effectLst/>
                <a:latin typeface="+mj-lt"/>
                <a:ea typeface="+mj-ea"/>
                <a:cs typeface="+mj-cs"/>
              </a:rPr>
              <a:t>Number of Dairy Cows</a:t>
            </a:r>
          </a:p>
          <a:p>
            <a:pPr marL="342900" marR="0" lvl="0" indent="-342900" defTabSz="914400" rtl="0" eaLnBrk="1" fontAlgn="auto" latinLnBrk="0" hangingPunct="1">
              <a:lnSpc>
                <a:spcPct val="100000"/>
              </a:lnSpc>
              <a:spcBef>
                <a:spcPct val="20000"/>
              </a:spcBef>
              <a:spcAft>
                <a:spcPts val="0"/>
              </a:spcAft>
              <a:buClr>
                <a:schemeClr val="accent1"/>
              </a:buClr>
              <a:buSzPct val="70000"/>
              <a:tabLst/>
              <a:defRPr/>
            </a:pPr>
            <a:r>
              <a:rPr lang="en-US" sz="3600" dirty="0">
                <a:solidFill>
                  <a:schemeClr val="tx2"/>
                </a:solidFill>
                <a:latin typeface="+mj-lt"/>
                <a:ea typeface="+mj-ea"/>
                <a:cs typeface="+mj-cs"/>
              </a:rPr>
              <a:t>Average Farm</a:t>
            </a:r>
            <a:endParaRPr lang="en-US" sz="3600" dirty="0">
              <a:solidFill>
                <a:schemeClr val="tx2"/>
              </a:solidFill>
              <a:effectLst/>
              <a:latin typeface="+mj-lt"/>
              <a:ea typeface="+mj-ea"/>
              <a:cs typeface="+mj-cs"/>
            </a:endParaRPr>
          </a:p>
        </p:txBody>
      </p:sp>
      <p:graphicFrame>
        <p:nvGraphicFramePr>
          <p:cNvPr id="5" name="Content Placeholder 5"/>
          <p:cNvGraphicFramePr>
            <a:graphicFrameLocks noGrp="1" noChangeAspect="1"/>
          </p:cNvGraphicFramePr>
          <p:nvPr>
            <p:ph/>
            <p:extLst>
              <p:ext uri="{D42A27DB-BD31-4B8C-83A1-F6EECF244321}">
                <p14:modId xmlns:p14="http://schemas.microsoft.com/office/powerpoint/2010/main" val="4283602555"/>
              </p:ext>
            </p:extLst>
          </p:nvPr>
        </p:nvGraphicFramePr>
        <p:xfrm>
          <a:off x="-1600200" y="1219200"/>
          <a:ext cx="11963400" cy="4114800"/>
        </p:xfrm>
        <a:graphic>
          <a:graphicData uri="http://schemas.openxmlformats.org/drawingml/2006/chart">
            <c:chart xmlns:c="http://schemas.openxmlformats.org/drawingml/2006/chart" xmlns:r="http://schemas.openxmlformats.org/officeDocument/2006/relationships" r:id="rId4"/>
          </a:graphicData>
        </a:graphic>
      </p:graphicFrame>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48E92-F96D-4326-8AAC-FF3BF85634ED}"/>
              </a:ext>
            </a:extLst>
          </p:cNvPr>
          <p:cNvSpPr>
            <a:spLocks noGrp="1"/>
          </p:cNvSpPr>
          <p:nvPr>
            <p:ph type="title"/>
          </p:nvPr>
        </p:nvSpPr>
        <p:spPr>
          <a:xfrm>
            <a:off x="304800" y="301752"/>
            <a:ext cx="8686800" cy="841248"/>
          </a:xfrm>
          <a:effectLst/>
        </p:spPr>
        <p:txBody>
          <a:bodyPr>
            <a:normAutofit fontScale="90000"/>
          </a:bodyPr>
          <a:lstStyle/>
          <a:p>
            <a:r>
              <a:rPr lang="en-US" dirty="0"/>
              <a:t>Dairy Farms – DEBT per Cow &amp; Cwt </a:t>
            </a:r>
            <a:r>
              <a:rPr lang="en-US" sz="3100" dirty="0"/>
              <a:t>adjusting for crop income</a:t>
            </a:r>
          </a:p>
        </p:txBody>
      </p:sp>
      <p:graphicFrame>
        <p:nvGraphicFramePr>
          <p:cNvPr id="5" name="Chart 4">
            <a:extLst>
              <a:ext uri="{FF2B5EF4-FFF2-40B4-BE49-F238E27FC236}">
                <a16:creationId xmlns:a16="http://schemas.microsoft.com/office/drawing/2014/main" id="{63373130-F4C8-4871-B5FD-6C5E20A4B536}"/>
              </a:ext>
            </a:extLst>
          </p:cNvPr>
          <p:cNvGraphicFramePr/>
          <p:nvPr>
            <p:extLst>
              <p:ext uri="{D42A27DB-BD31-4B8C-83A1-F6EECF244321}">
                <p14:modId xmlns:p14="http://schemas.microsoft.com/office/powerpoint/2010/main" val="788079458"/>
              </p:ext>
            </p:extLst>
          </p:nvPr>
        </p:nvGraphicFramePr>
        <p:xfrm>
          <a:off x="180975" y="1295400"/>
          <a:ext cx="4419600" cy="3860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2411B7D3-EF4D-4C40-A23B-04AC114FB7BF}"/>
              </a:ext>
            </a:extLst>
          </p:cNvPr>
          <p:cNvGraphicFramePr/>
          <p:nvPr>
            <p:extLst>
              <p:ext uri="{D42A27DB-BD31-4B8C-83A1-F6EECF244321}">
                <p14:modId xmlns:p14="http://schemas.microsoft.com/office/powerpoint/2010/main" val="1942133407"/>
              </p:ext>
            </p:extLst>
          </p:nvPr>
        </p:nvGraphicFramePr>
        <p:xfrm>
          <a:off x="4648200" y="1295400"/>
          <a:ext cx="4419600" cy="38608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58937598"/>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48E92-F96D-4326-8AAC-FF3BF85634ED}"/>
              </a:ext>
            </a:extLst>
          </p:cNvPr>
          <p:cNvSpPr>
            <a:spLocks noGrp="1"/>
          </p:cNvSpPr>
          <p:nvPr>
            <p:ph type="title"/>
          </p:nvPr>
        </p:nvSpPr>
        <p:spPr>
          <a:xfrm>
            <a:off x="304800" y="301752"/>
            <a:ext cx="8686800" cy="841248"/>
          </a:xfrm>
          <a:effectLst/>
        </p:spPr>
        <p:txBody>
          <a:bodyPr>
            <a:normAutofit fontScale="90000"/>
          </a:bodyPr>
          <a:lstStyle/>
          <a:p>
            <a:r>
              <a:rPr lang="en-US" dirty="0"/>
              <a:t>Dairy Farms – DEBT Payment per Cow &amp; Cwt </a:t>
            </a:r>
            <a:r>
              <a:rPr lang="en-US" sz="3100" dirty="0"/>
              <a:t>Total &amp; Adjusting for crop income (2022 Data)</a:t>
            </a:r>
          </a:p>
        </p:txBody>
      </p:sp>
      <p:graphicFrame>
        <p:nvGraphicFramePr>
          <p:cNvPr id="5" name="Chart 4">
            <a:extLst>
              <a:ext uri="{FF2B5EF4-FFF2-40B4-BE49-F238E27FC236}">
                <a16:creationId xmlns:a16="http://schemas.microsoft.com/office/drawing/2014/main" id="{63373130-F4C8-4871-B5FD-6C5E20A4B536}"/>
              </a:ext>
            </a:extLst>
          </p:cNvPr>
          <p:cNvGraphicFramePr/>
          <p:nvPr>
            <p:extLst>
              <p:ext uri="{D42A27DB-BD31-4B8C-83A1-F6EECF244321}">
                <p14:modId xmlns:p14="http://schemas.microsoft.com/office/powerpoint/2010/main" val="479855176"/>
              </p:ext>
            </p:extLst>
          </p:nvPr>
        </p:nvGraphicFramePr>
        <p:xfrm>
          <a:off x="180975" y="1295400"/>
          <a:ext cx="4419600" cy="3860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2411B7D3-EF4D-4C40-A23B-04AC114FB7BF}"/>
              </a:ext>
            </a:extLst>
          </p:cNvPr>
          <p:cNvGraphicFramePr/>
          <p:nvPr>
            <p:extLst>
              <p:ext uri="{D42A27DB-BD31-4B8C-83A1-F6EECF244321}">
                <p14:modId xmlns:p14="http://schemas.microsoft.com/office/powerpoint/2010/main" val="3896204683"/>
              </p:ext>
            </p:extLst>
          </p:nvPr>
        </p:nvGraphicFramePr>
        <p:xfrm>
          <a:off x="4648200" y="1295400"/>
          <a:ext cx="4419600" cy="38608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31334710"/>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304800" y="147177"/>
            <a:ext cx="8174038" cy="641267"/>
          </a:xfrm>
          <a:effectLst/>
        </p:spPr>
        <p:txBody>
          <a:bodyPr>
            <a:normAutofit/>
          </a:bodyPr>
          <a:lstStyle/>
          <a:p>
            <a:pPr eaLnBrk="1" hangingPunct="1"/>
            <a:r>
              <a:rPr lang="en-US" dirty="0">
                <a:solidFill>
                  <a:schemeClr val="tx1">
                    <a:lumMod val="50000"/>
                  </a:schemeClr>
                </a:solidFill>
                <a:effectLst/>
              </a:rPr>
              <a:t>Net Return per Cow – Organic Farms</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1635998809"/>
              </p:ext>
            </p:extLst>
          </p:nvPr>
        </p:nvGraphicFramePr>
        <p:xfrm>
          <a:off x="-609600" y="1193800"/>
          <a:ext cx="9702800" cy="4555014"/>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Box 11"/>
          <p:cNvSpPr txBox="1">
            <a:spLocks noChangeArrowheads="1"/>
          </p:cNvSpPr>
          <p:nvPr/>
        </p:nvSpPr>
        <p:spPr bwMode="auto">
          <a:xfrm>
            <a:off x="6248400" y="685800"/>
            <a:ext cx="2913797" cy="338554"/>
          </a:xfrm>
          <a:prstGeom prst="rect">
            <a:avLst/>
          </a:prstGeom>
          <a:noFill/>
          <a:ln w="9525" algn="ctr">
            <a:noFill/>
            <a:miter lim="800000"/>
            <a:headEnd/>
            <a:tailEnd/>
          </a:ln>
        </p:spPr>
        <p:txBody>
          <a:bodyPr wrap="square">
            <a:spAutoFit/>
          </a:bodyPr>
          <a:lstStyle/>
          <a:p>
            <a:pPr marL="342900" indent="-342900" algn="r">
              <a:spcBef>
                <a:spcPct val="50000"/>
              </a:spcBef>
            </a:pPr>
            <a:r>
              <a:rPr lang="en-US" sz="1600" dirty="0" err="1"/>
              <a:t>Pg</a:t>
            </a:r>
            <a:r>
              <a:rPr lang="en-US" sz="1600" dirty="0"/>
              <a:t> 5 – MN FBM Dairy Sort</a:t>
            </a:r>
          </a:p>
        </p:txBody>
      </p:sp>
    </p:spTree>
    <p:extLst>
      <p:ext uri="{BB962C8B-B14F-4D97-AF65-F5344CB8AC3E}">
        <p14:creationId xmlns:p14="http://schemas.microsoft.com/office/powerpoint/2010/main" val="2213658581"/>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609600" y="152400"/>
            <a:ext cx="6172200" cy="641267"/>
          </a:xfrm>
        </p:spPr>
        <p:txBody>
          <a:bodyPr>
            <a:normAutofit fontScale="90000"/>
          </a:bodyPr>
          <a:lstStyle/>
          <a:p>
            <a:pPr eaLnBrk="1" hangingPunct="1"/>
            <a:r>
              <a:rPr lang="en-US" dirty="0"/>
              <a:t>Average Price on Milk Sold Organic Farms</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1636136354"/>
              </p:ext>
            </p:extLst>
          </p:nvPr>
        </p:nvGraphicFramePr>
        <p:xfrm>
          <a:off x="228600" y="1060367"/>
          <a:ext cx="8610600" cy="463121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11"/>
          <p:cNvSpPr txBox="1">
            <a:spLocks noChangeArrowheads="1"/>
          </p:cNvSpPr>
          <p:nvPr/>
        </p:nvSpPr>
        <p:spPr bwMode="auto">
          <a:xfrm>
            <a:off x="6248400" y="685800"/>
            <a:ext cx="2913797" cy="338554"/>
          </a:xfrm>
          <a:prstGeom prst="rect">
            <a:avLst/>
          </a:prstGeom>
          <a:noFill/>
          <a:ln w="9525" algn="ctr">
            <a:noFill/>
            <a:miter lim="800000"/>
            <a:headEnd/>
            <a:tailEnd/>
          </a:ln>
        </p:spPr>
        <p:txBody>
          <a:bodyPr wrap="square">
            <a:spAutoFit/>
          </a:bodyPr>
          <a:lstStyle/>
          <a:p>
            <a:pPr marL="342900" indent="-342900" algn="r">
              <a:spcBef>
                <a:spcPct val="50000"/>
              </a:spcBef>
            </a:pPr>
            <a:r>
              <a:rPr lang="en-US" sz="1600" dirty="0" err="1"/>
              <a:t>Pg</a:t>
            </a:r>
            <a:r>
              <a:rPr lang="en-US" sz="1600" dirty="0"/>
              <a:t> 5 – MN FBM Dairy Sort</a:t>
            </a:r>
          </a:p>
        </p:txBody>
      </p:sp>
    </p:spTree>
    <p:extLst>
      <p:ext uri="{BB962C8B-B14F-4D97-AF65-F5344CB8AC3E}">
        <p14:creationId xmlns:p14="http://schemas.microsoft.com/office/powerpoint/2010/main" val="1126674594"/>
      </p:ext>
    </p:extLst>
  </p:cSld>
  <p:clrMapOvr>
    <a:overrideClrMapping bg1="lt1" tx1="dk1" bg2="lt2" tx2="dk2" accent1="accent1" accent2="accent2" accent3="accent3" accent4="accent4" accent5="accent5" accent6="accent6" hlink="hlink" folHlink="folHlink"/>
  </p:clrMapOvr>
  <p:transition/>
</p:sld>
</file>

<file path=ppt/slides/slide4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609600" y="0"/>
            <a:ext cx="7848600" cy="1371600"/>
          </a:xfrm>
          <a:noFill/>
        </p:spPr>
        <p:txBody>
          <a:bodyPr lIns="90488" tIns="44450" rIns="90488" bIns="44450" anchor="ctr">
            <a:normAutofit fontScale="90000"/>
          </a:bodyPr>
          <a:lstStyle/>
          <a:p>
            <a:pPr eaLnBrk="1" hangingPunct="1"/>
            <a:r>
              <a:rPr lang="en-US" sz="4200" dirty="0"/>
              <a:t>Dairy Herd Size </a:t>
            </a:r>
            <a:br>
              <a:rPr lang="en-US" sz="4200" dirty="0"/>
            </a:br>
            <a:r>
              <a:rPr lang="en-US" sz="4200" dirty="0"/>
              <a:t>Organic Farms</a:t>
            </a:r>
            <a:br>
              <a:rPr lang="en-US" sz="4200" dirty="0"/>
            </a:br>
            <a:endParaRPr lang="en-US" sz="2900" dirty="0"/>
          </a:p>
        </p:txBody>
      </p:sp>
      <p:graphicFrame>
        <p:nvGraphicFramePr>
          <p:cNvPr id="2" name="Object 3">
            <a:hlinkClick r:id="" action="ppaction://ole?verb=0"/>
          </p:cNvPr>
          <p:cNvGraphicFramePr>
            <a:graphicFrameLocks noGrp="1"/>
          </p:cNvGraphicFramePr>
          <p:nvPr>
            <p:ph type="chart" idx="1"/>
            <p:extLst>
              <p:ext uri="{D42A27DB-BD31-4B8C-83A1-F6EECF244321}">
                <p14:modId xmlns:p14="http://schemas.microsoft.com/office/powerpoint/2010/main" val="2749604048"/>
              </p:ext>
            </p:extLst>
          </p:nvPr>
        </p:nvGraphicFramePr>
        <p:xfrm>
          <a:off x="152400" y="1524000"/>
          <a:ext cx="8686800" cy="4343400"/>
        </p:xfrm>
        <a:graphic>
          <a:graphicData uri="http://schemas.openxmlformats.org/drawingml/2006/chart">
            <c:chart xmlns:c="http://schemas.openxmlformats.org/drawingml/2006/chart" xmlns:r="http://schemas.openxmlformats.org/officeDocument/2006/relationships" r:id="rId3"/>
          </a:graphicData>
        </a:graphic>
      </p:graphicFrame>
      <p:pic>
        <p:nvPicPr>
          <p:cNvPr id="21508" name="Picture 4" descr="so01330_"/>
          <p:cNvPicPr>
            <a:picLocks noChangeAspect="1" noChangeArrowheads="1"/>
          </p:cNvPicPr>
          <p:nvPr/>
        </p:nvPicPr>
        <p:blipFill>
          <a:blip r:embed="rId4" cstate="print"/>
          <a:srcRect/>
          <a:stretch>
            <a:fillRect/>
          </a:stretch>
        </p:blipFill>
        <p:spPr bwMode="auto">
          <a:xfrm>
            <a:off x="6553200" y="1053353"/>
            <a:ext cx="2743200" cy="1727200"/>
          </a:xfrm>
          <a:prstGeom prst="rect">
            <a:avLst/>
          </a:prstGeom>
          <a:noFill/>
          <a:ln w="9525">
            <a:noFill/>
            <a:miter lim="800000"/>
            <a:headEnd/>
            <a:tailEnd/>
          </a:ln>
        </p:spPr>
      </p:pic>
      <p:sp>
        <p:nvSpPr>
          <p:cNvPr id="6" name="Text Box 11"/>
          <p:cNvSpPr txBox="1">
            <a:spLocks noChangeArrowheads="1"/>
          </p:cNvSpPr>
          <p:nvPr/>
        </p:nvSpPr>
        <p:spPr bwMode="auto">
          <a:xfrm>
            <a:off x="6248400" y="685800"/>
            <a:ext cx="2913797" cy="338554"/>
          </a:xfrm>
          <a:prstGeom prst="rect">
            <a:avLst/>
          </a:prstGeom>
          <a:noFill/>
          <a:ln w="9525" algn="ctr">
            <a:noFill/>
            <a:miter lim="800000"/>
            <a:headEnd/>
            <a:tailEnd/>
          </a:ln>
        </p:spPr>
        <p:txBody>
          <a:bodyPr wrap="square">
            <a:spAutoFit/>
          </a:bodyPr>
          <a:lstStyle/>
          <a:p>
            <a:pPr marL="342900" indent="-342900" algn="r">
              <a:spcBef>
                <a:spcPct val="50000"/>
              </a:spcBef>
            </a:pPr>
            <a:r>
              <a:rPr lang="en-US" sz="1600" dirty="0" err="1"/>
              <a:t>Pg</a:t>
            </a:r>
            <a:r>
              <a:rPr lang="en-US" sz="1600" dirty="0"/>
              <a:t> 5 – MN FBM Dairy Sort</a:t>
            </a:r>
          </a:p>
        </p:txBody>
      </p:sp>
    </p:spTree>
    <p:extLst>
      <p:ext uri="{BB962C8B-B14F-4D97-AF65-F5344CB8AC3E}">
        <p14:creationId xmlns:p14="http://schemas.microsoft.com/office/powerpoint/2010/main" val="2660357477"/>
      </p:ext>
    </p:extLst>
  </p:cSld>
  <p:clrMapOvr>
    <a:overrideClrMapping bg1="lt1" tx1="dk1" bg2="lt2" tx2="dk2" accent1="accent1" accent2="accent2" accent3="accent3" accent4="accent4" accent5="accent5" accent6="accent6" hlink="hlink" folHlink="folHlink"/>
  </p:clrMapOvr>
  <p:transition/>
</p:sld>
</file>

<file path=ppt/slides/slide4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609600" y="0"/>
            <a:ext cx="7772400" cy="1143000"/>
          </a:xfrm>
          <a:noFill/>
        </p:spPr>
        <p:txBody>
          <a:bodyPr lIns="90488" tIns="44450" rIns="90488" bIns="44450" anchor="ctr">
            <a:normAutofit/>
          </a:bodyPr>
          <a:lstStyle/>
          <a:p>
            <a:pPr eaLnBrk="1" hangingPunct="1"/>
            <a:r>
              <a:rPr lang="en-US" dirty="0"/>
              <a:t>Pounds of Milk per Cow</a:t>
            </a:r>
            <a:br>
              <a:rPr lang="en-US" dirty="0"/>
            </a:br>
            <a:r>
              <a:rPr lang="en-US" dirty="0"/>
              <a:t>Organic Farms</a:t>
            </a:r>
            <a:endParaRPr lang="en-US" sz="2500" dirty="0"/>
          </a:p>
        </p:txBody>
      </p:sp>
      <p:graphicFrame>
        <p:nvGraphicFramePr>
          <p:cNvPr id="2" name="Object 3">
            <a:hlinkClick r:id="" action="ppaction://ole?verb=0"/>
          </p:cNvPr>
          <p:cNvGraphicFramePr>
            <a:graphicFrameLocks noGrp="1"/>
          </p:cNvGraphicFramePr>
          <p:nvPr>
            <p:ph type="chart" idx="1"/>
            <p:extLst>
              <p:ext uri="{D42A27DB-BD31-4B8C-83A1-F6EECF244321}">
                <p14:modId xmlns:p14="http://schemas.microsoft.com/office/powerpoint/2010/main" val="1111772011"/>
              </p:ext>
            </p:extLst>
          </p:nvPr>
        </p:nvGraphicFramePr>
        <p:xfrm>
          <a:off x="-152400" y="1143000"/>
          <a:ext cx="9837555"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11"/>
          <p:cNvSpPr txBox="1">
            <a:spLocks noChangeArrowheads="1"/>
          </p:cNvSpPr>
          <p:nvPr/>
        </p:nvSpPr>
        <p:spPr bwMode="auto">
          <a:xfrm>
            <a:off x="6248400" y="685800"/>
            <a:ext cx="2913797" cy="338554"/>
          </a:xfrm>
          <a:prstGeom prst="rect">
            <a:avLst/>
          </a:prstGeom>
          <a:noFill/>
          <a:ln w="9525" algn="ctr">
            <a:noFill/>
            <a:miter lim="800000"/>
            <a:headEnd/>
            <a:tailEnd/>
          </a:ln>
        </p:spPr>
        <p:txBody>
          <a:bodyPr wrap="square">
            <a:spAutoFit/>
          </a:bodyPr>
          <a:lstStyle/>
          <a:p>
            <a:pPr marL="342900" indent="-342900" algn="r">
              <a:spcBef>
                <a:spcPct val="50000"/>
              </a:spcBef>
            </a:pPr>
            <a:r>
              <a:rPr lang="en-US" sz="1600" dirty="0" err="1"/>
              <a:t>Pg</a:t>
            </a:r>
            <a:r>
              <a:rPr lang="en-US" sz="1600" dirty="0"/>
              <a:t> 5 – MN FBM Dairy Sort</a:t>
            </a:r>
          </a:p>
        </p:txBody>
      </p:sp>
    </p:spTree>
    <p:extLst>
      <p:ext uri="{BB962C8B-B14F-4D97-AF65-F5344CB8AC3E}">
        <p14:creationId xmlns:p14="http://schemas.microsoft.com/office/powerpoint/2010/main" val="4083273945"/>
      </p:ext>
    </p:extLst>
  </p:cSld>
  <p:clrMapOvr>
    <a:overrideClrMapping bg1="lt1" tx1="dk1" bg2="lt2" tx2="dk2" accent1="accent1" accent2="accent2" accent3="accent3" accent4="accent4" accent5="accent5" accent6="accent6" hlink="hlink" folHlink="folHlink"/>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0023" y="1159042"/>
            <a:ext cx="9266107" cy="59766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5"/>
          <p:cNvSpPr>
            <a:spLocks noChangeArrowheads="1"/>
          </p:cNvSpPr>
          <p:nvPr/>
        </p:nvSpPr>
        <p:spPr bwMode="auto">
          <a:xfrm>
            <a:off x="76200" y="76200"/>
            <a:ext cx="6982304" cy="1066800"/>
          </a:xfrm>
          <a:prstGeom prst="rect">
            <a:avLst/>
          </a:prstGeom>
          <a:noFill/>
          <a:ln w="12700">
            <a:noFill/>
            <a:miter lim="800000"/>
            <a:headEnd/>
            <a:tailEnd/>
          </a:ln>
        </p:spPr>
        <p:txBody>
          <a:bodyPr lIns="92075" tIns="46038" rIns="92075" bIns="46038" anchor="ctr"/>
          <a:lstStyle/>
          <a:p>
            <a:pPr eaLnBrk="0" hangingPunct="0">
              <a:spcBef>
                <a:spcPct val="0"/>
              </a:spcBef>
              <a:buClrTx/>
              <a:buSzTx/>
              <a:buFontTx/>
              <a:buNone/>
            </a:pPr>
            <a:r>
              <a:rPr lang="en-US" sz="4000" b="1" i="0" dirty="0">
                <a:solidFill>
                  <a:srgbClr val="C00000"/>
                </a:solidFill>
                <a:latin typeface="Arial" charset="0"/>
              </a:rPr>
              <a:t>Beef Cow/Calf Enterprise</a:t>
            </a:r>
          </a:p>
          <a:p>
            <a:pPr eaLnBrk="0" hangingPunct="0">
              <a:spcBef>
                <a:spcPct val="0"/>
              </a:spcBef>
              <a:buClrTx/>
              <a:buSzTx/>
              <a:buFontTx/>
              <a:buNone/>
            </a:pPr>
            <a:r>
              <a:rPr lang="en-US" sz="4000" b="1" i="0" dirty="0">
                <a:solidFill>
                  <a:srgbClr val="C00000"/>
                </a:solidFill>
                <a:latin typeface="Arial" charset="0"/>
              </a:rPr>
              <a:t>Information</a:t>
            </a:r>
          </a:p>
        </p:txBody>
      </p:sp>
      <p:sp>
        <p:nvSpPr>
          <p:cNvPr id="5" name="Rectangle 6"/>
          <p:cNvSpPr>
            <a:spLocks noChangeArrowheads="1"/>
          </p:cNvSpPr>
          <p:nvPr/>
        </p:nvSpPr>
        <p:spPr bwMode="auto">
          <a:xfrm>
            <a:off x="76200" y="928048"/>
            <a:ext cx="8610600" cy="2014182"/>
          </a:xfrm>
          <a:prstGeom prst="rect">
            <a:avLst/>
          </a:prstGeom>
          <a:noFill/>
          <a:ln w="9525">
            <a:noFill/>
            <a:miter lim="800000"/>
            <a:headEnd/>
            <a:tailEnd/>
          </a:ln>
          <a:effectLst/>
        </p:spPr>
        <p:txBody>
          <a:bodyPr/>
          <a:lstStyle/>
          <a:p>
            <a:pPr>
              <a:defRPr/>
            </a:pPr>
            <a:endParaRPr lang="en-US" sz="3200" i="0" dirty="0">
              <a:solidFill>
                <a:srgbClr val="0000CC"/>
              </a:solidFill>
              <a:effectLst>
                <a:outerShdw blurRad="38100" dist="38100" dir="2700000" algn="tl">
                  <a:srgbClr val="000000"/>
                </a:outerShdw>
              </a:effectLst>
            </a:endParaRPr>
          </a:p>
        </p:txBody>
      </p:sp>
    </p:spTree>
    <p:extLst>
      <p:ext uri="{BB962C8B-B14F-4D97-AF65-F5344CB8AC3E}">
        <p14:creationId xmlns:p14="http://schemas.microsoft.com/office/powerpoint/2010/main" val="2866827840"/>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1143000" y="228600"/>
            <a:ext cx="5486400" cy="914400"/>
          </a:xfrm>
        </p:spPr>
        <p:txBody>
          <a:bodyPr lIns="92075" tIns="46038" rIns="92075" bIns="46038">
            <a:normAutofit fontScale="90000"/>
          </a:bodyPr>
          <a:lstStyle/>
          <a:p>
            <a:pPr>
              <a:defRPr/>
            </a:pPr>
            <a:r>
              <a:rPr lang="en-US" sz="4000" i="1" cap="none" dirty="0">
                <a:solidFill>
                  <a:srgbClr val="0000CC"/>
                </a:solidFill>
                <a:effectLst/>
              </a:rPr>
              <a:t>Beef</a:t>
            </a:r>
            <a:r>
              <a:rPr lang="en-US" i="1" cap="none" dirty="0">
                <a:solidFill>
                  <a:srgbClr val="0000CC"/>
                </a:solidFill>
                <a:effectLst/>
              </a:rPr>
              <a:t> Cow-Calf Returns -</a:t>
            </a:r>
            <a:br>
              <a:rPr lang="en-US" i="1" cap="none" dirty="0">
                <a:solidFill>
                  <a:srgbClr val="0000CC"/>
                </a:solidFill>
                <a:effectLst/>
              </a:rPr>
            </a:br>
            <a:r>
              <a:rPr lang="en-US" sz="3100" i="1" cap="none" dirty="0">
                <a:solidFill>
                  <a:srgbClr val="0000CC"/>
                </a:solidFill>
                <a:effectLst/>
              </a:rPr>
              <a:t>Net Return per Cow</a:t>
            </a:r>
          </a:p>
        </p:txBody>
      </p:sp>
      <p:graphicFrame>
        <p:nvGraphicFramePr>
          <p:cNvPr id="7" name="Object 5"/>
          <p:cNvGraphicFramePr>
            <a:graphicFrameLocks noChangeAspect="1"/>
          </p:cNvGraphicFramePr>
          <p:nvPr>
            <p:extLst>
              <p:ext uri="{D42A27DB-BD31-4B8C-83A1-F6EECF244321}">
                <p14:modId xmlns:p14="http://schemas.microsoft.com/office/powerpoint/2010/main" val="1090796249"/>
              </p:ext>
            </p:extLst>
          </p:nvPr>
        </p:nvGraphicFramePr>
        <p:xfrm>
          <a:off x="0" y="1219200"/>
          <a:ext cx="9144000" cy="4191000"/>
        </p:xfrm>
        <a:graphic>
          <a:graphicData uri="http://schemas.openxmlformats.org/drawingml/2006/chart">
            <c:chart xmlns:c="http://schemas.openxmlformats.org/drawingml/2006/chart" xmlns:r="http://schemas.openxmlformats.org/officeDocument/2006/relationships" r:id="rId4"/>
          </a:graphicData>
        </a:graphic>
      </p:graphicFrame>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685800" y="152400"/>
            <a:ext cx="7315200" cy="990600"/>
          </a:xfrm>
          <a:prstGeom prst="rect">
            <a:avLst/>
          </a:prstGeom>
        </p:spPr>
        <p:txBody>
          <a:bodyPr vert="horz" lIns="92075" tIns="46038" rIns="92075" bIns="46038" anchor="ctr">
            <a:normAutofit fontScale="92500" lnSpcReduction="20000"/>
          </a:bodyPr>
          <a:lstStyle/>
          <a:p>
            <a:pPr>
              <a:spcBef>
                <a:spcPct val="0"/>
              </a:spcBef>
              <a:buClrTx/>
              <a:buSzTx/>
              <a:defRPr/>
            </a:pPr>
            <a:r>
              <a:rPr lang="en-US" sz="4100" dirty="0">
                <a:solidFill>
                  <a:srgbClr val="0000CC"/>
                </a:solidFill>
                <a:latin typeface="Franklin Gothic Medium"/>
              </a:rPr>
              <a:t>Beef Cow-Calf – </a:t>
            </a:r>
            <a:r>
              <a:rPr lang="en-US" sz="2000" dirty="0">
                <a:solidFill>
                  <a:srgbClr val="0000CC"/>
                </a:solidFill>
                <a:latin typeface="Franklin Gothic Medium"/>
              </a:rPr>
              <a:t>(excluding backgrounding)</a:t>
            </a:r>
            <a:br>
              <a:rPr lang="en-US" sz="3600" dirty="0">
                <a:solidFill>
                  <a:srgbClr val="0000CC"/>
                </a:solidFill>
                <a:latin typeface="Franklin Gothic Medium"/>
              </a:rPr>
            </a:br>
            <a:r>
              <a:rPr lang="en-US" sz="3400" dirty="0">
                <a:solidFill>
                  <a:srgbClr val="0000CC"/>
                </a:solidFill>
                <a:latin typeface="Franklin Gothic Medium"/>
              </a:rPr>
              <a:t>Costs and Returns of Production per Cow </a:t>
            </a:r>
          </a:p>
        </p:txBody>
      </p:sp>
      <p:graphicFrame>
        <p:nvGraphicFramePr>
          <p:cNvPr id="5" name="Object 3"/>
          <p:cNvGraphicFramePr>
            <a:graphicFrameLocks noChangeAspect="1"/>
          </p:cNvGraphicFramePr>
          <p:nvPr>
            <p:extLst>
              <p:ext uri="{D42A27DB-BD31-4B8C-83A1-F6EECF244321}">
                <p14:modId xmlns:p14="http://schemas.microsoft.com/office/powerpoint/2010/main" val="549880355"/>
              </p:ext>
            </p:extLst>
          </p:nvPr>
        </p:nvGraphicFramePr>
        <p:xfrm>
          <a:off x="1066800" y="1143000"/>
          <a:ext cx="80772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 Box 4"/>
          <p:cNvSpPr txBox="1">
            <a:spLocks noChangeArrowheads="1"/>
          </p:cNvSpPr>
          <p:nvPr/>
        </p:nvSpPr>
        <p:spPr bwMode="auto">
          <a:xfrm>
            <a:off x="304800" y="5486400"/>
            <a:ext cx="5638800" cy="707886"/>
          </a:xfrm>
          <a:prstGeom prst="rect">
            <a:avLst/>
          </a:prstGeom>
          <a:solidFill>
            <a:schemeClr val="bg2">
              <a:lumMod val="75000"/>
            </a:schemeClr>
          </a:solidFill>
          <a:ln w="9525" algn="ctr">
            <a:noFill/>
            <a:miter lim="800000"/>
            <a:headEnd/>
            <a:tailEnd/>
          </a:ln>
        </p:spPr>
        <p:txBody>
          <a:bodyPr wrap="square">
            <a:spAutoFit/>
          </a:bodyPr>
          <a:lstStyle/>
          <a:p>
            <a:pPr marL="342900" indent="-342900">
              <a:spcBef>
                <a:spcPct val="50000"/>
              </a:spcBef>
              <a:buClr>
                <a:srgbClr val="CC9900"/>
              </a:buClr>
            </a:pPr>
            <a:r>
              <a:rPr lang="en-US" sz="1600" b="1" dirty="0">
                <a:solidFill>
                  <a:schemeClr val="tx1">
                    <a:lumMod val="95000"/>
                    <a:lumOff val="5000"/>
                  </a:schemeClr>
                </a:solidFill>
              </a:rPr>
              <a:t>Net Returns</a:t>
            </a:r>
            <a:r>
              <a:rPr lang="en-US" sz="1600" b="1" dirty="0"/>
              <a:t>:         </a:t>
            </a:r>
            <a:r>
              <a:rPr lang="en-US" sz="1600" b="1" dirty="0">
                <a:solidFill>
                  <a:srgbClr val="FF0000"/>
                </a:solidFill>
              </a:rPr>
              <a:t>-$236         -$143       </a:t>
            </a:r>
            <a:r>
              <a:rPr lang="en-US" sz="1600" b="1" dirty="0">
                <a:solidFill>
                  <a:schemeClr val="tx1">
                    <a:lumMod val="95000"/>
                    <a:lumOff val="5000"/>
                  </a:schemeClr>
                </a:solidFill>
              </a:rPr>
              <a:t>$183</a:t>
            </a:r>
          </a:p>
          <a:p>
            <a:pPr marL="342900" indent="-342900">
              <a:spcBef>
                <a:spcPct val="50000"/>
              </a:spcBef>
              <a:buClr>
                <a:srgbClr val="CC9900"/>
              </a:buClr>
            </a:pPr>
            <a:r>
              <a:rPr lang="en-US" sz="1600" b="1" dirty="0">
                <a:solidFill>
                  <a:schemeClr val="tx1">
                    <a:lumMod val="95000"/>
                    <a:lumOff val="5000"/>
                  </a:schemeClr>
                </a:solidFill>
              </a:rPr>
              <a:t>w/ </a:t>
            </a:r>
            <a:r>
              <a:rPr lang="en-US" sz="1600" b="1" dirty="0" err="1">
                <a:solidFill>
                  <a:schemeClr val="tx1">
                    <a:lumMod val="95000"/>
                    <a:lumOff val="5000"/>
                  </a:schemeClr>
                </a:solidFill>
              </a:rPr>
              <a:t>Lbr&amp;Mgt</a:t>
            </a:r>
            <a:r>
              <a:rPr lang="en-US" sz="1600" b="1" dirty="0">
                <a:solidFill>
                  <a:schemeClr val="tx1">
                    <a:lumMod val="95000"/>
                    <a:lumOff val="5000"/>
                  </a:schemeClr>
                </a:solidFill>
              </a:rPr>
              <a:t>:        </a:t>
            </a:r>
            <a:r>
              <a:rPr lang="en-US" sz="1600" b="1" dirty="0">
                <a:solidFill>
                  <a:srgbClr val="FF0000"/>
                </a:solidFill>
              </a:rPr>
              <a:t>-$374	   -$220</a:t>
            </a:r>
            <a:r>
              <a:rPr lang="en-US" sz="1600" b="1" dirty="0">
                <a:solidFill>
                  <a:schemeClr val="tx1">
                    <a:lumMod val="95000"/>
                    <a:lumOff val="5000"/>
                  </a:schemeClr>
                </a:solidFill>
              </a:rPr>
              <a:t>       $48</a:t>
            </a:r>
          </a:p>
        </p:txBody>
      </p:sp>
    </p:spTree>
    <p:extLst>
      <p:ext uri="{BB962C8B-B14F-4D97-AF65-F5344CB8AC3E}">
        <p14:creationId xmlns:p14="http://schemas.microsoft.com/office/powerpoint/2010/main" val="1599316347"/>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box(in)">
                                      <p:cBhvr>
                                        <p:cTn id="7" dur="500"/>
                                        <p:tgtEl>
                                          <p:spTgt spid="5">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box(in)">
                                      <p:cBhvr>
                                        <p:cTn id="12" dur="500"/>
                                        <p:tgtEl>
                                          <p:spTgt spid="5">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box(in)">
                                      <p:cBhvr>
                                        <p:cTn id="17" dur="500"/>
                                        <p:tgtEl>
                                          <p:spTgt spid="5">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box(in)">
                                      <p:cBhvr>
                                        <p:cTn id="22" dur="500"/>
                                        <p:tgtEl>
                                          <p:spTgt spid="5">
                                            <p:graphicEl>
                                              <a:chart seriesIdx="2"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box(in)">
                                      <p:cBhvr>
                                        <p:cTn id="27" dur="500"/>
                                        <p:tgtEl>
                                          <p:spTgt spid="5">
                                            <p:graphicEl>
                                              <a:chart seriesIdx="3" categoryIdx="-4" bldStep="series"/>
                                            </p:graphicEl>
                                          </p:spTgt>
                                        </p:tgtEl>
                                      </p:cBhvr>
                                    </p:animEffect>
                                  </p:childTnLst>
                                </p:cTn>
                              </p:par>
                            </p:childTnLst>
                          </p:cTn>
                        </p:par>
                        <p:par>
                          <p:cTn id="28" fill="hold">
                            <p:stCondLst>
                              <p:cond delay="500"/>
                            </p:stCondLst>
                            <p:childTnLst>
                              <p:par>
                                <p:cTn id="29" presetID="22" presetClass="entr" presetSubtype="4"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series"/>
        </p:bldSub>
      </p:bldGraphic>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714375" y="93077"/>
            <a:ext cx="7315200" cy="990600"/>
          </a:xfrm>
          <a:prstGeom prst="rect">
            <a:avLst/>
          </a:prstGeom>
        </p:spPr>
        <p:txBody>
          <a:bodyPr vert="horz" lIns="92075" tIns="46038" rIns="92075" bIns="46038" anchor="ctr">
            <a:normAutofit fontScale="92500" lnSpcReduction="20000"/>
          </a:bodyPr>
          <a:lstStyle/>
          <a:p>
            <a:pPr>
              <a:spcBef>
                <a:spcPct val="0"/>
              </a:spcBef>
              <a:buClrTx/>
              <a:buSzTx/>
              <a:defRPr/>
            </a:pPr>
            <a:r>
              <a:rPr lang="en-US" sz="4100" dirty="0">
                <a:solidFill>
                  <a:srgbClr val="0000CC"/>
                </a:solidFill>
                <a:effectLst/>
                <a:latin typeface="+mj-lt"/>
                <a:ea typeface="+mj-ea"/>
                <a:cs typeface="+mj-cs"/>
              </a:rPr>
              <a:t>Beef Cow-Calf – </a:t>
            </a:r>
            <a:r>
              <a:rPr lang="en-US" sz="1800" dirty="0">
                <a:solidFill>
                  <a:srgbClr val="0000CC"/>
                </a:solidFill>
                <a:effectLst/>
                <a:latin typeface="+mj-lt"/>
                <a:ea typeface="+mj-ea"/>
                <a:cs typeface="+mj-cs"/>
              </a:rPr>
              <a:t>(including backgrounding)</a:t>
            </a:r>
            <a:br>
              <a:rPr lang="en-US" sz="3600" dirty="0">
                <a:solidFill>
                  <a:srgbClr val="0000CC"/>
                </a:solidFill>
                <a:effectLst/>
                <a:latin typeface="+mj-lt"/>
                <a:ea typeface="+mj-ea"/>
                <a:cs typeface="+mj-cs"/>
              </a:rPr>
            </a:br>
            <a:r>
              <a:rPr lang="en-US" sz="3400" dirty="0">
                <a:solidFill>
                  <a:srgbClr val="0000CC"/>
                </a:solidFill>
                <a:effectLst/>
                <a:latin typeface="+mj-lt"/>
                <a:ea typeface="+mj-ea"/>
                <a:cs typeface="+mj-cs"/>
              </a:rPr>
              <a:t>Costs and Returns of Production per Cow </a:t>
            </a:r>
          </a:p>
        </p:txBody>
      </p:sp>
      <p:graphicFrame>
        <p:nvGraphicFramePr>
          <p:cNvPr id="5" name="Object 3"/>
          <p:cNvGraphicFramePr>
            <a:graphicFrameLocks noChangeAspect="1"/>
          </p:cNvGraphicFramePr>
          <p:nvPr>
            <p:extLst>
              <p:ext uri="{D42A27DB-BD31-4B8C-83A1-F6EECF244321}">
                <p14:modId xmlns:p14="http://schemas.microsoft.com/office/powerpoint/2010/main" val="2692583450"/>
              </p:ext>
            </p:extLst>
          </p:nvPr>
        </p:nvGraphicFramePr>
        <p:xfrm>
          <a:off x="1066800" y="1143000"/>
          <a:ext cx="80772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 Box 4"/>
          <p:cNvSpPr txBox="1">
            <a:spLocks noChangeArrowheads="1"/>
          </p:cNvSpPr>
          <p:nvPr/>
        </p:nvSpPr>
        <p:spPr bwMode="auto">
          <a:xfrm>
            <a:off x="152400" y="5410200"/>
            <a:ext cx="7848600" cy="707886"/>
          </a:xfrm>
          <a:prstGeom prst="rect">
            <a:avLst/>
          </a:prstGeom>
          <a:solidFill>
            <a:srgbClr val="CCCCFF"/>
          </a:solidFill>
          <a:ln w="9525" algn="ctr">
            <a:noFill/>
            <a:miter lim="800000"/>
            <a:headEnd/>
            <a:tailEnd/>
          </a:ln>
        </p:spPr>
        <p:txBody>
          <a:bodyPr wrap="square">
            <a:spAutoFit/>
          </a:bodyPr>
          <a:lstStyle/>
          <a:p>
            <a:pPr marL="342900" indent="-342900">
              <a:spcBef>
                <a:spcPct val="50000"/>
              </a:spcBef>
            </a:pPr>
            <a:r>
              <a:rPr lang="en-US" sz="1600" b="1" dirty="0"/>
              <a:t>Net Returns:    </a:t>
            </a:r>
            <a:r>
              <a:rPr lang="en-US" sz="1600" b="1" dirty="0">
                <a:solidFill>
                  <a:srgbClr val="FF0000"/>
                </a:solidFill>
              </a:rPr>
              <a:t>-$182      -$360       -$182       -$156     -$28 </a:t>
            </a:r>
          </a:p>
          <a:p>
            <a:pPr marL="342900" indent="-342900">
              <a:spcBef>
                <a:spcPct val="50000"/>
              </a:spcBef>
            </a:pPr>
            <a:r>
              <a:rPr lang="en-US" sz="1600" b="1" dirty="0"/>
              <a:t>w/ </a:t>
            </a:r>
            <a:r>
              <a:rPr lang="en-US" sz="1600" b="1" dirty="0" err="1"/>
              <a:t>Lbr&amp;Mgt</a:t>
            </a:r>
            <a:r>
              <a:rPr lang="en-US" sz="1600" b="1" dirty="0"/>
              <a:t>     </a:t>
            </a:r>
            <a:r>
              <a:rPr lang="en-US" sz="1600" b="1" dirty="0">
                <a:solidFill>
                  <a:srgbClr val="FF0000"/>
                </a:solidFill>
              </a:rPr>
              <a:t>-$315     -$548      -$331       -$270       -$125   </a:t>
            </a:r>
          </a:p>
        </p:txBody>
      </p:sp>
    </p:spTree>
    <p:extLst>
      <p:ext uri="{BB962C8B-B14F-4D97-AF65-F5344CB8AC3E}">
        <p14:creationId xmlns:p14="http://schemas.microsoft.com/office/powerpoint/2010/main" val="1181669299"/>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box(in)">
                                      <p:cBhvr>
                                        <p:cTn id="7" dur="500"/>
                                        <p:tgtEl>
                                          <p:spTgt spid="5">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box(in)">
                                      <p:cBhvr>
                                        <p:cTn id="12" dur="500"/>
                                        <p:tgtEl>
                                          <p:spTgt spid="5">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box(in)">
                                      <p:cBhvr>
                                        <p:cTn id="17" dur="500"/>
                                        <p:tgtEl>
                                          <p:spTgt spid="5">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box(in)">
                                      <p:cBhvr>
                                        <p:cTn id="22" dur="500"/>
                                        <p:tgtEl>
                                          <p:spTgt spid="5">
                                            <p:graphicEl>
                                              <a:chart seriesIdx="2"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box(in)">
                                      <p:cBhvr>
                                        <p:cTn id="27" dur="500"/>
                                        <p:tgtEl>
                                          <p:spTgt spid="5">
                                            <p:graphicEl>
                                              <a:chart seriesIdx="3" categoryIdx="-4" bldStep="series"/>
                                            </p:graphicEl>
                                          </p:spTgt>
                                        </p:tgtEl>
                                      </p:cBhvr>
                                    </p:animEffect>
                                  </p:childTnLst>
                                </p:cTn>
                              </p:par>
                            </p:childTnLst>
                          </p:cTn>
                        </p:par>
                        <p:par>
                          <p:cTn id="28" fill="hold">
                            <p:stCondLst>
                              <p:cond delay="500"/>
                            </p:stCondLst>
                            <p:childTnLst>
                              <p:par>
                                <p:cTn id="29" presetID="22" presetClass="entr" presetSubtype="4"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57200" y="283577"/>
            <a:ext cx="6781800" cy="609600"/>
          </a:xfrm>
        </p:spPr>
        <p:txBody>
          <a:bodyPr lIns="92075" tIns="46038" rIns="92075" bIns="46038">
            <a:normAutofit/>
          </a:bodyPr>
          <a:lstStyle/>
          <a:p>
            <a:pPr>
              <a:defRPr/>
            </a:pPr>
            <a:r>
              <a:rPr lang="en-US" cap="none" dirty="0">
                <a:effectLst/>
              </a:rPr>
              <a:t>Milk Production per Cow</a:t>
            </a:r>
          </a:p>
        </p:txBody>
      </p:sp>
      <p:graphicFrame>
        <p:nvGraphicFramePr>
          <p:cNvPr id="3" name="Object 4"/>
          <p:cNvGraphicFramePr>
            <a:graphicFrameLocks noChangeAspect="1"/>
          </p:cNvGraphicFramePr>
          <p:nvPr>
            <p:extLst>
              <p:ext uri="{D42A27DB-BD31-4B8C-83A1-F6EECF244321}">
                <p14:modId xmlns:p14="http://schemas.microsoft.com/office/powerpoint/2010/main" val="2105350571"/>
              </p:ext>
            </p:extLst>
          </p:nvPr>
        </p:nvGraphicFramePr>
        <p:xfrm>
          <a:off x="76201" y="1647139"/>
          <a:ext cx="8991600" cy="35344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9303851"/>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500"/>
                                  </p:stCondLst>
                                  <p:childTnLst>
                                    <p:set>
                                      <p:cBhvr>
                                        <p:cTn id="6"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wipe(down)">
                                      <p:cBhvr>
                                        <p:cTn id="7" dur="500"/>
                                        <p:tgtEl>
                                          <p:spTgt spid="3">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series" animBg="0"/>
        </p:bldSub>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2AEF67C-AA9A-4662-876A-7E4C2C5B61A7}"/>
              </a:ext>
            </a:extLst>
          </p:cNvPr>
          <p:cNvSpPr/>
          <p:nvPr/>
        </p:nvSpPr>
        <p:spPr>
          <a:xfrm>
            <a:off x="533400" y="0"/>
            <a:ext cx="6324600" cy="954107"/>
          </a:xfrm>
          <a:prstGeom prst="rect">
            <a:avLst/>
          </a:prstGeom>
        </p:spPr>
        <p:txBody>
          <a:bodyPr wrap="square">
            <a:spAutoFit/>
          </a:bodyPr>
          <a:lstStyle/>
          <a:p>
            <a:pPr>
              <a:spcBef>
                <a:spcPct val="0"/>
              </a:spcBef>
              <a:buClrTx/>
              <a:buSzTx/>
              <a:defRPr/>
            </a:pPr>
            <a:r>
              <a:rPr lang="en-US" sz="3200" dirty="0">
                <a:solidFill>
                  <a:srgbClr val="0000CC"/>
                </a:solidFill>
              </a:rPr>
              <a:t>Beef Cow-Calf – </a:t>
            </a:r>
            <a:br>
              <a:rPr lang="en-US" dirty="0">
                <a:solidFill>
                  <a:srgbClr val="0000CC"/>
                </a:solidFill>
              </a:rPr>
            </a:br>
            <a:r>
              <a:rPr lang="en-US" dirty="0">
                <a:solidFill>
                  <a:srgbClr val="0000CC"/>
                </a:solidFill>
              </a:rPr>
              <a:t>Select Factors</a:t>
            </a:r>
          </a:p>
        </p:txBody>
      </p:sp>
      <p:pic>
        <p:nvPicPr>
          <p:cNvPr id="4" name="Picture 3">
            <a:extLst>
              <a:ext uri="{FF2B5EF4-FFF2-40B4-BE49-F238E27FC236}">
                <a16:creationId xmlns:a16="http://schemas.microsoft.com/office/drawing/2014/main" id="{72A053BC-9C1E-4F96-A818-CA294B6504DE}"/>
              </a:ext>
            </a:extLst>
          </p:cNvPr>
          <p:cNvPicPr>
            <a:picLocks noChangeAspect="1"/>
          </p:cNvPicPr>
          <p:nvPr/>
        </p:nvPicPr>
        <p:blipFill>
          <a:blip r:embed="rId4"/>
          <a:stretch>
            <a:fillRect/>
          </a:stretch>
        </p:blipFill>
        <p:spPr>
          <a:xfrm>
            <a:off x="0" y="1066800"/>
            <a:ext cx="9144000" cy="4953000"/>
          </a:xfrm>
          <a:prstGeom prst="rect">
            <a:avLst/>
          </a:prstGeom>
          <a:solidFill>
            <a:schemeClr val="bg1"/>
          </a:solidFill>
        </p:spPr>
      </p:pic>
      <p:sp>
        <p:nvSpPr>
          <p:cNvPr id="2" name="Oval 1">
            <a:extLst>
              <a:ext uri="{FF2B5EF4-FFF2-40B4-BE49-F238E27FC236}">
                <a16:creationId xmlns:a16="http://schemas.microsoft.com/office/drawing/2014/main" id="{68C13C3F-494C-463A-AD96-4AD89765155B}"/>
              </a:ext>
            </a:extLst>
          </p:cNvPr>
          <p:cNvSpPr/>
          <p:nvPr/>
        </p:nvSpPr>
        <p:spPr>
          <a:xfrm>
            <a:off x="7543800" y="3276600"/>
            <a:ext cx="1752600" cy="45720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CAE85FE-9C3F-4D5E-A7F1-0C168E4DB498}"/>
              </a:ext>
            </a:extLst>
          </p:cNvPr>
          <p:cNvSpPr/>
          <p:nvPr/>
        </p:nvSpPr>
        <p:spPr>
          <a:xfrm>
            <a:off x="7543800" y="4229100"/>
            <a:ext cx="1752600" cy="114300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063418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533400" y="133350"/>
            <a:ext cx="7315200" cy="990600"/>
          </a:xfrm>
          <a:prstGeom prst="rect">
            <a:avLst/>
          </a:prstGeom>
        </p:spPr>
        <p:txBody>
          <a:bodyPr vert="horz" lIns="92075" tIns="46038" rIns="92075" bIns="46038" anchor="ctr">
            <a:normAutofit fontScale="92500" lnSpcReduction="20000"/>
          </a:bodyPr>
          <a:lstStyle/>
          <a:p>
            <a:pPr>
              <a:spcBef>
                <a:spcPct val="0"/>
              </a:spcBef>
              <a:buClrTx/>
              <a:buSzTx/>
              <a:defRPr/>
            </a:pPr>
            <a:r>
              <a:rPr lang="en-US" sz="4100" dirty="0">
                <a:solidFill>
                  <a:srgbClr val="0000CC"/>
                </a:solidFill>
                <a:effectLst/>
                <a:latin typeface="+mj-lt"/>
                <a:ea typeface="+mj-ea"/>
                <a:cs typeface="+mj-cs"/>
              </a:rPr>
              <a:t>Beef Cow-Calf – </a:t>
            </a:r>
            <a:br>
              <a:rPr lang="en-US" sz="3600" dirty="0">
                <a:solidFill>
                  <a:srgbClr val="0000CC"/>
                </a:solidFill>
                <a:effectLst/>
                <a:latin typeface="+mj-lt"/>
                <a:ea typeface="+mj-ea"/>
                <a:cs typeface="+mj-cs"/>
              </a:rPr>
            </a:br>
            <a:r>
              <a:rPr lang="en-US" sz="3400" dirty="0">
                <a:solidFill>
                  <a:srgbClr val="0000CC"/>
                </a:solidFill>
                <a:effectLst/>
                <a:latin typeface="+mj-lt"/>
                <a:ea typeface="+mj-ea"/>
                <a:cs typeface="+mj-cs"/>
              </a:rPr>
              <a:t>With &amp; Without Backgrounding per Cow </a:t>
            </a:r>
          </a:p>
        </p:txBody>
      </p:sp>
      <p:graphicFrame>
        <p:nvGraphicFramePr>
          <p:cNvPr id="5" name="Object 3"/>
          <p:cNvGraphicFramePr>
            <a:graphicFrameLocks noChangeAspect="1"/>
          </p:cNvGraphicFramePr>
          <p:nvPr>
            <p:extLst>
              <p:ext uri="{D42A27DB-BD31-4B8C-83A1-F6EECF244321}">
                <p14:modId xmlns:p14="http://schemas.microsoft.com/office/powerpoint/2010/main" val="1269446379"/>
              </p:ext>
            </p:extLst>
          </p:nvPr>
        </p:nvGraphicFramePr>
        <p:xfrm>
          <a:off x="76200" y="1143000"/>
          <a:ext cx="99822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4"/>
          <p:cNvSpPr txBox="1">
            <a:spLocks noChangeArrowheads="1"/>
          </p:cNvSpPr>
          <p:nvPr/>
        </p:nvSpPr>
        <p:spPr bwMode="auto">
          <a:xfrm>
            <a:off x="1066800" y="5376446"/>
            <a:ext cx="4343400" cy="338554"/>
          </a:xfrm>
          <a:prstGeom prst="rect">
            <a:avLst/>
          </a:prstGeom>
          <a:solidFill>
            <a:srgbClr val="CCCCFF"/>
          </a:solidFill>
          <a:ln w="9525" algn="ctr">
            <a:noFill/>
            <a:miter lim="800000"/>
            <a:headEnd/>
            <a:tailEnd/>
          </a:ln>
        </p:spPr>
        <p:txBody>
          <a:bodyPr wrap="square">
            <a:spAutoFit/>
          </a:bodyPr>
          <a:lstStyle/>
          <a:p>
            <a:pPr marL="342900" indent="-342900">
              <a:spcBef>
                <a:spcPct val="50000"/>
              </a:spcBef>
            </a:pPr>
            <a:r>
              <a:rPr lang="en-US" sz="1600" b="1" dirty="0"/>
              <a:t>Net Returns:    </a:t>
            </a:r>
            <a:r>
              <a:rPr lang="en-US" sz="1600" b="1" dirty="0">
                <a:solidFill>
                  <a:srgbClr val="FF0000"/>
                </a:solidFill>
              </a:rPr>
              <a:t>-$236            -$82</a:t>
            </a:r>
            <a:endParaRPr lang="en-US" sz="1600" b="1" dirty="0"/>
          </a:p>
        </p:txBody>
      </p:sp>
    </p:spTree>
    <p:extLst>
      <p:ext uri="{BB962C8B-B14F-4D97-AF65-F5344CB8AC3E}">
        <p14:creationId xmlns:p14="http://schemas.microsoft.com/office/powerpoint/2010/main" val="4089690183"/>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box(in)">
                                      <p:cBhvr>
                                        <p:cTn id="7" dur="500"/>
                                        <p:tgtEl>
                                          <p:spTgt spid="5">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box(in)">
                                      <p:cBhvr>
                                        <p:cTn id="12" dur="500"/>
                                        <p:tgtEl>
                                          <p:spTgt spid="5">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box(in)">
                                      <p:cBhvr>
                                        <p:cTn id="17" dur="500"/>
                                        <p:tgtEl>
                                          <p:spTgt spid="5">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box(in)">
                                      <p:cBhvr>
                                        <p:cTn id="22" dur="500"/>
                                        <p:tgtEl>
                                          <p:spTgt spid="5">
                                            <p:graphicEl>
                                              <a:chart seriesIdx="2"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box(in)">
                                      <p:cBhvr>
                                        <p:cTn id="27" dur="500"/>
                                        <p:tgtEl>
                                          <p:spTgt spid="5">
                                            <p:graphicEl>
                                              <a:chart seriesIdx="3" categoryIdx="-4" bldStep="series"/>
                                            </p:graphicEl>
                                          </p:spTgt>
                                        </p:tgtEl>
                                      </p:cBhvr>
                                    </p:animEffect>
                                  </p:childTnLst>
                                </p:cTn>
                              </p:par>
                            </p:childTnLst>
                          </p:cTn>
                        </p:par>
                        <p:par>
                          <p:cTn id="28" fill="hold">
                            <p:stCondLst>
                              <p:cond delay="500"/>
                            </p:stCondLst>
                            <p:childTnLst>
                              <p:par>
                                <p:cTn id="29" presetID="22" presetClass="entr" presetSubtype="4"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609600" y="142875"/>
            <a:ext cx="7315200" cy="990600"/>
          </a:xfrm>
          <a:prstGeom prst="rect">
            <a:avLst/>
          </a:prstGeom>
        </p:spPr>
        <p:txBody>
          <a:bodyPr vert="horz" lIns="92075" tIns="46038" rIns="92075" bIns="46038" anchor="ctr">
            <a:normAutofit fontScale="92500" lnSpcReduction="20000"/>
          </a:bodyPr>
          <a:lstStyle/>
          <a:p>
            <a:pPr>
              <a:spcBef>
                <a:spcPct val="0"/>
              </a:spcBef>
              <a:buClrTx/>
              <a:buSzTx/>
              <a:defRPr/>
            </a:pPr>
            <a:r>
              <a:rPr lang="en-US" sz="4100" dirty="0">
                <a:solidFill>
                  <a:srgbClr val="0000CC"/>
                </a:solidFill>
                <a:effectLst/>
                <a:latin typeface="+mj-lt"/>
                <a:ea typeface="+mj-ea"/>
                <a:cs typeface="+mj-cs"/>
              </a:rPr>
              <a:t>Beef Cow-Calf – </a:t>
            </a:r>
            <a:br>
              <a:rPr lang="en-US" sz="3600" dirty="0">
                <a:solidFill>
                  <a:srgbClr val="0000CC"/>
                </a:solidFill>
                <a:effectLst/>
                <a:latin typeface="+mj-lt"/>
                <a:ea typeface="+mj-ea"/>
                <a:cs typeface="+mj-cs"/>
              </a:rPr>
            </a:br>
            <a:r>
              <a:rPr lang="en-US" sz="3400" dirty="0">
                <a:solidFill>
                  <a:srgbClr val="0000CC"/>
                </a:solidFill>
                <a:effectLst/>
                <a:latin typeface="+mj-lt"/>
                <a:ea typeface="+mj-ea"/>
                <a:cs typeface="+mj-cs"/>
              </a:rPr>
              <a:t>With &amp; Without Backgrounding per Cow </a:t>
            </a:r>
          </a:p>
        </p:txBody>
      </p:sp>
      <p:graphicFrame>
        <p:nvGraphicFramePr>
          <p:cNvPr id="5" name="Object 3"/>
          <p:cNvGraphicFramePr>
            <a:graphicFrameLocks noChangeAspect="1"/>
          </p:cNvGraphicFramePr>
          <p:nvPr>
            <p:extLst>
              <p:ext uri="{D42A27DB-BD31-4B8C-83A1-F6EECF244321}">
                <p14:modId xmlns:p14="http://schemas.microsoft.com/office/powerpoint/2010/main" val="3926394402"/>
              </p:ext>
            </p:extLst>
          </p:nvPr>
        </p:nvGraphicFramePr>
        <p:xfrm>
          <a:off x="76200" y="1143000"/>
          <a:ext cx="9982200" cy="381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90776700"/>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box(in)">
                                      <p:cBhvr>
                                        <p:cTn id="7" dur="500"/>
                                        <p:tgtEl>
                                          <p:spTgt spid="5">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box(in)">
                                      <p:cBhvr>
                                        <p:cTn id="12" dur="500"/>
                                        <p:tgtEl>
                                          <p:spTgt spid="5">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box(in)">
                                      <p:cBhvr>
                                        <p:cTn id="17" dur="500"/>
                                        <p:tgtEl>
                                          <p:spTgt spid="5">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box(in)">
                                      <p:cBhvr>
                                        <p:cTn id="22" dur="500"/>
                                        <p:tgtEl>
                                          <p:spTgt spid="5">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42200" y="0"/>
            <a:ext cx="9306516" cy="1010653"/>
          </a:xfrm>
          <a:prstGeom prst="rect">
            <a:avLst/>
          </a:prstGeom>
          <a:solidFill>
            <a:schemeClr val="bg1"/>
          </a:solidFill>
          <a:ln w="12700">
            <a:noFill/>
            <a:miter lim="800000"/>
            <a:headEnd/>
            <a:tailEnd/>
          </a:ln>
        </p:spPr>
        <p:txBody>
          <a:bodyPr lIns="92075" tIns="46038" rIns="92075" bIns="46038" anchor="ctr"/>
          <a:lstStyle/>
          <a:p>
            <a:pPr algn="ctr" eaLnBrk="0" hangingPunct="0">
              <a:spcBef>
                <a:spcPct val="0"/>
              </a:spcBef>
              <a:buClrTx/>
              <a:buSzTx/>
              <a:buFontTx/>
              <a:buNone/>
            </a:pPr>
            <a:r>
              <a:rPr lang="en-US" sz="4000" b="1" i="0" dirty="0">
                <a:solidFill>
                  <a:srgbClr val="0000CC"/>
                </a:solidFill>
                <a:latin typeface="Arial" charset="0"/>
              </a:rPr>
              <a:t>Sheep Enterprise Information</a:t>
            </a:r>
          </a:p>
        </p:txBody>
      </p:sp>
      <p:pic>
        <p:nvPicPr>
          <p:cNvPr id="2" name="Picture 1">
            <a:extLst>
              <a:ext uri="{FF2B5EF4-FFF2-40B4-BE49-F238E27FC236}">
                <a16:creationId xmlns:a16="http://schemas.microsoft.com/office/drawing/2014/main" id="{3803AC8D-AFBF-4305-98C5-4797B8642F77}"/>
              </a:ext>
            </a:extLst>
          </p:cNvPr>
          <p:cNvPicPr>
            <a:picLocks noChangeAspect="1"/>
          </p:cNvPicPr>
          <p:nvPr/>
        </p:nvPicPr>
        <p:blipFill>
          <a:blip r:embed="rId3"/>
          <a:stretch>
            <a:fillRect/>
          </a:stretch>
        </p:blipFill>
        <p:spPr>
          <a:xfrm>
            <a:off x="-42200" y="838200"/>
            <a:ext cx="9186200" cy="6019800"/>
          </a:xfrm>
          <a:prstGeom prst="rect">
            <a:avLst/>
          </a:prstGeom>
        </p:spPr>
      </p:pic>
    </p:spTree>
    <p:extLst>
      <p:ext uri="{BB962C8B-B14F-4D97-AF65-F5344CB8AC3E}">
        <p14:creationId xmlns:p14="http://schemas.microsoft.com/office/powerpoint/2010/main" val="3154205612"/>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609600" y="190500"/>
            <a:ext cx="7315200" cy="990600"/>
          </a:xfrm>
          <a:prstGeom prst="rect">
            <a:avLst/>
          </a:prstGeom>
        </p:spPr>
        <p:txBody>
          <a:bodyPr vert="horz" lIns="92075" tIns="46038" rIns="92075" bIns="46038" anchor="ctr">
            <a:normAutofit fontScale="85000" lnSpcReduction="20000"/>
          </a:bodyPr>
          <a:lstStyle/>
          <a:p>
            <a:pPr>
              <a:spcBef>
                <a:spcPct val="0"/>
              </a:spcBef>
              <a:buClrTx/>
              <a:buSzTx/>
              <a:defRPr/>
            </a:pPr>
            <a:r>
              <a:rPr lang="en-US" sz="4100" dirty="0">
                <a:solidFill>
                  <a:srgbClr val="0000CC"/>
                </a:solidFill>
                <a:effectLst/>
                <a:latin typeface="+mj-lt"/>
                <a:ea typeface="+mj-ea"/>
                <a:cs typeface="+mj-cs"/>
              </a:rPr>
              <a:t>Sheep – Market Lamb Production</a:t>
            </a:r>
          </a:p>
          <a:p>
            <a:pPr>
              <a:spcBef>
                <a:spcPct val="0"/>
              </a:spcBef>
              <a:buClrTx/>
              <a:buSzTx/>
              <a:defRPr/>
            </a:pPr>
            <a:r>
              <a:rPr lang="en-US" sz="4100" dirty="0">
                <a:solidFill>
                  <a:srgbClr val="0000CC"/>
                </a:solidFill>
                <a:latin typeface="+mj-lt"/>
                <a:ea typeface="+mj-ea"/>
                <a:cs typeface="+mj-cs"/>
              </a:rPr>
              <a:t>Per Ewe – </a:t>
            </a:r>
            <a:r>
              <a:rPr lang="en-US" sz="4100" dirty="0">
                <a:solidFill>
                  <a:srgbClr val="FF0000"/>
                </a:solidFill>
                <a:latin typeface="+mj-lt"/>
                <a:ea typeface="+mj-ea"/>
                <a:cs typeface="+mj-cs"/>
              </a:rPr>
              <a:t>2 year trend</a:t>
            </a:r>
            <a:endParaRPr lang="en-US" sz="3400" dirty="0">
              <a:solidFill>
                <a:srgbClr val="0000CC"/>
              </a:solidFill>
              <a:effectLst/>
              <a:latin typeface="+mj-lt"/>
              <a:ea typeface="+mj-ea"/>
              <a:cs typeface="+mj-cs"/>
            </a:endParaRPr>
          </a:p>
        </p:txBody>
      </p:sp>
      <p:graphicFrame>
        <p:nvGraphicFramePr>
          <p:cNvPr id="5" name="Object 3"/>
          <p:cNvGraphicFramePr>
            <a:graphicFrameLocks noChangeAspect="1"/>
          </p:cNvGraphicFramePr>
          <p:nvPr>
            <p:extLst>
              <p:ext uri="{D42A27DB-BD31-4B8C-83A1-F6EECF244321}">
                <p14:modId xmlns:p14="http://schemas.microsoft.com/office/powerpoint/2010/main" val="2943010834"/>
              </p:ext>
            </p:extLst>
          </p:nvPr>
        </p:nvGraphicFramePr>
        <p:xfrm>
          <a:off x="76200" y="1143000"/>
          <a:ext cx="99822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Box 4"/>
          <p:cNvSpPr txBox="1">
            <a:spLocks noChangeArrowheads="1"/>
          </p:cNvSpPr>
          <p:nvPr/>
        </p:nvSpPr>
        <p:spPr bwMode="auto">
          <a:xfrm>
            <a:off x="1066800" y="5376446"/>
            <a:ext cx="4343400" cy="338554"/>
          </a:xfrm>
          <a:prstGeom prst="rect">
            <a:avLst/>
          </a:prstGeom>
          <a:solidFill>
            <a:srgbClr val="CCCCFF"/>
          </a:solidFill>
          <a:ln w="9525" algn="ctr">
            <a:noFill/>
            <a:miter lim="800000"/>
            <a:headEnd/>
            <a:tailEnd/>
          </a:ln>
        </p:spPr>
        <p:txBody>
          <a:bodyPr wrap="square">
            <a:spAutoFit/>
          </a:bodyPr>
          <a:lstStyle/>
          <a:p>
            <a:pPr marL="342900" indent="-342900">
              <a:spcBef>
                <a:spcPct val="50000"/>
              </a:spcBef>
            </a:pPr>
            <a:r>
              <a:rPr lang="en-US" sz="1600" b="1" dirty="0"/>
              <a:t>Net Returns:      $123            </a:t>
            </a:r>
            <a:r>
              <a:rPr lang="en-US" sz="1600" b="1" dirty="0">
                <a:solidFill>
                  <a:srgbClr val="FF0000"/>
                </a:solidFill>
              </a:rPr>
              <a:t>-$85</a:t>
            </a:r>
            <a:endParaRPr lang="en-US" sz="1600" b="1" dirty="0"/>
          </a:p>
        </p:txBody>
      </p:sp>
    </p:spTree>
    <p:extLst>
      <p:ext uri="{BB962C8B-B14F-4D97-AF65-F5344CB8AC3E}">
        <p14:creationId xmlns:p14="http://schemas.microsoft.com/office/powerpoint/2010/main" val="3061222318"/>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box(in)">
                                      <p:cBhvr>
                                        <p:cTn id="7" dur="500"/>
                                        <p:tgtEl>
                                          <p:spTgt spid="5">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box(in)">
                                      <p:cBhvr>
                                        <p:cTn id="12" dur="500"/>
                                        <p:tgtEl>
                                          <p:spTgt spid="5">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box(in)">
                                      <p:cBhvr>
                                        <p:cTn id="17" dur="500"/>
                                        <p:tgtEl>
                                          <p:spTgt spid="5">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box(in)">
                                      <p:cBhvr>
                                        <p:cTn id="22" dur="500"/>
                                        <p:tgtEl>
                                          <p:spTgt spid="5">
                                            <p:graphicEl>
                                              <a:chart seriesIdx="2"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box(in)">
                                      <p:cBhvr>
                                        <p:cTn id="27" dur="500"/>
                                        <p:tgtEl>
                                          <p:spTgt spid="5">
                                            <p:graphicEl>
                                              <a:chart seriesIdx="3" categoryIdx="-4" bldStep="series"/>
                                            </p:graphicEl>
                                          </p:spTgt>
                                        </p:tgtEl>
                                      </p:cBhvr>
                                    </p:animEffect>
                                  </p:childTnLst>
                                </p:cTn>
                              </p:par>
                            </p:childTnLst>
                          </p:cTn>
                        </p:par>
                        <p:par>
                          <p:cTn id="28" fill="hold">
                            <p:stCondLst>
                              <p:cond delay="500"/>
                            </p:stCondLst>
                            <p:childTnLst>
                              <p:par>
                                <p:cTn id="29" presetID="22" presetClass="entr" presetSubtype="4"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P spid="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2200" y="0"/>
            <a:ext cx="9170158" cy="73561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5"/>
          <p:cNvSpPr>
            <a:spLocks noChangeArrowheads="1"/>
          </p:cNvSpPr>
          <p:nvPr/>
        </p:nvSpPr>
        <p:spPr bwMode="auto">
          <a:xfrm>
            <a:off x="-42200" y="0"/>
            <a:ext cx="9306516" cy="1010653"/>
          </a:xfrm>
          <a:prstGeom prst="rect">
            <a:avLst/>
          </a:prstGeom>
          <a:solidFill>
            <a:schemeClr val="bg1"/>
          </a:solidFill>
          <a:ln w="12700">
            <a:noFill/>
            <a:miter lim="800000"/>
            <a:headEnd/>
            <a:tailEnd/>
          </a:ln>
        </p:spPr>
        <p:txBody>
          <a:bodyPr lIns="92075" tIns="46038" rIns="92075" bIns="46038" anchor="ctr"/>
          <a:lstStyle/>
          <a:p>
            <a:pPr algn="ctr" eaLnBrk="0" hangingPunct="0">
              <a:spcBef>
                <a:spcPct val="0"/>
              </a:spcBef>
              <a:buClrTx/>
              <a:buSzTx/>
              <a:buFontTx/>
              <a:buNone/>
            </a:pPr>
            <a:r>
              <a:rPr lang="en-US" sz="4000" b="1" i="0" dirty="0">
                <a:solidFill>
                  <a:srgbClr val="0000CC"/>
                </a:solidFill>
                <a:latin typeface="Arial" charset="0"/>
              </a:rPr>
              <a:t>Beef &amp; Dairy Finishing Enterprise Information</a:t>
            </a:r>
          </a:p>
        </p:txBody>
      </p:sp>
    </p:spTree>
    <p:extLst>
      <p:ext uri="{BB962C8B-B14F-4D97-AF65-F5344CB8AC3E}">
        <p14:creationId xmlns:p14="http://schemas.microsoft.com/office/powerpoint/2010/main" val="701375968"/>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3947690325"/>
              </p:ext>
            </p:extLst>
          </p:nvPr>
        </p:nvGraphicFramePr>
        <p:xfrm>
          <a:off x="990600" y="1143000"/>
          <a:ext cx="7086600" cy="406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Rectangle 7"/>
          <p:cNvSpPr>
            <a:spLocks noGrp="1" noChangeArrowheads="1"/>
          </p:cNvSpPr>
          <p:nvPr>
            <p:ph type="title"/>
          </p:nvPr>
        </p:nvSpPr>
        <p:spPr>
          <a:xfrm>
            <a:off x="514350" y="0"/>
            <a:ext cx="7543800" cy="1143000"/>
          </a:xfrm>
        </p:spPr>
        <p:txBody>
          <a:bodyPr vert="horz" lIns="92075" tIns="46038" rIns="92075" bIns="46038" anchor="ctr">
            <a:normAutofit/>
          </a:bodyPr>
          <a:lstStyle/>
          <a:p>
            <a:pPr eaLnBrk="1" fontAlgn="base" hangingPunct="1">
              <a:lnSpc>
                <a:spcPct val="80000"/>
              </a:lnSpc>
              <a:spcAft>
                <a:spcPct val="0"/>
              </a:spcAft>
              <a:buFont typeface="Wingdings" pitchFamily="2" charset="2"/>
              <a:defRPr/>
            </a:pPr>
            <a:r>
              <a:rPr lang="en-US" sz="3200" i="1" cap="none" dirty="0">
                <a:solidFill>
                  <a:srgbClr val="0000CC"/>
                </a:solidFill>
                <a:effectLst/>
              </a:rPr>
              <a:t>Dairy Finishing –</a:t>
            </a:r>
            <a:br>
              <a:rPr lang="en-US" sz="3200" i="1" cap="none" dirty="0">
                <a:solidFill>
                  <a:srgbClr val="0000CC"/>
                </a:solidFill>
                <a:effectLst/>
              </a:rPr>
            </a:br>
            <a:r>
              <a:rPr lang="en-US" sz="3200" i="1" cap="none" dirty="0">
                <a:solidFill>
                  <a:srgbClr val="0000CC"/>
                </a:solidFill>
                <a:effectLst/>
              </a:rPr>
              <a:t> </a:t>
            </a:r>
            <a:r>
              <a:rPr lang="en-US" sz="2800" i="1" cap="none" dirty="0">
                <a:solidFill>
                  <a:srgbClr val="0000CC"/>
                </a:solidFill>
                <a:effectLst/>
              </a:rPr>
              <a:t>Price per Cwt </a:t>
            </a:r>
            <a:r>
              <a:rPr lang="en-US" sz="2800" i="1" dirty="0">
                <a:solidFill>
                  <a:srgbClr val="0000CC"/>
                </a:solidFill>
                <a:effectLst/>
              </a:rPr>
              <a:t>up</a:t>
            </a:r>
            <a:r>
              <a:rPr lang="en-US" sz="2800" i="1" cap="none" dirty="0">
                <a:solidFill>
                  <a:srgbClr val="0000CC"/>
                </a:solidFill>
                <a:effectLst/>
              </a:rPr>
              <a:t>, Net Return </a:t>
            </a:r>
            <a:r>
              <a:rPr lang="en-US" sz="2800" i="1" dirty="0">
                <a:solidFill>
                  <a:srgbClr val="0000CC"/>
                </a:solidFill>
                <a:effectLst/>
              </a:rPr>
              <a:t>higher</a:t>
            </a:r>
            <a:endParaRPr lang="en-US" sz="2800" i="1" cap="none" dirty="0">
              <a:solidFill>
                <a:srgbClr val="0000CC"/>
              </a:solidFill>
              <a:effectLst/>
            </a:endParaRPr>
          </a:p>
        </p:txBody>
      </p:sp>
    </p:spTree>
    <p:extLst>
      <p:ext uri="{BB962C8B-B14F-4D97-AF65-F5344CB8AC3E}">
        <p14:creationId xmlns:p14="http://schemas.microsoft.com/office/powerpoint/2010/main" val="2127547750"/>
      </p:ext>
    </p:extLst>
  </p:cSld>
  <p:clrMapOvr>
    <a:overrideClrMapping bg1="lt1" tx1="dk1" bg2="lt2" tx2="dk2" accent1="accent1" accent2="accent2" accent3="accent3" accent4="accent4" accent5="accent5" accent6="accent6" hlink="hlink" folHlink="folHlink"/>
  </p:clrMapOvr>
  <p:transition/>
</p:sld>
</file>

<file path=ppt/slides/slide5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1104028903"/>
              </p:ext>
            </p:extLst>
          </p:nvPr>
        </p:nvGraphicFramePr>
        <p:xfrm>
          <a:off x="533400" y="1143000"/>
          <a:ext cx="7543800" cy="406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Rectangle 7"/>
          <p:cNvSpPr>
            <a:spLocks noGrp="1" noChangeArrowheads="1"/>
          </p:cNvSpPr>
          <p:nvPr>
            <p:ph type="title"/>
          </p:nvPr>
        </p:nvSpPr>
        <p:spPr>
          <a:xfrm>
            <a:off x="504825" y="0"/>
            <a:ext cx="7543800" cy="1143000"/>
          </a:xfrm>
        </p:spPr>
        <p:txBody>
          <a:bodyPr vert="horz" lIns="92075" tIns="46038" rIns="92075" bIns="46038" anchor="ctr">
            <a:normAutofit/>
          </a:bodyPr>
          <a:lstStyle/>
          <a:p>
            <a:pPr eaLnBrk="1" fontAlgn="base" hangingPunct="1">
              <a:lnSpc>
                <a:spcPct val="80000"/>
              </a:lnSpc>
              <a:spcAft>
                <a:spcPct val="0"/>
              </a:spcAft>
              <a:buFont typeface="Wingdings" pitchFamily="2" charset="2"/>
              <a:defRPr/>
            </a:pPr>
            <a:r>
              <a:rPr lang="en-US" sz="3200" i="1" cap="none" dirty="0">
                <a:solidFill>
                  <a:srgbClr val="0000CC"/>
                </a:solidFill>
                <a:effectLst/>
              </a:rPr>
              <a:t>Dairy Finishing –</a:t>
            </a:r>
            <a:br>
              <a:rPr lang="en-US" sz="3200" i="1" cap="none" dirty="0">
                <a:solidFill>
                  <a:srgbClr val="0000CC"/>
                </a:solidFill>
                <a:effectLst/>
              </a:rPr>
            </a:br>
            <a:r>
              <a:rPr lang="en-US" sz="3200" i="1" cap="none" dirty="0">
                <a:solidFill>
                  <a:srgbClr val="0000CC"/>
                </a:solidFill>
                <a:effectLst/>
              </a:rPr>
              <a:t> </a:t>
            </a:r>
            <a:r>
              <a:rPr lang="en-US" sz="2800" i="1" cap="none" dirty="0">
                <a:solidFill>
                  <a:srgbClr val="0000CC"/>
                </a:solidFill>
                <a:effectLst/>
              </a:rPr>
              <a:t>Feed Cost per cwt of gain &amp; Net Return per CWT</a:t>
            </a:r>
          </a:p>
        </p:txBody>
      </p:sp>
    </p:spTree>
    <p:extLst>
      <p:ext uri="{BB962C8B-B14F-4D97-AF65-F5344CB8AC3E}">
        <p14:creationId xmlns:p14="http://schemas.microsoft.com/office/powerpoint/2010/main" val="2246769091"/>
      </p:ext>
    </p:extLst>
  </p:cSld>
  <p:clrMapOvr>
    <a:overrideClrMapping bg1="lt1" tx1="dk1" bg2="lt2" tx2="dk2" accent1="accent1" accent2="accent2" accent3="accent3" accent4="accent4" accent5="accent5" accent6="accent6" hlink="hlink" folHlink="folHlink"/>
  </p:clrMapOvr>
  <p:transition/>
</p:sld>
</file>

<file path=ppt/slides/slide5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304800" y="76200"/>
            <a:ext cx="5486400" cy="914400"/>
          </a:xfrm>
        </p:spPr>
        <p:txBody>
          <a:bodyPr lIns="92075" tIns="46038" rIns="92075" bIns="46038">
            <a:normAutofit fontScale="90000"/>
          </a:bodyPr>
          <a:lstStyle/>
          <a:p>
            <a:pPr>
              <a:defRPr/>
            </a:pPr>
            <a:r>
              <a:rPr lang="en-US" sz="4000" i="1" cap="none" dirty="0">
                <a:solidFill>
                  <a:srgbClr val="0000CC"/>
                </a:solidFill>
                <a:effectLst/>
              </a:rPr>
              <a:t>Beef</a:t>
            </a:r>
            <a:r>
              <a:rPr lang="en-US" i="1" cap="none" dirty="0">
                <a:solidFill>
                  <a:srgbClr val="0000CC"/>
                </a:solidFill>
                <a:effectLst/>
              </a:rPr>
              <a:t> Finishing Returns -</a:t>
            </a:r>
            <a:br>
              <a:rPr lang="en-US" i="1" cap="none" dirty="0">
                <a:solidFill>
                  <a:srgbClr val="0000CC"/>
                </a:solidFill>
                <a:effectLst/>
              </a:rPr>
            </a:br>
            <a:r>
              <a:rPr lang="en-US" sz="3100" i="1" cap="none" dirty="0">
                <a:solidFill>
                  <a:srgbClr val="0000CC"/>
                </a:solidFill>
                <a:effectLst/>
              </a:rPr>
              <a:t>Net Return per CWT</a:t>
            </a:r>
          </a:p>
        </p:txBody>
      </p:sp>
      <p:graphicFrame>
        <p:nvGraphicFramePr>
          <p:cNvPr id="7" name="Object 5"/>
          <p:cNvGraphicFramePr>
            <a:graphicFrameLocks noChangeAspect="1"/>
          </p:cNvGraphicFramePr>
          <p:nvPr>
            <p:extLst>
              <p:ext uri="{D42A27DB-BD31-4B8C-83A1-F6EECF244321}">
                <p14:modId xmlns:p14="http://schemas.microsoft.com/office/powerpoint/2010/main" val="2885918791"/>
              </p:ext>
            </p:extLst>
          </p:nvPr>
        </p:nvGraphicFramePr>
        <p:xfrm>
          <a:off x="-304800" y="1223547"/>
          <a:ext cx="9144000"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8991849"/>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5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4181762210"/>
              </p:ext>
            </p:extLst>
          </p:nvPr>
        </p:nvGraphicFramePr>
        <p:xfrm>
          <a:off x="533400" y="1143000"/>
          <a:ext cx="7543800" cy="406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Rectangle 7"/>
          <p:cNvSpPr>
            <a:spLocks noGrp="1" noChangeArrowheads="1"/>
          </p:cNvSpPr>
          <p:nvPr>
            <p:ph type="title"/>
          </p:nvPr>
        </p:nvSpPr>
        <p:spPr>
          <a:xfrm>
            <a:off x="304800" y="0"/>
            <a:ext cx="7543800" cy="1143000"/>
          </a:xfrm>
        </p:spPr>
        <p:txBody>
          <a:bodyPr vert="horz" lIns="92075" tIns="46038" rIns="92075" bIns="46038" anchor="ctr">
            <a:normAutofit/>
          </a:bodyPr>
          <a:lstStyle/>
          <a:p>
            <a:pPr eaLnBrk="1" fontAlgn="base" hangingPunct="1">
              <a:lnSpc>
                <a:spcPct val="80000"/>
              </a:lnSpc>
              <a:spcAft>
                <a:spcPct val="0"/>
              </a:spcAft>
              <a:buFont typeface="Wingdings" pitchFamily="2" charset="2"/>
              <a:defRPr/>
            </a:pPr>
            <a:r>
              <a:rPr lang="en-US" sz="3200" i="1" dirty="0">
                <a:solidFill>
                  <a:srgbClr val="0000CC"/>
                </a:solidFill>
                <a:effectLst/>
              </a:rPr>
              <a:t>Beef</a:t>
            </a:r>
            <a:r>
              <a:rPr lang="en-US" sz="3200" i="1" cap="none" dirty="0">
                <a:solidFill>
                  <a:srgbClr val="0000CC"/>
                </a:solidFill>
                <a:effectLst/>
              </a:rPr>
              <a:t> Finishing –</a:t>
            </a:r>
            <a:br>
              <a:rPr lang="en-US" sz="3200" i="1" cap="none" dirty="0">
                <a:solidFill>
                  <a:srgbClr val="0000CC"/>
                </a:solidFill>
                <a:effectLst/>
              </a:rPr>
            </a:br>
            <a:r>
              <a:rPr lang="en-US" sz="3200" i="1" cap="none" dirty="0">
                <a:solidFill>
                  <a:srgbClr val="0000CC"/>
                </a:solidFill>
                <a:effectLst/>
              </a:rPr>
              <a:t> </a:t>
            </a:r>
            <a:r>
              <a:rPr lang="en-US" sz="2800" i="1" cap="none" dirty="0">
                <a:solidFill>
                  <a:srgbClr val="0000CC"/>
                </a:solidFill>
                <a:effectLst/>
              </a:rPr>
              <a:t>Feed Cost per cwt of gain &amp; Net Return per CWT</a:t>
            </a:r>
          </a:p>
        </p:txBody>
      </p:sp>
    </p:spTree>
    <p:extLst>
      <p:ext uri="{BB962C8B-B14F-4D97-AF65-F5344CB8AC3E}">
        <p14:creationId xmlns:p14="http://schemas.microsoft.com/office/powerpoint/2010/main" val="1470701813"/>
      </p:ext>
    </p:extLst>
  </p:cSld>
  <p:clrMapOvr>
    <a:overrideClrMapping bg1="lt1" tx1="dk1" bg2="lt2" tx2="dk2" accent1="accent1" accent2="accent2" accent3="accent3" accent4="accent4" accent5="accent5" accent6="accent6" hlink="hlink" folHlink="folHlink"/>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914400" y="152400"/>
            <a:ext cx="7543800" cy="922726"/>
          </a:xfrm>
        </p:spPr>
        <p:txBody>
          <a:bodyPr lIns="92075" tIns="46038" rIns="92075" bIns="46038">
            <a:normAutofit fontScale="90000"/>
          </a:bodyPr>
          <a:lstStyle/>
          <a:p>
            <a:pPr>
              <a:defRPr/>
            </a:pPr>
            <a:r>
              <a:rPr lang="en-US" cap="none" dirty="0">
                <a:effectLst/>
              </a:rPr>
              <a:t>10 Year Production &amp;</a:t>
            </a:r>
            <a:br>
              <a:rPr lang="en-US" cap="none" dirty="0">
                <a:effectLst/>
              </a:rPr>
            </a:br>
            <a:r>
              <a:rPr lang="en-US" cap="none" dirty="0">
                <a:effectLst/>
              </a:rPr>
              <a:t>Net Return Trends per Cow </a:t>
            </a:r>
            <a:r>
              <a:rPr lang="en-US" sz="2400" cap="none" dirty="0">
                <a:effectLst/>
              </a:rPr>
              <a:t>(before labor &amp; </a:t>
            </a:r>
            <a:r>
              <a:rPr lang="en-US" sz="2400" cap="none" dirty="0" err="1">
                <a:effectLst/>
              </a:rPr>
              <a:t>mgt</a:t>
            </a:r>
            <a:r>
              <a:rPr lang="en-US" sz="2400" cap="none" dirty="0">
                <a:effectLst/>
              </a:rPr>
              <a:t>)</a:t>
            </a:r>
          </a:p>
        </p:txBody>
      </p:sp>
      <p:graphicFrame>
        <p:nvGraphicFramePr>
          <p:cNvPr id="3" name="Object 4"/>
          <p:cNvGraphicFramePr>
            <a:graphicFrameLocks noChangeAspect="1"/>
          </p:cNvGraphicFramePr>
          <p:nvPr>
            <p:extLst>
              <p:ext uri="{D42A27DB-BD31-4B8C-83A1-F6EECF244321}">
                <p14:modId xmlns:p14="http://schemas.microsoft.com/office/powerpoint/2010/main" val="3093147161"/>
              </p:ext>
            </p:extLst>
          </p:nvPr>
        </p:nvGraphicFramePr>
        <p:xfrm>
          <a:off x="152401" y="1647139"/>
          <a:ext cx="8763000" cy="3534461"/>
        </p:xfrm>
        <a:graphic>
          <a:graphicData uri="http://schemas.openxmlformats.org/drawingml/2006/chart">
            <c:chart xmlns:c="http://schemas.openxmlformats.org/drawingml/2006/chart" xmlns:r="http://schemas.openxmlformats.org/officeDocument/2006/relationships" r:id="rId3"/>
          </a:graphicData>
        </a:graphic>
      </p:graphicFrame>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500"/>
                                  </p:stCondLst>
                                  <p:childTnLst>
                                    <p:set>
                                      <p:cBhvr>
                                        <p:cTn id="6"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wipe(down)">
                                      <p:cBhvr>
                                        <p:cTn id="7" dur="500"/>
                                        <p:tgtEl>
                                          <p:spTgt spid="3">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500"/>
                                  </p:stCondLst>
                                  <p:childTnLst>
                                    <p:set>
                                      <p:cBhvr>
                                        <p:cTn id="11"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wipe(down)">
                                      <p:cBhvr>
                                        <p:cTn id="12" dur="500"/>
                                        <p:tgtEl>
                                          <p:spTgt spid="3">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series" animBg="0"/>
        </p:bldSub>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381000" y="152400"/>
            <a:ext cx="6172200" cy="641267"/>
          </a:xfrm>
        </p:spPr>
        <p:txBody>
          <a:bodyPr>
            <a:normAutofit fontScale="90000"/>
          </a:bodyPr>
          <a:lstStyle/>
          <a:p>
            <a:pPr eaLnBrk="1" hangingPunct="1"/>
            <a:r>
              <a:rPr lang="en-US" sz="3400" dirty="0"/>
              <a:t>Beef Finishing</a:t>
            </a:r>
            <a:br>
              <a:rPr lang="en-US" sz="3400" dirty="0"/>
            </a:br>
            <a:r>
              <a:rPr lang="en-US" sz="3400" dirty="0"/>
              <a:t>Average Weight Sold</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3157459061"/>
              </p:ext>
            </p:extLst>
          </p:nvPr>
        </p:nvGraphicFramePr>
        <p:xfrm>
          <a:off x="-533400" y="1143000"/>
          <a:ext cx="9067800" cy="4495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81027192"/>
      </p:ext>
    </p:extLst>
  </p:cSld>
  <p:clrMapOvr>
    <a:overrideClrMapping bg1="lt1" tx1="dk1" bg2="lt2" tx2="dk2" accent1="accent1" accent2="accent2" accent3="accent3" accent4="accent4" accent5="accent5" accent6="accent6" hlink="hlink" folHlink="folHlink"/>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937" y="237964"/>
            <a:ext cx="9170158" cy="61182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5"/>
          <p:cNvSpPr>
            <a:spLocks noChangeArrowheads="1"/>
          </p:cNvSpPr>
          <p:nvPr/>
        </p:nvSpPr>
        <p:spPr bwMode="auto">
          <a:xfrm>
            <a:off x="-42200" y="0"/>
            <a:ext cx="9306516" cy="1010653"/>
          </a:xfrm>
          <a:prstGeom prst="rect">
            <a:avLst/>
          </a:prstGeom>
          <a:solidFill>
            <a:schemeClr val="bg1"/>
          </a:solidFill>
          <a:ln w="12700">
            <a:noFill/>
            <a:miter lim="800000"/>
            <a:headEnd/>
            <a:tailEnd/>
          </a:ln>
        </p:spPr>
        <p:txBody>
          <a:bodyPr lIns="92075" tIns="46038" rIns="92075" bIns="46038" anchor="ctr"/>
          <a:lstStyle/>
          <a:p>
            <a:pPr algn="ctr" eaLnBrk="0" hangingPunct="0">
              <a:spcBef>
                <a:spcPct val="0"/>
              </a:spcBef>
              <a:buClrTx/>
              <a:buSzTx/>
              <a:buFontTx/>
              <a:buNone/>
            </a:pPr>
            <a:r>
              <a:rPr lang="en-US" sz="4000" b="1" i="0" dirty="0">
                <a:solidFill>
                  <a:srgbClr val="0000CC"/>
                </a:solidFill>
                <a:latin typeface="Arial" charset="0"/>
              </a:rPr>
              <a:t>Hog Enterprise Information</a:t>
            </a:r>
          </a:p>
        </p:txBody>
      </p:sp>
    </p:spTree>
    <p:extLst>
      <p:ext uri="{BB962C8B-B14F-4D97-AF65-F5344CB8AC3E}">
        <p14:creationId xmlns:p14="http://schemas.microsoft.com/office/powerpoint/2010/main" val="1699926271"/>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7"/>
          <p:cNvSpPr>
            <a:spLocks noGrp="1" noChangeArrowheads="1"/>
          </p:cNvSpPr>
          <p:nvPr>
            <p:ph type="title"/>
          </p:nvPr>
        </p:nvSpPr>
        <p:spPr>
          <a:xfrm>
            <a:off x="381000" y="0"/>
            <a:ext cx="6934200" cy="1143000"/>
          </a:xfrm>
        </p:spPr>
        <p:txBody>
          <a:bodyPr vert="horz" lIns="92075" tIns="46038" rIns="92075" bIns="46038" anchor="ctr">
            <a:normAutofit/>
          </a:bodyPr>
          <a:lstStyle/>
          <a:p>
            <a:pPr eaLnBrk="1" fontAlgn="base" hangingPunct="1">
              <a:lnSpc>
                <a:spcPct val="80000"/>
              </a:lnSpc>
              <a:spcAft>
                <a:spcPct val="0"/>
              </a:spcAft>
              <a:buFont typeface="Wingdings" pitchFamily="2" charset="2"/>
              <a:defRPr/>
            </a:pPr>
            <a:r>
              <a:rPr lang="en-US" sz="3200" i="1" cap="none" dirty="0">
                <a:solidFill>
                  <a:srgbClr val="0000CC"/>
                </a:solidFill>
                <a:effectLst/>
              </a:rPr>
              <a:t>Finish Feeder Pigs –</a:t>
            </a:r>
            <a:br>
              <a:rPr lang="en-US" sz="3200" i="1" cap="none" dirty="0">
                <a:solidFill>
                  <a:srgbClr val="0000CC"/>
                </a:solidFill>
                <a:effectLst/>
              </a:rPr>
            </a:br>
            <a:r>
              <a:rPr lang="en-US" sz="3200" i="1" cap="none" dirty="0">
                <a:solidFill>
                  <a:srgbClr val="0000CC"/>
                </a:solidFill>
                <a:effectLst/>
              </a:rPr>
              <a:t> </a:t>
            </a:r>
            <a:r>
              <a:rPr lang="en-US" sz="2800" i="1" cap="none" dirty="0">
                <a:solidFill>
                  <a:srgbClr val="0000CC"/>
                </a:solidFill>
                <a:effectLst/>
              </a:rPr>
              <a:t>Net Return &amp; Price per Cwt</a:t>
            </a:r>
          </a:p>
        </p:txBody>
      </p:sp>
      <p:graphicFrame>
        <p:nvGraphicFramePr>
          <p:cNvPr id="2" name="Chart 1"/>
          <p:cNvGraphicFramePr/>
          <p:nvPr>
            <p:extLst>
              <p:ext uri="{D42A27DB-BD31-4B8C-83A1-F6EECF244321}">
                <p14:modId xmlns:p14="http://schemas.microsoft.com/office/powerpoint/2010/main" val="2561443566"/>
              </p:ext>
            </p:extLst>
          </p:nvPr>
        </p:nvGraphicFramePr>
        <p:xfrm>
          <a:off x="304800" y="1143000"/>
          <a:ext cx="84582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49815713"/>
      </p:ext>
    </p:extLst>
  </p:cSld>
  <p:clrMapOvr>
    <a:overrideClrMapping bg1="lt1" tx1="dk1" bg2="lt2" tx2="dk2" accent1="accent1" accent2="accent2" accent3="accent3" accent4="accent4" accent5="accent5" accent6="accent6" hlink="hlink" folHlink="folHlink"/>
  </p:clrMapOvr>
  <p:transition/>
</p:sld>
</file>

<file path=ppt/slides/slide6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7"/>
          <p:cNvSpPr>
            <a:spLocks noGrp="1" noChangeArrowheads="1"/>
          </p:cNvSpPr>
          <p:nvPr>
            <p:ph type="title"/>
          </p:nvPr>
        </p:nvSpPr>
        <p:spPr>
          <a:xfrm>
            <a:off x="381000" y="152400"/>
            <a:ext cx="6934200" cy="990600"/>
          </a:xfrm>
        </p:spPr>
        <p:txBody>
          <a:bodyPr vert="horz" lIns="92075" tIns="46038" rIns="92075" bIns="46038" anchor="ctr">
            <a:normAutofit/>
          </a:bodyPr>
          <a:lstStyle/>
          <a:p>
            <a:pPr eaLnBrk="1" fontAlgn="base" hangingPunct="1">
              <a:lnSpc>
                <a:spcPct val="80000"/>
              </a:lnSpc>
              <a:spcAft>
                <a:spcPct val="0"/>
              </a:spcAft>
              <a:buFont typeface="Wingdings" pitchFamily="2" charset="2"/>
              <a:defRPr/>
            </a:pPr>
            <a:r>
              <a:rPr lang="en-US" sz="2800" i="1" cap="none" dirty="0">
                <a:solidFill>
                  <a:srgbClr val="0000CC"/>
                </a:solidFill>
                <a:effectLst/>
              </a:rPr>
              <a:t>Weaning to Finish Hogs–</a:t>
            </a:r>
            <a:br>
              <a:rPr lang="en-US" sz="3200" i="1" cap="none" dirty="0">
                <a:solidFill>
                  <a:srgbClr val="0000CC"/>
                </a:solidFill>
                <a:effectLst/>
              </a:rPr>
            </a:br>
            <a:r>
              <a:rPr lang="en-US" sz="3200" i="1" cap="none" dirty="0">
                <a:solidFill>
                  <a:srgbClr val="0000CC"/>
                </a:solidFill>
                <a:effectLst/>
              </a:rPr>
              <a:t> </a:t>
            </a:r>
            <a:r>
              <a:rPr lang="en-US" sz="2800" i="1" cap="none" dirty="0">
                <a:solidFill>
                  <a:srgbClr val="0000CC"/>
                </a:solidFill>
                <a:effectLst/>
              </a:rPr>
              <a:t>Net Return &amp; Price per Head</a:t>
            </a:r>
          </a:p>
        </p:txBody>
      </p:sp>
      <p:graphicFrame>
        <p:nvGraphicFramePr>
          <p:cNvPr id="2" name="Chart 1"/>
          <p:cNvGraphicFramePr/>
          <p:nvPr>
            <p:extLst>
              <p:ext uri="{D42A27DB-BD31-4B8C-83A1-F6EECF244321}">
                <p14:modId xmlns:p14="http://schemas.microsoft.com/office/powerpoint/2010/main" val="3145289254"/>
              </p:ext>
            </p:extLst>
          </p:nvPr>
        </p:nvGraphicFramePr>
        <p:xfrm>
          <a:off x="228600" y="1143000"/>
          <a:ext cx="84582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7039853"/>
      </p:ext>
    </p:extLst>
  </p:cSld>
  <p:clrMapOvr>
    <a:overrideClrMapping bg1="lt1" tx1="dk1" bg2="lt2" tx2="dk2" accent1="accent1" accent2="accent2" accent3="accent3" accent4="accent4" accent5="accent5" accent6="accent6" hlink="hlink" folHlink="folHlink"/>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2339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09600" y="216902"/>
            <a:ext cx="8305800" cy="609600"/>
          </a:xfrm>
        </p:spPr>
        <p:txBody>
          <a:bodyPr lIns="92075" tIns="46038" rIns="92075" bIns="46038">
            <a:normAutofit/>
          </a:bodyPr>
          <a:lstStyle/>
          <a:p>
            <a:pPr>
              <a:defRPr/>
            </a:pPr>
            <a:r>
              <a:rPr lang="en-US" cap="none" dirty="0">
                <a:effectLst/>
              </a:rPr>
              <a:t>Returns per CWT of Milk </a:t>
            </a:r>
            <a:r>
              <a:rPr lang="en-US" sz="2400" dirty="0">
                <a:effectLst/>
              </a:rPr>
              <a:t>(before labor &amp; </a:t>
            </a:r>
            <a:r>
              <a:rPr lang="en-US" sz="2400" dirty="0" err="1">
                <a:effectLst/>
              </a:rPr>
              <a:t>mgt</a:t>
            </a:r>
            <a:r>
              <a:rPr lang="en-US" sz="2400" dirty="0">
                <a:effectLst/>
              </a:rPr>
              <a:t>)</a:t>
            </a:r>
            <a:endParaRPr lang="en-US" sz="2400" cap="none" dirty="0">
              <a:effectLst/>
            </a:endParaRPr>
          </a:p>
        </p:txBody>
      </p:sp>
      <p:graphicFrame>
        <p:nvGraphicFramePr>
          <p:cNvPr id="3" name="Object 4"/>
          <p:cNvGraphicFramePr>
            <a:graphicFrameLocks noChangeAspect="1"/>
          </p:cNvGraphicFramePr>
          <p:nvPr>
            <p:extLst>
              <p:ext uri="{D42A27DB-BD31-4B8C-83A1-F6EECF244321}">
                <p14:modId xmlns:p14="http://schemas.microsoft.com/office/powerpoint/2010/main" val="3941586918"/>
              </p:ext>
            </p:extLst>
          </p:nvPr>
        </p:nvGraphicFramePr>
        <p:xfrm>
          <a:off x="0" y="1143001"/>
          <a:ext cx="8991599" cy="427921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6442655"/>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500"/>
                                  </p:stCondLst>
                                  <p:childTnLst>
                                    <p:set>
                                      <p:cBhvr>
                                        <p:cTn id="6"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wipe(down)">
                                      <p:cBhvr>
                                        <p:cTn id="7" dur="500"/>
                                        <p:tgtEl>
                                          <p:spTgt spid="3">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series" animBg="0"/>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419100" y="245477"/>
            <a:ext cx="8305800" cy="609600"/>
          </a:xfrm>
        </p:spPr>
        <p:txBody>
          <a:bodyPr lIns="92075" tIns="46038" rIns="92075" bIns="46038">
            <a:normAutofit/>
          </a:bodyPr>
          <a:lstStyle/>
          <a:p>
            <a:pPr>
              <a:defRPr/>
            </a:pPr>
            <a:r>
              <a:rPr lang="en-US" cap="none" dirty="0">
                <a:effectLst/>
              </a:rPr>
              <a:t>Returns per CWT of Milk </a:t>
            </a:r>
            <a:r>
              <a:rPr lang="en-US" sz="2400" dirty="0">
                <a:effectLst/>
              </a:rPr>
              <a:t>(before labor &amp; </a:t>
            </a:r>
            <a:r>
              <a:rPr lang="en-US" sz="2400" dirty="0" err="1">
                <a:effectLst/>
              </a:rPr>
              <a:t>mgt</a:t>
            </a:r>
            <a:r>
              <a:rPr lang="en-US" sz="2400" dirty="0">
                <a:effectLst/>
              </a:rPr>
              <a:t>)</a:t>
            </a:r>
            <a:endParaRPr lang="en-US" sz="2400" cap="none" dirty="0">
              <a:effectLst/>
            </a:endParaRPr>
          </a:p>
        </p:txBody>
      </p:sp>
      <p:graphicFrame>
        <p:nvGraphicFramePr>
          <p:cNvPr id="3" name="Object 4"/>
          <p:cNvGraphicFramePr>
            <a:graphicFrameLocks noChangeAspect="1"/>
          </p:cNvGraphicFramePr>
          <p:nvPr>
            <p:extLst>
              <p:ext uri="{D42A27DB-BD31-4B8C-83A1-F6EECF244321}">
                <p14:modId xmlns:p14="http://schemas.microsoft.com/office/powerpoint/2010/main" val="3518604831"/>
              </p:ext>
            </p:extLst>
          </p:nvPr>
        </p:nvGraphicFramePr>
        <p:xfrm>
          <a:off x="0" y="1143001"/>
          <a:ext cx="8991599" cy="427921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32669327"/>
      </p:ext>
    </p:extLst>
  </p:cSld>
  <p:clrMapOvr>
    <a:overrideClrMapping bg1="lt1" tx1="dk1" bg2="lt2" tx2="dk2" accent1="accent1" accent2="accent2" accent3="accent3" accent4="accent4" accent5="accent5" accent6="accent6" hlink="hlink" folHlink="folHlink"/>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533399" y="304800"/>
            <a:ext cx="7924800" cy="609600"/>
          </a:xfrm>
        </p:spPr>
        <p:txBody>
          <a:bodyPr lIns="92075" tIns="46038" rIns="92075" bIns="46038">
            <a:normAutofit/>
          </a:bodyPr>
          <a:lstStyle/>
          <a:p>
            <a:pPr>
              <a:defRPr/>
            </a:pPr>
            <a:r>
              <a:rPr lang="en-US" cap="none" dirty="0">
                <a:effectLst/>
              </a:rPr>
              <a:t>20 Year Net Returns per Cow </a:t>
            </a:r>
            <a:r>
              <a:rPr lang="en-US" sz="2400" cap="none" dirty="0">
                <a:effectLst/>
              </a:rPr>
              <a:t>(befor</a:t>
            </a:r>
            <a:r>
              <a:rPr lang="en-US" sz="2400" dirty="0">
                <a:effectLst/>
              </a:rPr>
              <a:t>e labor &amp; </a:t>
            </a:r>
            <a:r>
              <a:rPr lang="en-US" sz="2400" dirty="0" err="1">
                <a:effectLst/>
              </a:rPr>
              <a:t>mgt</a:t>
            </a:r>
            <a:r>
              <a:rPr lang="en-US" sz="2400" dirty="0">
                <a:effectLst/>
              </a:rPr>
              <a:t>)</a:t>
            </a:r>
            <a:endParaRPr lang="en-US" cap="none" dirty="0">
              <a:effectLst/>
            </a:endParaRPr>
          </a:p>
        </p:txBody>
      </p:sp>
      <p:graphicFrame>
        <p:nvGraphicFramePr>
          <p:cNvPr id="3" name="Object 4"/>
          <p:cNvGraphicFramePr>
            <a:graphicFrameLocks noChangeAspect="1"/>
          </p:cNvGraphicFramePr>
          <p:nvPr>
            <p:extLst>
              <p:ext uri="{D42A27DB-BD31-4B8C-83A1-F6EECF244321}">
                <p14:modId xmlns:p14="http://schemas.microsoft.com/office/powerpoint/2010/main" val="598412465"/>
              </p:ext>
            </p:extLst>
          </p:nvPr>
        </p:nvGraphicFramePr>
        <p:xfrm>
          <a:off x="0" y="1143001"/>
          <a:ext cx="8991599" cy="42792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29510555"/>
      </p:ext>
    </p:extLst>
  </p:cSld>
  <p:clrMapOvr>
    <a:overrideClrMapping bg1="lt1" tx1="dk1" bg2="lt2" tx2="dk2" accent1="accent1" accent2="accent2" accent3="accent3" accent4="accent4" accent5="accent5" accent6="accent6" hlink="hlink" folHlink="folHlink"/>
  </p:clrMapOvr>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2_Minnesota State">
  <a:themeElements>
    <a:clrScheme name="Custom 9">
      <a:dk1>
        <a:srgbClr val="003C66"/>
      </a:dk1>
      <a:lt1>
        <a:srgbClr val="FFFFFF"/>
      </a:lt1>
      <a:dk2>
        <a:srgbClr val="003C66"/>
      </a:dk2>
      <a:lt2>
        <a:srgbClr val="FFFFFF"/>
      </a:lt2>
      <a:accent1>
        <a:srgbClr val="139445"/>
      </a:accent1>
      <a:accent2>
        <a:srgbClr val="DB7C1B"/>
      </a:accent2>
      <a:accent3>
        <a:srgbClr val="0095DA"/>
      </a:accent3>
      <a:accent4>
        <a:srgbClr val="73CEE4"/>
      </a:accent4>
      <a:accent5>
        <a:srgbClr val="62BB46"/>
      </a:accent5>
      <a:accent6>
        <a:srgbClr val="D3E27E"/>
      </a:accent6>
      <a:hlink>
        <a:srgbClr val="0095DA"/>
      </a:hlink>
      <a:folHlink>
        <a:srgbClr val="9D9FA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 template" id="{5C900B94-D0F3-4FEF-9392-DD3DA3ADD64D}" vid="{32230FDD-6901-4838-B0D3-A117734344FD}"/>
    </a:ext>
  </a:extLst>
</a:theme>
</file>

<file path=ppt/theme/theme3.xml><?xml version="1.0" encoding="utf-8"?>
<a:theme xmlns:a="http://schemas.openxmlformats.org/drawingml/2006/main" name="1_Minnesota State">
  <a:themeElements>
    <a:clrScheme name="Custom 9">
      <a:dk1>
        <a:srgbClr val="003C66"/>
      </a:dk1>
      <a:lt1>
        <a:srgbClr val="FFFFFF"/>
      </a:lt1>
      <a:dk2>
        <a:srgbClr val="003C66"/>
      </a:dk2>
      <a:lt2>
        <a:srgbClr val="FFFFFF"/>
      </a:lt2>
      <a:accent1>
        <a:srgbClr val="139445"/>
      </a:accent1>
      <a:accent2>
        <a:srgbClr val="DB7C1B"/>
      </a:accent2>
      <a:accent3>
        <a:srgbClr val="0095DA"/>
      </a:accent3>
      <a:accent4>
        <a:srgbClr val="73CEE4"/>
      </a:accent4>
      <a:accent5>
        <a:srgbClr val="62BB46"/>
      </a:accent5>
      <a:accent6>
        <a:srgbClr val="D3E27E"/>
      </a:accent6>
      <a:hlink>
        <a:srgbClr val="0095DA"/>
      </a:hlink>
      <a:folHlink>
        <a:srgbClr val="9D9FA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 template" id="{5C900B94-D0F3-4FEF-9392-DD3DA3ADD64D}" vid="{32230FDD-6901-4838-B0D3-A117734344FD}"/>
    </a:ext>
  </a:extLst>
</a:theme>
</file>

<file path=ppt/theme/theme4.xml><?xml version="1.0" encoding="utf-8"?>
<a:theme xmlns:a="http://schemas.openxmlformats.org/drawingml/2006/main" name="Minnesota State">
  <a:themeElements>
    <a:clrScheme name="Custom 9">
      <a:dk1>
        <a:srgbClr val="003C66"/>
      </a:dk1>
      <a:lt1>
        <a:srgbClr val="FFFFFF"/>
      </a:lt1>
      <a:dk2>
        <a:srgbClr val="003C66"/>
      </a:dk2>
      <a:lt2>
        <a:srgbClr val="FFFFFF"/>
      </a:lt2>
      <a:accent1>
        <a:srgbClr val="139445"/>
      </a:accent1>
      <a:accent2>
        <a:srgbClr val="DB7C1B"/>
      </a:accent2>
      <a:accent3>
        <a:srgbClr val="0095DA"/>
      </a:accent3>
      <a:accent4>
        <a:srgbClr val="73CEE4"/>
      </a:accent4>
      <a:accent5>
        <a:srgbClr val="62BB46"/>
      </a:accent5>
      <a:accent6>
        <a:srgbClr val="D3E27E"/>
      </a:accent6>
      <a:hlink>
        <a:srgbClr val="0095DA"/>
      </a:hlink>
      <a:folHlink>
        <a:srgbClr val="9D9FA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 template" id="{5C900B94-D0F3-4FEF-9392-DD3DA3ADD64D}" vid="{32230FDD-6901-4838-B0D3-A117734344FD}"/>
    </a:ext>
  </a:extLst>
</a:theme>
</file>

<file path=ppt/theme/theme5.xml><?xml version="1.0" encoding="utf-8"?>
<a:theme xmlns:a="http://schemas.openxmlformats.org/drawingml/2006/main" name="3_Minnesota State">
  <a:themeElements>
    <a:clrScheme name="Custom 9">
      <a:dk1>
        <a:srgbClr val="003C66"/>
      </a:dk1>
      <a:lt1>
        <a:srgbClr val="FFFFFF"/>
      </a:lt1>
      <a:dk2>
        <a:srgbClr val="003C66"/>
      </a:dk2>
      <a:lt2>
        <a:srgbClr val="FFFFFF"/>
      </a:lt2>
      <a:accent1>
        <a:srgbClr val="139445"/>
      </a:accent1>
      <a:accent2>
        <a:srgbClr val="DB7C1B"/>
      </a:accent2>
      <a:accent3>
        <a:srgbClr val="0095DA"/>
      </a:accent3>
      <a:accent4>
        <a:srgbClr val="73CEE4"/>
      </a:accent4>
      <a:accent5>
        <a:srgbClr val="62BB46"/>
      </a:accent5>
      <a:accent6>
        <a:srgbClr val="D3E27E"/>
      </a:accent6>
      <a:hlink>
        <a:srgbClr val="0095DA"/>
      </a:hlink>
      <a:folHlink>
        <a:srgbClr val="9D9FA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 template" id="{5C900B94-D0F3-4FEF-9392-DD3DA3ADD64D}" vid="{32230FDD-6901-4838-B0D3-A117734344FD}"/>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9">
    <a:dk1>
      <a:srgbClr val="003C66"/>
    </a:dk1>
    <a:lt1>
      <a:srgbClr val="FFFFFF"/>
    </a:lt1>
    <a:dk2>
      <a:srgbClr val="003C66"/>
    </a:dk2>
    <a:lt2>
      <a:srgbClr val="FFFFFF"/>
    </a:lt2>
    <a:accent1>
      <a:srgbClr val="139445"/>
    </a:accent1>
    <a:accent2>
      <a:srgbClr val="DB7C1B"/>
    </a:accent2>
    <a:accent3>
      <a:srgbClr val="0095DA"/>
    </a:accent3>
    <a:accent4>
      <a:srgbClr val="73CEE4"/>
    </a:accent4>
    <a:accent5>
      <a:srgbClr val="62BB46"/>
    </a:accent5>
    <a:accent6>
      <a:srgbClr val="D3E27E"/>
    </a:accent6>
    <a:hlink>
      <a:srgbClr val="0095DA"/>
    </a:hlink>
    <a:folHlink>
      <a:srgbClr val="9D9FA2"/>
    </a:folHlink>
  </a:clrScheme>
</a:themeOverride>
</file>

<file path=ppt/theme/themeOverride10.xml><?xml version="1.0" encoding="utf-8"?>
<a:themeOverride xmlns:a="http://schemas.openxmlformats.org/drawingml/2006/main">
  <a:clrScheme name="Custom 9">
    <a:dk1>
      <a:srgbClr val="003C66"/>
    </a:dk1>
    <a:lt1>
      <a:srgbClr val="FFFFFF"/>
    </a:lt1>
    <a:dk2>
      <a:srgbClr val="003C66"/>
    </a:dk2>
    <a:lt2>
      <a:srgbClr val="FFFFFF"/>
    </a:lt2>
    <a:accent1>
      <a:srgbClr val="139445"/>
    </a:accent1>
    <a:accent2>
      <a:srgbClr val="DB7C1B"/>
    </a:accent2>
    <a:accent3>
      <a:srgbClr val="0095DA"/>
    </a:accent3>
    <a:accent4>
      <a:srgbClr val="73CEE4"/>
    </a:accent4>
    <a:accent5>
      <a:srgbClr val="62BB46"/>
    </a:accent5>
    <a:accent6>
      <a:srgbClr val="D3E27E"/>
    </a:accent6>
    <a:hlink>
      <a:srgbClr val="0095DA"/>
    </a:hlink>
    <a:folHlink>
      <a:srgbClr val="9D9FA2"/>
    </a:folHlink>
  </a:clrScheme>
</a:themeOverride>
</file>

<file path=ppt/theme/themeOverride11.xml><?xml version="1.0" encoding="utf-8"?>
<a:themeOverride xmlns:a="http://schemas.openxmlformats.org/drawingml/2006/main">
  <a:clrScheme name="Custom 9">
    <a:dk1>
      <a:srgbClr val="003C66"/>
    </a:dk1>
    <a:lt1>
      <a:srgbClr val="FFFFFF"/>
    </a:lt1>
    <a:dk2>
      <a:srgbClr val="003C66"/>
    </a:dk2>
    <a:lt2>
      <a:srgbClr val="FFFFFF"/>
    </a:lt2>
    <a:accent1>
      <a:srgbClr val="139445"/>
    </a:accent1>
    <a:accent2>
      <a:srgbClr val="DB7C1B"/>
    </a:accent2>
    <a:accent3>
      <a:srgbClr val="0095DA"/>
    </a:accent3>
    <a:accent4>
      <a:srgbClr val="73CEE4"/>
    </a:accent4>
    <a:accent5>
      <a:srgbClr val="62BB46"/>
    </a:accent5>
    <a:accent6>
      <a:srgbClr val="D3E27E"/>
    </a:accent6>
    <a:hlink>
      <a:srgbClr val="0095DA"/>
    </a:hlink>
    <a:folHlink>
      <a:srgbClr val="9D9FA2"/>
    </a:folHlink>
  </a:clrScheme>
</a:themeOverride>
</file>

<file path=ppt/theme/themeOverride12.xml><?xml version="1.0" encoding="utf-8"?>
<a:themeOverride xmlns:a="http://schemas.openxmlformats.org/drawingml/2006/main">
  <a:clrScheme name="Custom 9">
    <a:dk1>
      <a:srgbClr val="003C66"/>
    </a:dk1>
    <a:lt1>
      <a:srgbClr val="FFFFFF"/>
    </a:lt1>
    <a:dk2>
      <a:srgbClr val="003C66"/>
    </a:dk2>
    <a:lt2>
      <a:srgbClr val="FFFFFF"/>
    </a:lt2>
    <a:accent1>
      <a:srgbClr val="139445"/>
    </a:accent1>
    <a:accent2>
      <a:srgbClr val="DB7C1B"/>
    </a:accent2>
    <a:accent3>
      <a:srgbClr val="0095DA"/>
    </a:accent3>
    <a:accent4>
      <a:srgbClr val="73CEE4"/>
    </a:accent4>
    <a:accent5>
      <a:srgbClr val="62BB46"/>
    </a:accent5>
    <a:accent6>
      <a:srgbClr val="D3E27E"/>
    </a:accent6>
    <a:hlink>
      <a:srgbClr val="0095DA"/>
    </a:hlink>
    <a:folHlink>
      <a:srgbClr val="9D9FA2"/>
    </a:folHlink>
  </a:clrScheme>
</a:themeOverride>
</file>

<file path=ppt/theme/themeOverride13.xml><?xml version="1.0" encoding="utf-8"?>
<a:themeOverride xmlns:a="http://schemas.openxmlformats.org/drawingml/2006/main">
  <a:clrScheme name="Custom 9">
    <a:dk1>
      <a:srgbClr val="003C66"/>
    </a:dk1>
    <a:lt1>
      <a:srgbClr val="FFFFFF"/>
    </a:lt1>
    <a:dk2>
      <a:srgbClr val="003C66"/>
    </a:dk2>
    <a:lt2>
      <a:srgbClr val="FFFFFF"/>
    </a:lt2>
    <a:accent1>
      <a:srgbClr val="139445"/>
    </a:accent1>
    <a:accent2>
      <a:srgbClr val="DB7C1B"/>
    </a:accent2>
    <a:accent3>
      <a:srgbClr val="0095DA"/>
    </a:accent3>
    <a:accent4>
      <a:srgbClr val="73CEE4"/>
    </a:accent4>
    <a:accent5>
      <a:srgbClr val="62BB46"/>
    </a:accent5>
    <a:accent6>
      <a:srgbClr val="D3E27E"/>
    </a:accent6>
    <a:hlink>
      <a:srgbClr val="0095DA"/>
    </a:hlink>
    <a:folHlink>
      <a:srgbClr val="9D9FA2"/>
    </a:folHlink>
  </a:clrScheme>
</a:themeOverride>
</file>

<file path=ppt/theme/themeOverride14.xml><?xml version="1.0" encoding="utf-8"?>
<a:themeOverride xmlns:a="http://schemas.openxmlformats.org/drawingml/2006/main">
  <a:clrScheme name="Custom 9">
    <a:dk1>
      <a:srgbClr val="003C66"/>
    </a:dk1>
    <a:lt1>
      <a:srgbClr val="FFFFFF"/>
    </a:lt1>
    <a:dk2>
      <a:srgbClr val="003C66"/>
    </a:dk2>
    <a:lt2>
      <a:srgbClr val="FFFFFF"/>
    </a:lt2>
    <a:accent1>
      <a:srgbClr val="139445"/>
    </a:accent1>
    <a:accent2>
      <a:srgbClr val="DB7C1B"/>
    </a:accent2>
    <a:accent3>
      <a:srgbClr val="0095DA"/>
    </a:accent3>
    <a:accent4>
      <a:srgbClr val="73CEE4"/>
    </a:accent4>
    <a:accent5>
      <a:srgbClr val="62BB46"/>
    </a:accent5>
    <a:accent6>
      <a:srgbClr val="D3E27E"/>
    </a:accent6>
    <a:hlink>
      <a:srgbClr val="0095DA"/>
    </a:hlink>
    <a:folHlink>
      <a:srgbClr val="9D9FA2"/>
    </a:folHlink>
  </a:clrScheme>
</a:themeOverride>
</file>

<file path=ppt/theme/themeOverride15.xml><?xml version="1.0" encoding="utf-8"?>
<a:themeOverride xmlns:a="http://schemas.openxmlformats.org/drawingml/2006/main">
  <a:clrScheme name="Custom 9">
    <a:dk1>
      <a:srgbClr val="003C66"/>
    </a:dk1>
    <a:lt1>
      <a:srgbClr val="FFFFFF"/>
    </a:lt1>
    <a:dk2>
      <a:srgbClr val="003C66"/>
    </a:dk2>
    <a:lt2>
      <a:srgbClr val="FFFFFF"/>
    </a:lt2>
    <a:accent1>
      <a:srgbClr val="139445"/>
    </a:accent1>
    <a:accent2>
      <a:srgbClr val="DB7C1B"/>
    </a:accent2>
    <a:accent3>
      <a:srgbClr val="0095DA"/>
    </a:accent3>
    <a:accent4>
      <a:srgbClr val="73CEE4"/>
    </a:accent4>
    <a:accent5>
      <a:srgbClr val="62BB46"/>
    </a:accent5>
    <a:accent6>
      <a:srgbClr val="D3E27E"/>
    </a:accent6>
    <a:hlink>
      <a:srgbClr val="0095DA"/>
    </a:hlink>
    <a:folHlink>
      <a:srgbClr val="9D9FA2"/>
    </a:folHlink>
  </a:clrScheme>
</a:themeOverride>
</file>

<file path=ppt/theme/themeOverride16.xml><?xml version="1.0" encoding="utf-8"?>
<a:themeOverride xmlns:a="http://schemas.openxmlformats.org/drawingml/2006/main">
  <a:clrScheme name="Custom 9">
    <a:dk1>
      <a:srgbClr val="003C66"/>
    </a:dk1>
    <a:lt1>
      <a:srgbClr val="FFFFFF"/>
    </a:lt1>
    <a:dk2>
      <a:srgbClr val="003C66"/>
    </a:dk2>
    <a:lt2>
      <a:srgbClr val="FFFFFF"/>
    </a:lt2>
    <a:accent1>
      <a:srgbClr val="139445"/>
    </a:accent1>
    <a:accent2>
      <a:srgbClr val="DB7C1B"/>
    </a:accent2>
    <a:accent3>
      <a:srgbClr val="0095DA"/>
    </a:accent3>
    <a:accent4>
      <a:srgbClr val="73CEE4"/>
    </a:accent4>
    <a:accent5>
      <a:srgbClr val="62BB46"/>
    </a:accent5>
    <a:accent6>
      <a:srgbClr val="D3E27E"/>
    </a:accent6>
    <a:hlink>
      <a:srgbClr val="0095DA"/>
    </a:hlink>
    <a:folHlink>
      <a:srgbClr val="9D9FA2"/>
    </a:folHlink>
  </a:clrScheme>
</a:themeOverride>
</file>

<file path=ppt/theme/themeOverride17.xml><?xml version="1.0" encoding="utf-8"?>
<a:themeOverride xmlns:a="http://schemas.openxmlformats.org/drawingml/2006/main">
  <a:clrScheme name="Custom 9">
    <a:dk1>
      <a:srgbClr val="003C66"/>
    </a:dk1>
    <a:lt1>
      <a:srgbClr val="FFFFFF"/>
    </a:lt1>
    <a:dk2>
      <a:srgbClr val="003C66"/>
    </a:dk2>
    <a:lt2>
      <a:srgbClr val="FFFFFF"/>
    </a:lt2>
    <a:accent1>
      <a:srgbClr val="139445"/>
    </a:accent1>
    <a:accent2>
      <a:srgbClr val="DB7C1B"/>
    </a:accent2>
    <a:accent3>
      <a:srgbClr val="0095DA"/>
    </a:accent3>
    <a:accent4>
      <a:srgbClr val="73CEE4"/>
    </a:accent4>
    <a:accent5>
      <a:srgbClr val="62BB46"/>
    </a:accent5>
    <a:accent6>
      <a:srgbClr val="D3E27E"/>
    </a:accent6>
    <a:hlink>
      <a:srgbClr val="0095DA"/>
    </a:hlink>
    <a:folHlink>
      <a:srgbClr val="9D9FA2"/>
    </a:folHlink>
  </a:clrScheme>
</a:themeOverride>
</file>

<file path=ppt/theme/themeOverride18.xml><?xml version="1.0" encoding="utf-8"?>
<a:themeOverride xmlns:a="http://schemas.openxmlformats.org/drawingml/2006/main">
  <a:clrScheme name="Custom 9">
    <a:dk1>
      <a:srgbClr val="003C66"/>
    </a:dk1>
    <a:lt1>
      <a:srgbClr val="FFFFFF"/>
    </a:lt1>
    <a:dk2>
      <a:srgbClr val="003C66"/>
    </a:dk2>
    <a:lt2>
      <a:srgbClr val="FFFFFF"/>
    </a:lt2>
    <a:accent1>
      <a:srgbClr val="139445"/>
    </a:accent1>
    <a:accent2>
      <a:srgbClr val="DB7C1B"/>
    </a:accent2>
    <a:accent3>
      <a:srgbClr val="0095DA"/>
    </a:accent3>
    <a:accent4>
      <a:srgbClr val="73CEE4"/>
    </a:accent4>
    <a:accent5>
      <a:srgbClr val="62BB46"/>
    </a:accent5>
    <a:accent6>
      <a:srgbClr val="D3E27E"/>
    </a:accent6>
    <a:hlink>
      <a:srgbClr val="0095DA"/>
    </a:hlink>
    <a:folHlink>
      <a:srgbClr val="9D9FA2"/>
    </a:folHlink>
  </a:clrScheme>
</a:themeOverride>
</file>

<file path=ppt/theme/themeOverride19.xml><?xml version="1.0" encoding="utf-8"?>
<a:themeOverride xmlns:a="http://schemas.openxmlformats.org/drawingml/2006/main">
  <a:clrScheme name="Custom 9">
    <a:dk1>
      <a:srgbClr val="003C66"/>
    </a:dk1>
    <a:lt1>
      <a:srgbClr val="FFFFFF"/>
    </a:lt1>
    <a:dk2>
      <a:srgbClr val="003C66"/>
    </a:dk2>
    <a:lt2>
      <a:srgbClr val="FFFFFF"/>
    </a:lt2>
    <a:accent1>
      <a:srgbClr val="139445"/>
    </a:accent1>
    <a:accent2>
      <a:srgbClr val="DB7C1B"/>
    </a:accent2>
    <a:accent3>
      <a:srgbClr val="0095DA"/>
    </a:accent3>
    <a:accent4>
      <a:srgbClr val="73CEE4"/>
    </a:accent4>
    <a:accent5>
      <a:srgbClr val="62BB46"/>
    </a:accent5>
    <a:accent6>
      <a:srgbClr val="D3E27E"/>
    </a:accent6>
    <a:hlink>
      <a:srgbClr val="0095DA"/>
    </a:hlink>
    <a:folHlink>
      <a:srgbClr val="9D9FA2"/>
    </a:folHlink>
  </a:clrScheme>
</a:themeOverride>
</file>

<file path=ppt/theme/themeOverride2.xml><?xml version="1.0" encoding="utf-8"?>
<a:themeOverride xmlns:a="http://schemas.openxmlformats.org/drawingml/2006/main">
  <a:clrScheme name="Custom 9">
    <a:dk1>
      <a:srgbClr val="003C66"/>
    </a:dk1>
    <a:lt1>
      <a:srgbClr val="FFFFFF"/>
    </a:lt1>
    <a:dk2>
      <a:srgbClr val="003C66"/>
    </a:dk2>
    <a:lt2>
      <a:srgbClr val="FFFFFF"/>
    </a:lt2>
    <a:accent1>
      <a:srgbClr val="139445"/>
    </a:accent1>
    <a:accent2>
      <a:srgbClr val="DB7C1B"/>
    </a:accent2>
    <a:accent3>
      <a:srgbClr val="0095DA"/>
    </a:accent3>
    <a:accent4>
      <a:srgbClr val="73CEE4"/>
    </a:accent4>
    <a:accent5>
      <a:srgbClr val="62BB46"/>
    </a:accent5>
    <a:accent6>
      <a:srgbClr val="D3E27E"/>
    </a:accent6>
    <a:hlink>
      <a:srgbClr val="0095DA"/>
    </a:hlink>
    <a:folHlink>
      <a:srgbClr val="9D9FA2"/>
    </a:folHlink>
  </a:clrScheme>
</a:themeOverride>
</file>

<file path=ppt/theme/themeOverride20.xml><?xml version="1.0" encoding="utf-8"?>
<a:themeOverride xmlns:a="http://schemas.openxmlformats.org/drawingml/2006/main">
  <a:clrScheme name="Custom 9">
    <a:dk1>
      <a:srgbClr val="003C66"/>
    </a:dk1>
    <a:lt1>
      <a:srgbClr val="FFFFFF"/>
    </a:lt1>
    <a:dk2>
      <a:srgbClr val="003C66"/>
    </a:dk2>
    <a:lt2>
      <a:srgbClr val="FFFFFF"/>
    </a:lt2>
    <a:accent1>
      <a:srgbClr val="139445"/>
    </a:accent1>
    <a:accent2>
      <a:srgbClr val="DB7C1B"/>
    </a:accent2>
    <a:accent3>
      <a:srgbClr val="0095DA"/>
    </a:accent3>
    <a:accent4>
      <a:srgbClr val="73CEE4"/>
    </a:accent4>
    <a:accent5>
      <a:srgbClr val="62BB46"/>
    </a:accent5>
    <a:accent6>
      <a:srgbClr val="D3E27E"/>
    </a:accent6>
    <a:hlink>
      <a:srgbClr val="0095DA"/>
    </a:hlink>
    <a:folHlink>
      <a:srgbClr val="9D9FA2"/>
    </a:folHlink>
  </a:clrScheme>
</a:themeOverride>
</file>

<file path=ppt/theme/themeOverride21.xml><?xml version="1.0" encoding="utf-8"?>
<a:themeOverride xmlns:a="http://schemas.openxmlformats.org/drawingml/2006/main">
  <a:clrScheme name="Custom 9">
    <a:dk1>
      <a:srgbClr val="003C66"/>
    </a:dk1>
    <a:lt1>
      <a:srgbClr val="FFFFFF"/>
    </a:lt1>
    <a:dk2>
      <a:srgbClr val="003C66"/>
    </a:dk2>
    <a:lt2>
      <a:srgbClr val="FFFFFF"/>
    </a:lt2>
    <a:accent1>
      <a:srgbClr val="139445"/>
    </a:accent1>
    <a:accent2>
      <a:srgbClr val="DB7C1B"/>
    </a:accent2>
    <a:accent3>
      <a:srgbClr val="0095DA"/>
    </a:accent3>
    <a:accent4>
      <a:srgbClr val="73CEE4"/>
    </a:accent4>
    <a:accent5>
      <a:srgbClr val="62BB46"/>
    </a:accent5>
    <a:accent6>
      <a:srgbClr val="D3E27E"/>
    </a:accent6>
    <a:hlink>
      <a:srgbClr val="0095DA"/>
    </a:hlink>
    <a:folHlink>
      <a:srgbClr val="9D9FA2"/>
    </a:folHlink>
  </a:clrScheme>
</a:themeOverride>
</file>

<file path=ppt/theme/themeOverride22.xml><?xml version="1.0" encoding="utf-8"?>
<a:themeOverride xmlns:a="http://schemas.openxmlformats.org/drawingml/2006/main">
  <a:clrScheme name="Custom 9">
    <a:dk1>
      <a:srgbClr val="003C66"/>
    </a:dk1>
    <a:lt1>
      <a:srgbClr val="FFFFFF"/>
    </a:lt1>
    <a:dk2>
      <a:srgbClr val="003C66"/>
    </a:dk2>
    <a:lt2>
      <a:srgbClr val="FFFFFF"/>
    </a:lt2>
    <a:accent1>
      <a:srgbClr val="139445"/>
    </a:accent1>
    <a:accent2>
      <a:srgbClr val="DB7C1B"/>
    </a:accent2>
    <a:accent3>
      <a:srgbClr val="0095DA"/>
    </a:accent3>
    <a:accent4>
      <a:srgbClr val="73CEE4"/>
    </a:accent4>
    <a:accent5>
      <a:srgbClr val="62BB46"/>
    </a:accent5>
    <a:accent6>
      <a:srgbClr val="D3E27E"/>
    </a:accent6>
    <a:hlink>
      <a:srgbClr val="0095DA"/>
    </a:hlink>
    <a:folHlink>
      <a:srgbClr val="9D9FA2"/>
    </a:folHlink>
  </a:clrScheme>
</a:themeOverride>
</file>

<file path=ppt/theme/themeOverride23.xml><?xml version="1.0" encoding="utf-8"?>
<a:themeOverride xmlns:a="http://schemas.openxmlformats.org/drawingml/2006/main">
  <a:clrScheme name="Custom 9">
    <a:dk1>
      <a:srgbClr val="003C66"/>
    </a:dk1>
    <a:lt1>
      <a:srgbClr val="FFFFFF"/>
    </a:lt1>
    <a:dk2>
      <a:srgbClr val="003C66"/>
    </a:dk2>
    <a:lt2>
      <a:srgbClr val="FFFFFF"/>
    </a:lt2>
    <a:accent1>
      <a:srgbClr val="139445"/>
    </a:accent1>
    <a:accent2>
      <a:srgbClr val="DB7C1B"/>
    </a:accent2>
    <a:accent3>
      <a:srgbClr val="0095DA"/>
    </a:accent3>
    <a:accent4>
      <a:srgbClr val="73CEE4"/>
    </a:accent4>
    <a:accent5>
      <a:srgbClr val="62BB46"/>
    </a:accent5>
    <a:accent6>
      <a:srgbClr val="D3E27E"/>
    </a:accent6>
    <a:hlink>
      <a:srgbClr val="0095DA"/>
    </a:hlink>
    <a:folHlink>
      <a:srgbClr val="9D9FA2"/>
    </a:folHlink>
  </a:clrScheme>
</a:themeOverride>
</file>

<file path=ppt/theme/themeOverride24.xml><?xml version="1.0" encoding="utf-8"?>
<a:themeOverride xmlns:a="http://schemas.openxmlformats.org/drawingml/2006/main">
  <a:clrScheme name="Custom 9">
    <a:dk1>
      <a:srgbClr val="003C66"/>
    </a:dk1>
    <a:lt1>
      <a:srgbClr val="FFFFFF"/>
    </a:lt1>
    <a:dk2>
      <a:srgbClr val="003C66"/>
    </a:dk2>
    <a:lt2>
      <a:srgbClr val="FFFFFF"/>
    </a:lt2>
    <a:accent1>
      <a:srgbClr val="139445"/>
    </a:accent1>
    <a:accent2>
      <a:srgbClr val="DB7C1B"/>
    </a:accent2>
    <a:accent3>
      <a:srgbClr val="0095DA"/>
    </a:accent3>
    <a:accent4>
      <a:srgbClr val="73CEE4"/>
    </a:accent4>
    <a:accent5>
      <a:srgbClr val="62BB46"/>
    </a:accent5>
    <a:accent6>
      <a:srgbClr val="D3E27E"/>
    </a:accent6>
    <a:hlink>
      <a:srgbClr val="0095DA"/>
    </a:hlink>
    <a:folHlink>
      <a:srgbClr val="9D9FA2"/>
    </a:folHlink>
  </a:clrScheme>
</a:themeOverride>
</file>

<file path=ppt/theme/themeOverride25.xml><?xml version="1.0" encoding="utf-8"?>
<a:themeOverride xmlns:a="http://schemas.openxmlformats.org/drawingml/2006/main">
  <a:clrScheme name="Custom 9">
    <a:dk1>
      <a:srgbClr val="003C66"/>
    </a:dk1>
    <a:lt1>
      <a:srgbClr val="FFFFFF"/>
    </a:lt1>
    <a:dk2>
      <a:srgbClr val="003C66"/>
    </a:dk2>
    <a:lt2>
      <a:srgbClr val="FFFFFF"/>
    </a:lt2>
    <a:accent1>
      <a:srgbClr val="139445"/>
    </a:accent1>
    <a:accent2>
      <a:srgbClr val="DB7C1B"/>
    </a:accent2>
    <a:accent3>
      <a:srgbClr val="0095DA"/>
    </a:accent3>
    <a:accent4>
      <a:srgbClr val="73CEE4"/>
    </a:accent4>
    <a:accent5>
      <a:srgbClr val="62BB46"/>
    </a:accent5>
    <a:accent6>
      <a:srgbClr val="D3E27E"/>
    </a:accent6>
    <a:hlink>
      <a:srgbClr val="0095DA"/>
    </a:hlink>
    <a:folHlink>
      <a:srgbClr val="9D9FA2"/>
    </a:folHlink>
  </a:clrScheme>
</a:themeOverride>
</file>

<file path=ppt/theme/themeOverride26.xml><?xml version="1.0" encoding="utf-8"?>
<a:themeOverride xmlns:a="http://schemas.openxmlformats.org/drawingml/2006/main">
  <a:clrScheme name="Custom 9">
    <a:dk1>
      <a:srgbClr val="003C66"/>
    </a:dk1>
    <a:lt1>
      <a:srgbClr val="FFFFFF"/>
    </a:lt1>
    <a:dk2>
      <a:srgbClr val="003C66"/>
    </a:dk2>
    <a:lt2>
      <a:srgbClr val="FFFFFF"/>
    </a:lt2>
    <a:accent1>
      <a:srgbClr val="139445"/>
    </a:accent1>
    <a:accent2>
      <a:srgbClr val="DB7C1B"/>
    </a:accent2>
    <a:accent3>
      <a:srgbClr val="0095DA"/>
    </a:accent3>
    <a:accent4>
      <a:srgbClr val="73CEE4"/>
    </a:accent4>
    <a:accent5>
      <a:srgbClr val="62BB46"/>
    </a:accent5>
    <a:accent6>
      <a:srgbClr val="D3E27E"/>
    </a:accent6>
    <a:hlink>
      <a:srgbClr val="0095DA"/>
    </a:hlink>
    <a:folHlink>
      <a:srgbClr val="9D9FA2"/>
    </a:folHlink>
  </a:clrScheme>
</a:themeOverride>
</file>

<file path=ppt/theme/themeOverride27.xml><?xml version="1.0" encoding="utf-8"?>
<a:themeOverride xmlns:a="http://schemas.openxmlformats.org/drawingml/2006/main">
  <a:clrScheme name="Custom 9">
    <a:dk1>
      <a:srgbClr val="003C66"/>
    </a:dk1>
    <a:lt1>
      <a:srgbClr val="FFFFFF"/>
    </a:lt1>
    <a:dk2>
      <a:srgbClr val="003C66"/>
    </a:dk2>
    <a:lt2>
      <a:srgbClr val="FFFFFF"/>
    </a:lt2>
    <a:accent1>
      <a:srgbClr val="139445"/>
    </a:accent1>
    <a:accent2>
      <a:srgbClr val="DB7C1B"/>
    </a:accent2>
    <a:accent3>
      <a:srgbClr val="0095DA"/>
    </a:accent3>
    <a:accent4>
      <a:srgbClr val="73CEE4"/>
    </a:accent4>
    <a:accent5>
      <a:srgbClr val="62BB46"/>
    </a:accent5>
    <a:accent6>
      <a:srgbClr val="D3E27E"/>
    </a:accent6>
    <a:hlink>
      <a:srgbClr val="0095DA"/>
    </a:hlink>
    <a:folHlink>
      <a:srgbClr val="9D9FA2"/>
    </a:folHlink>
  </a:clrScheme>
</a:themeOverride>
</file>

<file path=ppt/theme/themeOverride28.xml><?xml version="1.0" encoding="utf-8"?>
<a:themeOverride xmlns:a="http://schemas.openxmlformats.org/drawingml/2006/main">
  <a:clrScheme name="Custom 9">
    <a:dk1>
      <a:srgbClr val="003C66"/>
    </a:dk1>
    <a:lt1>
      <a:srgbClr val="FFFFFF"/>
    </a:lt1>
    <a:dk2>
      <a:srgbClr val="003C66"/>
    </a:dk2>
    <a:lt2>
      <a:srgbClr val="FFFFFF"/>
    </a:lt2>
    <a:accent1>
      <a:srgbClr val="139445"/>
    </a:accent1>
    <a:accent2>
      <a:srgbClr val="DB7C1B"/>
    </a:accent2>
    <a:accent3>
      <a:srgbClr val="0095DA"/>
    </a:accent3>
    <a:accent4>
      <a:srgbClr val="73CEE4"/>
    </a:accent4>
    <a:accent5>
      <a:srgbClr val="62BB46"/>
    </a:accent5>
    <a:accent6>
      <a:srgbClr val="D3E27E"/>
    </a:accent6>
    <a:hlink>
      <a:srgbClr val="0095DA"/>
    </a:hlink>
    <a:folHlink>
      <a:srgbClr val="9D9FA2"/>
    </a:folHlink>
  </a:clrScheme>
</a:themeOverride>
</file>

<file path=ppt/theme/themeOverride29.xml><?xml version="1.0" encoding="utf-8"?>
<a:themeOverride xmlns:a="http://schemas.openxmlformats.org/drawingml/2006/main">
  <a:clrScheme name="Custom 9">
    <a:dk1>
      <a:srgbClr val="003C66"/>
    </a:dk1>
    <a:lt1>
      <a:srgbClr val="FFFFFF"/>
    </a:lt1>
    <a:dk2>
      <a:srgbClr val="003C66"/>
    </a:dk2>
    <a:lt2>
      <a:srgbClr val="FFFFFF"/>
    </a:lt2>
    <a:accent1>
      <a:srgbClr val="139445"/>
    </a:accent1>
    <a:accent2>
      <a:srgbClr val="DB7C1B"/>
    </a:accent2>
    <a:accent3>
      <a:srgbClr val="0095DA"/>
    </a:accent3>
    <a:accent4>
      <a:srgbClr val="73CEE4"/>
    </a:accent4>
    <a:accent5>
      <a:srgbClr val="62BB46"/>
    </a:accent5>
    <a:accent6>
      <a:srgbClr val="D3E27E"/>
    </a:accent6>
    <a:hlink>
      <a:srgbClr val="0095DA"/>
    </a:hlink>
    <a:folHlink>
      <a:srgbClr val="9D9FA2"/>
    </a:folHlink>
  </a:clrScheme>
</a:themeOverride>
</file>

<file path=ppt/theme/themeOverride3.xml><?xml version="1.0" encoding="utf-8"?>
<a:themeOverride xmlns:a="http://schemas.openxmlformats.org/drawingml/2006/main">
  <a:clrScheme name="Custom 9">
    <a:dk1>
      <a:srgbClr val="003C66"/>
    </a:dk1>
    <a:lt1>
      <a:srgbClr val="FFFFFF"/>
    </a:lt1>
    <a:dk2>
      <a:srgbClr val="003C66"/>
    </a:dk2>
    <a:lt2>
      <a:srgbClr val="FFFFFF"/>
    </a:lt2>
    <a:accent1>
      <a:srgbClr val="139445"/>
    </a:accent1>
    <a:accent2>
      <a:srgbClr val="DB7C1B"/>
    </a:accent2>
    <a:accent3>
      <a:srgbClr val="0095DA"/>
    </a:accent3>
    <a:accent4>
      <a:srgbClr val="73CEE4"/>
    </a:accent4>
    <a:accent5>
      <a:srgbClr val="62BB46"/>
    </a:accent5>
    <a:accent6>
      <a:srgbClr val="D3E27E"/>
    </a:accent6>
    <a:hlink>
      <a:srgbClr val="0095DA"/>
    </a:hlink>
    <a:folHlink>
      <a:srgbClr val="9D9FA2"/>
    </a:folHlink>
  </a:clrScheme>
</a:themeOverride>
</file>

<file path=ppt/theme/themeOverride30.xml><?xml version="1.0" encoding="utf-8"?>
<a:themeOverride xmlns:a="http://schemas.openxmlformats.org/drawingml/2006/main">
  <a:clrScheme name="Custom 9">
    <a:dk1>
      <a:srgbClr val="003C66"/>
    </a:dk1>
    <a:lt1>
      <a:srgbClr val="FFFFFF"/>
    </a:lt1>
    <a:dk2>
      <a:srgbClr val="003C66"/>
    </a:dk2>
    <a:lt2>
      <a:srgbClr val="FFFFFF"/>
    </a:lt2>
    <a:accent1>
      <a:srgbClr val="139445"/>
    </a:accent1>
    <a:accent2>
      <a:srgbClr val="DB7C1B"/>
    </a:accent2>
    <a:accent3>
      <a:srgbClr val="0095DA"/>
    </a:accent3>
    <a:accent4>
      <a:srgbClr val="73CEE4"/>
    </a:accent4>
    <a:accent5>
      <a:srgbClr val="62BB46"/>
    </a:accent5>
    <a:accent6>
      <a:srgbClr val="D3E27E"/>
    </a:accent6>
    <a:hlink>
      <a:srgbClr val="0095DA"/>
    </a:hlink>
    <a:folHlink>
      <a:srgbClr val="9D9FA2"/>
    </a:folHlink>
  </a:clrScheme>
</a:themeOverride>
</file>

<file path=ppt/theme/themeOverride31.xml><?xml version="1.0" encoding="utf-8"?>
<a:themeOverride xmlns:a="http://schemas.openxmlformats.org/drawingml/2006/main">
  <a:clrScheme name="Custom 9">
    <a:dk1>
      <a:srgbClr val="003C66"/>
    </a:dk1>
    <a:lt1>
      <a:srgbClr val="FFFFFF"/>
    </a:lt1>
    <a:dk2>
      <a:srgbClr val="003C66"/>
    </a:dk2>
    <a:lt2>
      <a:srgbClr val="FFFFFF"/>
    </a:lt2>
    <a:accent1>
      <a:srgbClr val="139445"/>
    </a:accent1>
    <a:accent2>
      <a:srgbClr val="DB7C1B"/>
    </a:accent2>
    <a:accent3>
      <a:srgbClr val="0095DA"/>
    </a:accent3>
    <a:accent4>
      <a:srgbClr val="73CEE4"/>
    </a:accent4>
    <a:accent5>
      <a:srgbClr val="62BB46"/>
    </a:accent5>
    <a:accent6>
      <a:srgbClr val="D3E27E"/>
    </a:accent6>
    <a:hlink>
      <a:srgbClr val="0095DA"/>
    </a:hlink>
    <a:folHlink>
      <a:srgbClr val="9D9FA2"/>
    </a:folHlink>
  </a:clrScheme>
</a:themeOverride>
</file>

<file path=ppt/theme/themeOverride32.xml><?xml version="1.0" encoding="utf-8"?>
<a:themeOverride xmlns:a="http://schemas.openxmlformats.org/drawingml/2006/main">
  <a:clrScheme name="Custom 9">
    <a:dk1>
      <a:srgbClr val="003C66"/>
    </a:dk1>
    <a:lt1>
      <a:srgbClr val="FFFFFF"/>
    </a:lt1>
    <a:dk2>
      <a:srgbClr val="003C66"/>
    </a:dk2>
    <a:lt2>
      <a:srgbClr val="FFFFFF"/>
    </a:lt2>
    <a:accent1>
      <a:srgbClr val="139445"/>
    </a:accent1>
    <a:accent2>
      <a:srgbClr val="DB7C1B"/>
    </a:accent2>
    <a:accent3>
      <a:srgbClr val="0095DA"/>
    </a:accent3>
    <a:accent4>
      <a:srgbClr val="73CEE4"/>
    </a:accent4>
    <a:accent5>
      <a:srgbClr val="62BB46"/>
    </a:accent5>
    <a:accent6>
      <a:srgbClr val="D3E27E"/>
    </a:accent6>
    <a:hlink>
      <a:srgbClr val="0095DA"/>
    </a:hlink>
    <a:folHlink>
      <a:srgbClr val="9D9FA2"/>
    </a:folHlink>
  </a:clrScheme>
</a:themeOverride>
</file>

<file path=ppt/theme/themeOverride33.xml><?xml version="1.0" encoding="utf-8"?>
<a:themeOverride xmlns:a="http://schemas.openxmlformats.org/drawingml/2006/main">
  <a:clrScheme name="Custom 9">
    <a:dk1>
      <a:srgbClr val="003C66"/>
    </a:dk1>
    <a:lt1>
      <a:srgbClr val="FFFFFF"/>
    </a:lt1>
    <a:dk2>
      <a:srgbClr val="003C66"/>
    </a:dk2>
    <a:lt2>
      <a:srgbClr val="FFFFFF"/>
    </a:lt2>
    <a:accent1>
      <a:srgbClr val="139445"/>
    </a:accent1>
    <a:accent2>
      <a:srgbClr val="DB7C1B"/>
    </a:accent2>
    <a:accent3>
      <a:srgbClr val="0095DA"/>
    </a:accent3>
    <a:accent4>
      <a:srgbClr val="73CEE4"/>
    </a:accent4>
    <a:accent5>
      <a:srgbClr val="62BB46"/>
    </a:accent5>
    <a:accent6>
      <a:srgbClr val="D3E27E"/>
    </a:accent6>
    <a:hlink>
      <a:srgbClr val="0095DA"/>
    </a:hlink>
    <a:folHlink>
      <a:srgbClr val="9D9FA2"/>
    </a:folHlink>
  </a:clrScheme>
</a:themeOverride>
</file>

<file path=ppt/theme/themeOverride34.xml><?xml version="1.0" encoding="utf-8"?>
<a:themeOverride xmlns:a="http://schemas.openxmlformats.org/drawingml/2006/main">
  <a:clrScheme name="Custom 9">
    <a:dk1>
      <a:srgbClr val="003C66"/>
    </a:dk1>
    <a:lt1>
      <a:srgbClr val="FFFFFF"/>
    </a:lt1>
    <a:dk2>
      <a:srgbClr val="003C66"/>
    </a:dk2>
    <a:lt2>
      <a:srgbClr val="FFFFFF"/>
    </a:lt2>
    <a:accent1>
      <a:srgbClr val="139445"/>
    </a:accent1>
    <a:accent2>
      <a:srgbClr val="DB7C1B"/>
    </a:accent2>
    <a:accent3>
      <a:srgbClr val="0095DA"/>
    </a:accent3>
    <a:accent4>
      <a:srgbClr val="73CEE4"/>
    </a:accent4>
    <a:accent5>
      <a:srgbClr val="62BB46"/>
    </a:accent5>
    <a:accent6>
      <a:srgbClr val="D3E27E"/>
    </a:accent6>
    <a:hlink>
      <a:srgbClr val="0095DA"/>
    </a:hlink>
    <a:folHlink>
      <a:srgbClr val="9D9FA2"/>
    </a:folHlink>
  </a:clrScheme>
</a:themeOverride>
</file>

<file path=ppt/theme/themeOverride35.xml><?xml version="1.0" encoding="utf-8"?>
<a:themeOverride xmlns:a="http://schemas.openxmlformats.org/drawingml/2006/main">
  <a:clrScheme name="Custom 9">
    <a:dk1>
      <a:srgbClr val="003C66"/>
    </a:dk1>
    <a:lt1>
      <a:srgbClr val="FFFFFF"/>
    </a:lt1>
    <a:dk2>
      <a:srgbClr val="003C66"/>
    </a:dk2>
    <a:lt2>
      <a:srgbClr val="FFFFFF"/>
    </a:lt2>
    <a:accent1>
      <a:srgbClr val="139445"/>
    </a:accent1>
    <a:accent2>
      <a:srgbClr val="DB7C1B"/>
    </a:accent2>
    <a:accent3>
      <a:srgbClr val="0095DA"/>
    </a:accent3>
    <a:accent4>
      <a:srgbClr val="73CEE4"/>
    </a:accent4>
    <a:accent5>
      <a:srgbClr val="62BB46"/>
    </a:accent5>
    <a:accent6>
      <a:srgbClr val="D3E27E"/>
    </a:accent6>
    <a:hlink>
      <a:srgbClr val="0095DA"/>
    </a:hlink>
    <a:folHlink>
      <a:srgbClr val="9D9FA2"/>
    </a:folHlink>
  </a:clrScheme>
</a:themeOverride>
</file>

<file path=ppt/theme/themeOverride36.xml><?xml version="1.0" encoding="utf-8"?>
<a:themeOverride xmlns:a="http://schemas.openxmlformats.org/drawingml/2006/main">
  <a:clrScheme name="Custom 9">
    <a:dk1>
      <a:srgbClr val="003C66"/>
    </a:dk1>
    <a:lt1>
      <a:srgbClr val="FFFFFF"/>
    </a:lt1>
    <a:dk2>
      <a:srgbClr val="003C66"/>
    </a:dk2>
    <a:lt2>
      <a:srgbClr val="FFFFFF"/>
    </a:lt2>
    <a:accent1>
      <a:srgbClr val="139445"/>
    </a:accent1>
    <a:accent2>
      <a:srgbClr val="DB7C1B"/>
    </a:accent2>
    <a:accent3>
      <a:srgbClr val="0095DA"/>
    </a:accent3>
    <a:accent4>
      <a:srgbClr val="73CEE4"/>
    </a:accent4>
    <a:accent5>
      <a:srgbClr val="62BB46"/>
    </a:accent5>
    <a:accent6>
      <a:srgbClr val="D3E27E"/>
    </a:accent6>
    <a:hlink>
      <a:srgbClr val="0095DA"/>
    </a:hlink>
    <a:folHlink>
      <a:srgbClr val="9D9FA2"/>
    </a:folHlink>
  </a:clrScheme>
</a:themeOverride>
</file>

<file path=ppt/theme/themeOverride37.xml><?xml version="1.0" encoding="utf-8"?>
<a:themeOverride xmlns:a="http://schemas.openxmlformats.org/drawingml/2006/main">
  <a:clrScheme name="Custom 9">
    <a:dk1>
      <a:srgbClr val="003C66"/>
    </a:dk1>
    <a:lt1>
      <a:srgbClr val="FFFFFF"/>
    </a:lt1>
    <a:dk2>
      <a:srgbClr val="003C66"/>
    </a:dk2>
    <a:lt2>
      <a:srgbClr val="FFFFFF"/>
    </a:lt2>
    <a:accent1>
      <a:srgbClr val="139445"/>
    </a:accent1>
    <a:accent2>
      <a:srgbClr val="DB7C1B"/>
    </a:accent2>
    <a:accent3>
      <a:srgbClr val="0095DA"/>
    </a:accent3>
    <a:accent4>
      <a:srgbClr val="73CEE4"/>
    </a:accent4>
    <a:accent5>
      <a:srgbClr val="62BB46"/>
    </a:accent5>
    <a:accent6>
      <a:srgbClr val="D3E27E"/>
    </a:accent6>
    <a:hlink>
      <a:srgbClr val="0095DA"/>
    </a:hlink>
    <a:folHlink>
      <a:srgbClr val="9D9FA2"/>
    </a:folHlink>
  </a:clrScheme>
</a:themeOverride>
</file>

<file path=ppt/theme/themeOverride38.xml><?xml version="1.0" encoding="utf-8"?>
<a:themeOverride xmlns:a="http://schemas.openxmlformats.org/drawingml/2006/main">
  <a:clrScheme name="Custom 9">
    <a:dk1>
      <a:srgbClr val="003C66"/>
    </a:dk1>
    <a:lt1>
      <a:srgbClr val="FFFFFF"/>
    </a:lt1>
    <a:dk2>
      <a:srgbClr val="003C66"/>
    </a:dk2>
    <a:lt2>
      <a:srgbClr val="FFFFFF"/>
    </a:lt2>
    <a:accent1>
      <a:srgbClr val="139445"/>
    </a:accent1>
    <a:accent2>
      <a:srgbClr val="DB7C1B"/>
    </a:accent2>
    <a:accent3>
      <a:srgbClr val="0095DA"/>
    </a:accent3>
    <a:accent4>
      <a:srgbClr val="73CEE4"/>
    </a:accent4>
    <a:accent5>
      <a:srgbClr val="62BB46"/>
    </a:accent5>
    <a:accent6>
      <a:srgbClr val="D3E27E"/>
    </a:accent6>
    <a:hlink>
      <a:srgbClr val="0095DA"/>
    </a:hlink>
    <a:folHlink>
      <a:srgbClr val="9D9FA2"/>
    </a:folHlink>
  </a:clrScheme>
</a:themeOverride>
</file>

<file path=ppt/theme/themeOverride39.xml><?xml version="1.0" encoding="utf-8"?>
<a:themeOverride xmlns:a="http://schemas.openxmlformats.org/drawingml/2006/main">
  <a:clrScheme name="Custom 9">
    <a:dk1>
      <a:srgbClr val="003C66"/>
    </a:dk1>
    <a:lt1>
      <a:srgbClr val="FFFFFF"/>
    </a:lt1>
    <a:dk2>
      <a:srgbClr val="003C66"/>
    </a:dk2>
    <a:lt2>
      <a:srgbClr val="FFFFFF"/>
    </a:lt2>
    <a:accent1>
      <a:srgbClr val="139445"/>
    </a:accent1>
    <a:accent2>
      <a:srgbClr val="DB7C1B"/>
    </a:accent2>
    <a:accent3>
      <a:srgbClr val="0095DA"/>
    </a:accent3>
    <a:accent4>
      <a:srgbClr val="73CEE4"/>
    </a:accent4>
    <a:accent5>
      <a:srgbClr val="62BB46"/>
    </a:accent5>
    <a:accent6>
      <a:srgbClr val="D3E27E"/>
    </a:accent6>
    <a:hlink>
      <a:srgbClr val="0095DA"/>
    </a:hlink>
    <a:folHlink>
      <a:srgbClr val="9D9FA2"/>
    </a:folHlink>
  </a:clrScheme>
</a:themeOverride>
</file>

<file path=ppt/theme/themeOverride4.xml><?xml version="1.0" encoding="utf-8"?>
<a:themeOverride xmlns:a="http://schemas.openxmlformats.org/drawingml/2006/main">
  <a:clrScheme name="Custom 9">
    <a:dk1>
      <a:srgbClr val="003C66"/>
    </a:dk1>
    <a:lt1>
      <a:srgbClr val="FFFFFF"/>
    </a:lt1>
    <a:dk2>
      <a:srgbClr val="003C66"/>
    </a:dk2>
    <a:lt2>
      <a:srgbClr val="FFFFFF"/>
    </a:lt2>
    <a:accent1>
      <a:srgbClr val="139445"/>
    </a:accent1>
    <a:accent2>
      <a:srgbClr val="DB7C1B"/>
    </a:accent2>
    <a:accent3>
      <a:srgbClr val="0095DA"/>
    </a:accent3>
    <a:accent4>
      <a:srgbClr val="73CEE4"/>
    </a:accent4>
    <a:accent5>
      <a:srgbClr val="62BB46"/>
    </a:accent5>
    <a:accent6>
      <a:srgbClr val="D3E27E"/>
    </a:accent6>
    <a:hlink>
      <a:srgbClr val="0095DA"/>
    </a:hlink>
    <a:folHlink>
      <a:srgbClr val="9D9FA2"/>
    </a:folHlink>
  </a:clrScheme>
</a:themeOverride>
</file>

<file path=ppt/theme/themeOverride40.xml><?xml version="1.0" encoding="utf-8"?>
<a:themeOverride xmlns:a="http://schemas.openxmlformats.org/drawingml/2006/main">
  <a:clrScheme name="Custom 9">
    <a:dk1>
      <a:srgbClr val="003C66"/>
    </a:dk1>
    <a:lt1>
      <a:srgbClr val="FFFFFF"/>
    </a:lt1>
    <a:dk2>
      <a:srgbClr val="003C66"/>
    </a:dk2>
    <a:lt2>
      <a:srgbClr val="FFFFFF"/>
    </a:lt2>
    <a:accent1>
      <a:srgbClr val="139445"/>
    </a:accent1>
    <a:accent2>
      <a:srgbClr val="DB7C1B"/>
    </a:accent2>
    <a:accent3>
      <a:srgbClr val="0095DA"/>
    </a:accent3>
    <a:accent4>
      <a:srgbClr val="73CEE4"/>
    </a:accent4>
    <a:accent5>
      <a:srgbClr val="62BB46"/>
    </a:accent5>
    <a:accent6>
      <a:srgbClr val="D3E27E"/>
    </a:accent6>
    <a:hlink>
      <a:srgbClr val="0095DA"/>
    </a:hlink>
    <a:folHlink>
      <a:srgbClr val="9D9FA2"/>
    </a:folHlink>
  </a:clrScheme>
</a:themeOverride>
</file>

<file path=ppt/theme/themeOverride41.xml><?xml version="1.0" encoding="utf-8"?>
<a:themeOverride xmlns:a="http://schemas.openxmlformats.org/drawingml/2006/main">
  <a:clrScheme name="Custom 9">
    <a:dk1>
      <a:srgbClr val="003C66"/>
    </a:dk1>
    <a:lt1>
      <a:srgbClr val="FFFFFF"/>
    </a:lt1>
    <a:dk2>
      <a:srgbClr val="003C66"/>
    </a:dk2>
    <a:lt2>
      <a:srgbClr val="FFFFFF"/>
    </a:lt2>
    <a:accent1>
      <a:srgbClr val="139445"/>
    </a:accent1>
    <a:accent2>
      <a:srgbClr val="DB7C1B"/>
    </a:accent2>
    <a:accent3>
      <a:srgbClr val="0095DA"/>
    </a:accent3>
    <a:accent4>
      <a:srgbClr val="73CEE4"/>
    </a:accent4>
    <a:accent5>
      <a:srgbClr val="62BB46"/>
    </a:accent5>
    <a:accent6>
      <a:srgbClr val="D3E27E"/>
    </a:accent6>
    <a:hlink>
      <a:srgbClr val="0095DA"/>
    </a:hlink>
    <a:folHlink>
      <a:srgbClr val="9D9FA2"/>
    </a:folHlink>
  </a:clrScheme>
</a:themeOverride>
</file>

<file path=ppt/theme/themeOverride42.xml><?xml version="1.0" encoding="utf-8"?>
<a:themeOverride xmlns:a="http://schemas.openxmlformats.org/drawingml/2006/main">
  <a:clrScheme name="Custom 9">
    <a:dk1>
      <a:srgbClr val="003C66"/>
    </a:dk1>
    <a:lt1>
      <a:srgbClr val="FFFFFF"/>
    </a:lt1>
    <a:dk2>
      <a:srgbClr val="003C66"/>
    </a:dk2>
    <a:lt2>
      <a:srgbClr val="FFFFFF"/>
    </a:lt2>
    <a:accent1>
      <a:srgbClr val="139445"/>
    </a:accent1>
    <a:accent2>
      <a:srgbClr val="DB7C1B"/>
    </a:accent2>
    <a:accent3>
      <a:srgbClr val="0095DA"/>
    </a:accent3>
    <a:accent4>
      <a:srgbClr val="73CEE4"/>
    </a:accent4>
    <a:accent5>
      <a:srgbClr val="62BB46"/>
    </a:accent5>
    <a:accent6>
      <a:srgbClr val="D3E27E"/>
    </a:accent6>
    <a:hlink>
      <a:srgbClr val="0095DA"/>
    </a:hlink>
    <a:folHlink>
      <a:srgbClr val="9D9FA2"/>
    </a:folHlink>
  </a:clrScheme>
</a:themeOverride>
</file>

<file path=ppt/theme/themeOverride43.xml><?xml version="1.0" encoding="utf-8"?>
<a:themeOverride xmlns:a="http://schemas.openxmlformats.org/drawingml/2006/main">
  <a:clrScheme name="Custom 9">
    <a:dk1>
      <a:srgbClr val="003C66"/>
    </a:dk1>
    <a:lt1>
      <a:srgbClr val="FFFFFF"/>
    </a:lt1>
    <a:dk2>
      <a:srgbClr val="003C66"/>
    </a:dk2>
    <a:lt2>
      <a:srgbClr val="FFFFFF"/>
    </a:lt2>
    <a:accent1>
      <a:srgbClr val="139445"/>
    </a:accent1>
    <a:accent2>
      <a:srgbClr val="DB7C1B"/>
    </a:accent2>
    <a:accent3>
      <a:srgbClr val="0095DA"/>
    </a:accent3>
    <a:accent4>
      <a:srgbClr val="73CEE4"/>
    </a:accent4>
    <a:accent5>
      <a:srgbClr val="62BB46"/>
    </a:accent5>
    <a:accent6>
      <a:srgbClr val="D3E27E"/>
    </a:accent6>
    <a:hlink>
      <a:srgbClr val="0095DA"/>
    </a:hlink>
    <a:folHlink>
      <a:srgbClr val="9D9FA2"/>
    </a:folHlink>
  </a:clrScheme>
</a:themeOverride>
</file>

<file path=ppt/theme/themeOverride44.xml><?xml version="1.0" encoding="utf-8"?>
<a:themeOverride xmlns:a="http://schemas.openxmlformats.org/drawingml/2006/main">
  <a:clrScheme name="Custom 9">
    <a:dk1>
      <a:srgbClr val="003C66"/>
    </a:dk1>
    <a:lt1>
      <a:srgbClr val="FFFFFF"/>
    </a:lt1>
    <a:dk2>
      <a:srgbClr val="003C66"/>
    </a:dk2>
    <a:lt2>
      <a:srgbClr val="FFFFFF"/>
    </a:lt2>
    <a:accent1>
      <a:srgbClr val="139445"/>
    </a:accent1>
    <a:accent2>
      <a:srgbClr val="DB7C1B"/>
    </a:accent2>
    <a:accent3>
      <a:srgbClr val="0095DA"/>
    </a:accent3>
    <a:accent4>
      <a:srgbClr val="73CEE4"/>
    </a:accent4>
    <a:accent5>
      <a:srgbClr val="62BB46"/>
    </a:accent5>
    <a:accent6>
      <a:srgbClr val="D3E27E"/>
    </a:accent6>
    <a:hlink>
      <a:srgbClr val="0095DA"/>
    </a:hlink>
    <a:folHlink>
      <a:srgbClr val="9D9FA2"/>
    </a:folHlink>
  </a:clrScheme>
</a:themeOverride>
</file>

<file path=ppt/theme/themeOverride45.xml><?xml version="1.0" encoding="utf-8"?>
<a:themeOverride xmlns:a="http://schemas.openxmlformats.org/drawingml/2006/main">
  <a:clrScheme name="Custom 9">
    <a:dk1>
      <a:srgbClr val="003C66"/>
    </a:dk1>
    <a:lt1>
      <a:srgbClr val="FFFFFF"/>
    </a:lt1>
    <a:dk2>
      <a:srgbClr val="003C66"/>
    </a:dk2>
    <a:lt2>
      <a:srgbClr val="FFFFFF"/>
    </a:lt2>
    <a:accent1>
      <a:srgbClr val="139445"/>
    </a:accent1>
    <a:accent2>
      <a:srgbClr val="DB7C1B"/>
    </a:accent2>
    <a:accent3>
      <a:srgbClr val="0095DA"/>
    </a:accent3>
    <a:accent4>
      <a:srgbClr val="73CEE4"/>
    </a:accent4>
    <a:accent5>
      <a:srgbClr val="62BB46"/>
    </a:accent5>
    <a:accent6>
      <a:srgbClr val="D3E27E"/>
    </a:accent6>
    <a:hlink>
      <a:srgbClr val="0095DA"/>
    </a:hlink>
    <a:folHlink>
      <a:srgbClr val="9D9FA2"/>
    </a:folHlink>
  </a:clrScheme>
</a:themeOverride>
</file>

<file path=ppt/theme/themeOverride46.xml><?xml version="1.0" encoding="utf-8"?>
<a:themeOverride xmlns:a="http://schemas.openxmlformats.org/drawingml/2006/main">
  <a:clrScheme name="Custom 9">
    <a:dk1>
      <a:srgbClr val="003C66"/>
    </a:dk1>
    <a:lt1>
      <a:srgbClr val="FFFFFF"/>
    </a:lt1>
    <a:dk2>
      <a:srgbClr val="003C66"/>
    </a:dk2>
    <a:lt2>
      <a:srgbClr val="FFFFFF"/>
    </a:lt2>
    <a:accent1>
      <a:srgbClr val="139445"/>
    </a:accent1>
    <a:accent2>
      <a:srgbClr val="DB7C1B"/>
    </a:accent2>
    <a:accent3>
      <a:srgbClr val="0095DA"/>
    </a:accent3>
    <a:accent4>
      <a:srgbClr val="73CEE4"/>
    </a:accent4>
    <a:accent5>
      <a:srgbClr val="62BB46"/>
    </a:accent5>
    <a:accent6>
      <a:srgbClr val="D3E27E"/>
    </a:accent6>
    <a:hlink>
      <a:srgbClr val="0095DA"/>
    </a:hlink>
    <a:folHlink>
      <a:srgbClr val="9D9FA2"/>
    </a:folHlink>
  </a:clrScheme>
</a:themeOverride>
</file>

<file path=ppt/theme/themeOverride47.xml><?xml version="1.0" encoding="utf-8"?>
<a:themeOverride xmlns:a="http://schemas.openxmlformats.org/drawingml/2006/main">
  <a:clrScheme name="Custom 9">
    <a:dk1>
      <a:srgbClr val="003C66"/>
    </a:dk1>
    <a:lt1>
      <a:srgbClr val="FFFFFF"/>
    </a:lt1>
    <a:dk2>
      <a:srgbClr val="003C66"/>
    </a:dk2>
    <a:lt2>
      <a:srgbClr val="FFFFFF"/>
    </a:lt2>
    <a:accent1>
      <a:srgbClr val="139445"/>
    </a:accent1>
    <a:accent2>
      <a:srgbClr val="DB7C1B"/>
    </a:accent2>
    <a:accent3>
      <a:srgbClr val="0095DA"/>
    </a:accent3>
    <a:accent4>
      <a:srgbClr val="73CEE4"/>
    </a:accent4>
    <a:accent5>
      <a:srgbClr val="62BB46"/>
    </a:accent5>
    <a:accent6>
      <a:srgbClr val="D3E27E"/>
    </a:accent6>
    <a:hlink>
      <a:srgbClr val="0095DA"/>
    </a:hlink>
    <a:folHlink>
      <a:srgbClr val="9D9FA2"/>
    </a:folHlink>
  </a:clrScheme>
</a:themeOverride>
</file>

<file path=ppt/theme/themeOverride48.xml><?xml version="1.0" encoding="utf-8"?>
<a:themeOverride xmlns:a="http://schemas.openxmlformats.org/drawingml/2006/main">
  <a:clrScheme name="Custom 9">
    <a:dk1>
      <a:srgbClr val="003C66"/>
    </a:dk1>
    <a:lt1>
      <a:srgbClr val="FFFFFF"/>
    </a:lt1>
    <a:dk2>
      <a:srgbClr val="003C66"/>
    </a:dk2>
    <a:lt2>
      <a:srgbClr val="FFFFFF"/>
    </a:lt2>
    <a:accent1>
      <a:srgbClr val="139445"/>
    </a:accent1>
    <a:accent2>
      <a:srgbClr val="DB7C1B"/>
    </a:accent2>
    <a:accent3>
      <a:srgbClr val="0095DA"/>
    </a:accent3>
    <a:accent4>
      <a:srgbClr val="73CEE4"/>
    </a:accent4>
    <a:accent5>
      <a:srgbClr val="62BB46"/>
    </a:accent5>
    <a:accent6>
      <a:srgbClr val="D3E27E"/>
    </a:accent6>
    <a:hlink>
      <a:srgbClr val="0095DA"/>
    </a:hlink>
    <a:folHlink>
      <a:srgbClr val="9D9FA2"/>
    </a:folHlink>
  </a:clrScheme>
</a:themeOverride>
</file>

<file path=ppt/theme/themeOverride49.xml><?xml version="1.0" encoding="utf-8"?>
<a:themeOverride xmlns:a="http://schemas.openxmlformats.org/drawingml/2006/main">
  <a:clrScheme name="Custom 9">
    <a:dk1>
      <a:srgbClr val="003C66"/>
    </a:dk1>
    <a:lt1>
      <a:srgbClr val="FFFFFF"/>
    </a:lt1>
    <a:dk2>
      <a:srgbClr val="003C66"/>
    </a:dk2>
    <a:lt2>
      <a:srgbClr val="FFFFFF"/>
    </a:lt2>
    <a:accent1>
      <a:srgbClr val="139445"/>
    </a:accent1>
    <a:accent2>
      <a:srgbClr val="DB7C1B"/>
    </a:accent2>
    <a:accent3>
      <a:srgbClr val="0095DA"/>
    </a:accent3>
    <a:accent4>
      <a:srgbClr val="73CEE4"/>
    </a:accent4>
    <a:accent5>
      <a:srgbClr val="62BB46"/>
    </a:accent5>
    <a:accent6>
      <a:srgbClr val="D3E27E"/>
    </a:accent6>
    <a:hlink>
      <a:srgbClr val="0095DA"/>
    </a:hlink>
    <a:folHlink>
      <a:srgbClr val="9D9FA2"/>
    </a:folHlink>
  </a:clrScheme>
</a:themeOverride>
</file>

<file path=ppt/theme/themeOverride5.xml><?xml version="1.0" encoding="utf-8"?>
<a:themeOverride xmlns:a="http://schemas.openxmlformats.org/drawingml/2006/main">
  <a:clrScheme name="Custom 9">
    <a:dk1>
      <a:srgbClr val="003C66"/>
    </a:dk1>
    <a:lt1>
      <a:srgbClr val="FFFFFF"/>
    </a:lt1>
    <a:dk2>
      <a:srgbClr val="003C66"/>
    </a:dk2>
    <a:lt2>
      <a:srgbClr val="FFFFFF"/>
    </a:lt2>
    <a:accent1>
      <a:srgbClr val="139445"/>
    </a:accent1>
    <a:accent2>
      <a:srgbClr val="DB7C1B"/>
    </a:accent2>
    <a:accent3>
      <a:srgbClr val="0095DA"/>
    </a:accent3>
    <a:accent4>
      <a:srgbClr val="73CEE4"/>
    </a:accent4>
    <a:accent5>
      <a:srgbClr val="62BB46"/>
    </a:accent5>
    <a:accent6>
      <a:srgbClr val="D3E27E"/>
    </a:accent6>
    <a:hlink>
      <a:srgbClr val="0095DA"/>
    </a:hlink>
    <a:folHlink>
      <a:srgbClr val="9D9FA2"/>
    </a:folHlink>
  </a:clrScheme>
</a:themeOverride>
</file>

<file path=ppt/theme/themeOverride50.xml><?xml version="1.0" encoding="utf-8"?>
<a:themeOverride xmlns:a="http://schemas.openxmlformats.org/drawingml/2006/main">
  <a:clrScheme name="Custom 9">
    <a:dk1>
      <a:srgbClr val="003C66"/>
    </a:dk1>
    <a:lt1>
      <a:srgbClr val="FFFFFF"/>
    </a:lt1>
    <a:dk2>
      <a:srgbClr val="003C66"/>
    </a:dk2>
    <a:lt2>
      <a:srgbClr val="FFFFFF"/>
    </a:lt2>
    <a:accent1>
      <a:srgbClr val="139445"/>
    </a:accent1>
    <a:accent2>
      <a:srgbClr val="DB7C1B"/>
    </a:accent2>
    <a:accent3>
      <a:srgbClr val="0095DA"/>
    </a:accent3>
    <a:accent4>
      <a:srgbClr val="73CEE4"/>
    </a:accent4>
    <a:accent5>
      <a:srgbClr val="62BB46"/>
    </a:accent5>
    <a:accent6>
      <a:srgbClr val="D3E27E"/>
    </a:accent6>
    <a:hlink>
      <a:srgbClr val="0095DA"/>
    </a:hlink>
    <a:folHlink>
      <a:srgbClr val="9D9FA2"/>
    </a:folHlink>
  </a:clrScheme>
</a:themeOverride>
</file>

<file path=ppt/theme/themeOverride51.xml><?xml version="1.0" encoding="utf-8"?>
<a:themeOverride xmlns:a="http://schemas.openxmlformats.org/drawingml/2006/main">
  <a:clrScheme name="Custom 9">
    <a:dk1>
      <a:srgbClr val="003C66"/>
    </a:dk1>
    <a:lt1>
      <a:srgbClr val="FFFFFF"/>
    </a:lt1>
    <a:dk2>
      <a:srgbClr val="003C66"/>
    </a:dk2>
    <a:lt2>
      <a:srgbClr val="FFFFFF"/>
    </a:lt2>
    <a:accent1>
      <a:srgbClr val="139445"/>
    </a:accent1>
    <a:accent2>
      <a:srgbClr val="DB7C1B"/>
    </a:accent2>
    <a:accent3>
      <a:srgbClr val="0095DA"/>
    </a:accent3>
    <a:accent4>
      <a:srgbClr val="73CEE4"/>
    </a:accent4>
    <a:accent5>
      <a:srgbClr val="62BB46"/>
    </a:accent5>
    <a:accent6>
      <a:srgbClr val="D3E27E"/>
    </a:accent6>
    <a:hlink>
      <a:srgbClr val="0095DA"/>
    </a:hlink>
    <a:folHlink>
      <a:srgbClr val="9D9FA2"/>
    </a:folHlink>
  </a:clrScheme>
</a:themeOverride>
</file>

<file path=ppt/theme/themeOverride52.xml><?xml version="1.0" encoding="utf-8"?>
<a:themeOverride xmlns:a="http://schemas.openxmlformats.org/drawingml/2006/main">
  <a:clrScheme name="Custom 9">
    <a:dk1>
      <a:srgbClr val="003C66"/>
    </a:dk1>
    <a:lt1>
      <a:srgbClr val="FFFFFF"/>
    </a:lt1>
    <a:dk2>
      <a:srgbClr val="003C66"/>
    </a:dk2>
    <a:lt2>
      <a:srgbClr val="FFFFFF"/>
    </a:lt2>
    <a:accent1>
      <a:srgbClr val="139445"/>
    </a:accent1>
    <a:accent2>
      <a:srgbClr val="DB7C1B"/>
    </a:accent2>
    <a:accent3>
      <a:srgbClr val="0095DA"/>
    </a:accent3>
    <a:accent4>
      <a:srgbClr val="73CEE4"/>
    </a:accent4>
    <a:accent5>
      <a:srgbClr val="62BB46"/>
    </a:accent5>
    <a:accent6>
      <a:srgbClr val="D3E27E"/>
    </a:accent6>
    <a:hlink>
      <a:srgbClr val="0095DA"/>
    </a:hlink>
    <a:folHlink>
      <a:srgbClr val="9D9FA2"/>
    </a:folHlink>
  </a:clrScheme>
</a:themeOverride>
</file>

<file path=ppt/theme/themeOverride53.xml><?xml version="1.0" encoding="utf-8"?>
<a:themeOverride xmlns:a="http://schemas.openxmlformats.org/drawingml/2006/main">
  <a:clrScheme name="Custom 9">
    <a:dk1>
      <a:srgbClr val="003C66"/>
    </a:dk1>
    <a:lt1>
      <a:srgbClr val="FFFFFF"/>
    </a:lt1>
    <a:dk2>
      <a:srgbClr val="003C66"/>
    </a:dk2>
    <a:lt2>
      <a:srgbClr val="FFFFFF"/>
    </a:lt2>
    <a:accent1>
      <a:srgbClr val="139445"/>
    </a:accent1>
    <a:accent2>
      <a:srgbClr val="DB7C1B"/>
    </a:accent2>
    <a:accent3>
      <a:srgbClr val="0095DA"/>
    </a:accent3>
    <a:accent4>
      <a:srgbClr val="73CEE4"/>
    </a:accent4>
    <a:accent5>
      <a:srgbClr val="62BB46"/>
    </a:accent5>
    <a:accent6>
      <a:srgbClr val="D3E27E"/>
    </a:accent6>
    <a:hlink>
      <a:srgbClr val="0095DA"/>
    </a:hlink>
    <a:folHlink>
      <a:srgbClr val="9D9FA2"/>
    </a:folHlink>
  </a:clrScheme>
</a:themeOverride>
</file>

<file path=ppt/theme/themeOverride54.xml><?xml version="1.0" encoding="utf-8"?>
<a:themeOverride xmlns:a="http://schemas.openxmlformats.org/drawingml/2006/main">
  <a:clrScheme name="Custom 9">
    <a:dk1>
      <a:srgbClr val="003C66"/>
    </a:dk1>
    <a:lt1>
      <a:srgbClr val="FFFFFF"/>
    </a:lt1>
    <a:dk2>
      <a:srgbClr val="003C66"/>
    </a:dk2>
    <a:lt2>
      <a:srgbClr val="FFFFFF"/>
    </a:lt2>
    <a:accent1>
      <a:srgbClr val="139445"/>
    </a:accent1>
    <a:accent2>
      <a:srgbClr val="DB7C1B"/>
    </a:accent2>
    <a:accent3>
      <a:srgbClr val="0095DA"/>
    </a:accent3>
    <a:accent4>
      <a:srgbClr val="73CEE4"/>
    </a:accent4>
    <a:accent5>
      <a:srgbClr val="62BB46"/>
    </a:accent5>
    <a:accent6>
      <a:srgbClr val="D3E27E"/>
    </a:accent6>
    <a:hlink>
      <a:srgbClr val="0095DA"/>
    </a:hlink>
    <a:folHlink>
      <a:srgbClr val="9D9FA2"/>
    </a:folHlink>
  </a:clrScheme>
</a:themeOverride>
</file>

<file path=ppt/theme/themeOverride6.xml><?xml version="1.0" encoding="utf-8"?>
<a:themeOverride xmlns:a="http://schemas.openxmlformats.org/drawingml/2006/main">
  <a:clrScheme name="Custom 9">
    <a:dk1>
      <a:srgbClr val="003C66"/>
    </a:dk1>
    <a:lt1>
      <a:srgbClr val="FFFFFF"/>
    </a:lt1>
    <a:dk2>
      <a:srgbClr val="003C66"/>
    </a:dk2>
    <a:lt2>
      <a:srgbClr val="FFFFFF"/>
    </a:lt2>
    <a:accent1>
      <a:srgbClr val="139445"/>
    </a:accent1>
    <a:accent2>
      <a:srgbClr val="DB7C1B"/>
    </a:accent2>
    <a:accent3>
      <a:srgbClr val="0095DA"/>
    </a:accent3>
    <a:accent4>
      <a:srgbClr val="73CEE4"/>
    </a:accent4>
    <a:accent5>
      <a:srgbClr val="62BB46"/>
    </a:accent5>
    <a:accent6>
      <a:srgbClr val="D3E27E"/>
    </a:accent6>
    <a:hlink>
      <a:srgbClr val="0095DA"/>
    </a:hlink>
    <a:folHlink>
      <a:srgbClr val="9D9FA2"/>
    </a:folHlink>
  </a:clrScheme>
</a:themeOverride>
</file>

<file path=ppt/theme/themeOverride7.xml><?xml version="1.0" encoding="utf-8"?>
<a:themeOverride xmlns:a="http://schemas.openxmlformats.org/drawingml/2006/main">
  <a:clrScheme name="Custom 9">
    <a:dk1>
      <a:srgbClr val="003C66"/>
    </a:dk1>
    <a:lt1>
      <a:srgbClr val="FFFFFF"/>
    </a:lt1>
    <a:dk2>
      <a:srgbClr val="003C66"/>
    </a:dk2>
    <a:lt2>
      <a:srgbClr val="FFFFFF"/>
    </a:lt2>
    <a:accent1>
      <a:srgbClr val="139445"/>
    </a:accent1>
    <a:accent2>
      <a:srgbClr val="DB7C1B"/>
    </a:accent2>
    <a:accent3>
      <a:srgbClr val="0095DA"/>
    </a:accent3>
    <a:accent4>
      <a:srgbClr val="73CEE4"/>
    </a:accent4>
    <a:accent5>
      <a:srgbClr val="62BB46"/>
    </a:accent5>
    <a:accent6>
      <a:srgbClr val="D3E27E"/>
    </a:accent6>
    <a:hlink>
      <a:srgbClr val="0095DA"/>
    </a:hlink>
    <a:folHlink>
      <a:srgbClr val="9D9FA2"/>
    </a:folHlink>
  </a:clrScheme>
</a:themeOverride>
</file>

<file path=ppt/theme/themeOverride8.xml><?xml version="1.0" encoding="utf-8"?>
<a:themeOverride xmlns:a="http://schemas.openxmlformats.org/drawingml/2006/main">
  <a:clrScheme name="Custom 9">
    <a:dk1>
      <a:srgbClr val="003C66"/>
    </a:dk1>
    <a:lt1>
      <a:srgbClr val="FFFFFF"/>
    </a:lt1>
    <a:dk2>
      <a:srgbClr val="003C66"/>
    </a:dk2>
    <a:lt2>
      <a:srgbClr val="FFFFFF"/>
    </a:lt2>
    <a:accent1>
      <a:srgbClr val="139445"/>
    </a:accent1>
    <a:accent2>
      <a:srgbClr val="DB7C1B"/>
    </a:accent2>
    <a:accent3>
      <a:srgbClr val="0095DA"/>
    </a:accent3>
    <a:accent4>
      <a:srgbClr val="73CEE4"/>
    </a:accent4>
    <a:accent5>
      <a:srgbClr val="62BB46"/>
    </a:accent5>
    <a:accent6>
      <a:srgbClr val="D3E27E"/>
    </a:accent6>
    <a:hlink>
      <a:srgbClr val="0095DA"/>
    </a:hlink>
    <a:folHlink>
      <a:srgbClr val="9D9FA2"/>
    </a:folHlink>
  </a:clrScheme>
</a:themeOverride>
</file>

<file path=ppt/theme/themeOverride9.xml><?xml version="1.0" encoding="utf-8"?>
<a:themeOverride xmlns:a="http://schemas.openxmlformats.org/drawingml/2006/main">
  <a:clrScheme name="Custom 9">
    <a:dk1>
      <a:srgbClr val="003C66"/>
    </a:dk1>
    <a:lt1>
      <a:srgbClr val="FFFFFF"/>
    </a:lt1>
    <a:dk2>
      <a:srgbClr val="003C66"/>
    </a:dk2>
    <a:lt2>
      <a:srgbClr val="FFFFFF"/>
    </a:lt2>
    <a:accent1>
      <a:srgbClr val="139445"/>
    </a:accent1>
    <a:accent2>
      <a:srgbClr val="DB7C1B"/>
    </a:accent2>
    <a:accent3>
      <a:srgbClr val="0095DA"/>
    </a:accent3>
    <a:accent4>
      <a:srgbClr val="73CEE4"/>
    </a:accent4>
    <a:accent5>
      <a:srgbClr val="62BB46"/>
    </a:accent5>
    <a:accent6>
      <a:srgbClr val="D3E27E"/>
    </a:accent6>
    <a:hlink>
      <a:srgbClr val="0095DA"/>
    </a:hlink>
    <a:folHlink>
      <a:srgbClr val="9D9FA2"/>
    </a:folHlink>
  </a:clrScheme>
</a:themeOverride>
</file>

<file path=docProps/app.xml><?xml version="1.0" encoding="utf-8"?>
<Properties xmlns="http://schemas.openxmlformats.org/officeDocument/2006/extended-properties" xmlns:vt="http://schemas.openxmlformats.org/officeDocument/2006/docPropsVTypes">
  <Template>Trek</Template>
  <TotalTime>62815</TotalTime>
  <Words>1659</Words>
  <Application>Microsoft Office PowerPoint</Application>
  <PresentationFormat>On-screen Show (4:3)</PresentationFormat>
  <Paragraphs>594</Paragraphs>
  <Slides>64</Slides>
  <Notes>26</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64</vt:i4>
      </vt:variant>
    </vt:vector>
  </HeadingPairs>
  <TitlesOfParts>
    <vt:vector size="78" baseType="lpstr">
      <vt:lpstr>Arial</vt:lpstr>
      <vt:lpstr>Calibri</vt:lpstr>
      <vt:lpstr>Franklin Gothic Book</vt:lpstr>
      <vt:lpstr>Franklin Gothic Medium</vt:lpstr>
      <vt:lpstr>Tahoma</vt:lpstr>
      <vt:lpstr>Times New Roman</vt:lpstr>
      <vt:lpstr>Verdana</vt:lpstr>
      <vt:lpstr>Wingdings</vt:lpstr>
      <vt:lpstr>Wingdings 2</vt:lpstr>
      <vt:lpstr>Trek</vt:lpstr>
      <vt:lpstr>2_Minnesota State</vt:lpstr>
      <vt:lpstr>1_Minnesota State</vt:lpstr>
      <vt:lpstr>Minnesota State</vt:lpstr>
      <vt:lpstr>3_Minnesota State</vt:lpstr>
      <vt:lpstr>2022 Livestock Year in Review</vt:lpstr>
      <vt:lpstr>PowerPoint Presentation</vt:lpstr>
      <vt:lpstr>PowerPoint Presentation</vt:lpstr>
      <vt:lpstr>PowerPoint Presentation</vt:lpstr>
      <vt:lpstr>Milk Production per Cow</vt:lpstr>
      <vt:lpstr>10 Year Production &amp; Net Return Trends per Cow (before labor &amp; mgt)</vt:lpstr>
      <vt:lpstr>Returns per CWT of Milk (before labor &amp; mgt)</vt:lpstr>
      <vt:lpstr>Returns per CWT of Milk (before labor &amp; mgt)</vt:lpstr>
      <vt:lpstr>20 Year Net Returns per Cow (before labor &amp; mgt)</vt:lpstr>
      <vt:lpstr>20 Year Net Returns per Cow (before labor &amp; mgt)</vt:lpstr>
      <vt:lpstr>Average Price on Milk Sold Excluding Organic Farms</vt:lpstr>
      <vt:lpstr>Average Price on Milk Sold Excluding Organic Farms</vt:lpstr>
      <vt:lpstr>Milk Price and Net Return</vt:lpstr>
      <vt:lpstr>Average Price of Milk Sold and Class III</vt:lpstr>
      <vt:lpstr>Average Basis over Class III</vt:lpstr>
      <vt:lpstr>Some definitions before the dairy slides:</vt:lpstr>
      <vt:lpstr>Expenses:</vt:lpstr>
      <vt:lpstr>Dairy Cows –  Costs and Gross Margin per CWT</vt:lpstr>
      <vt:lpstr>Dairy Cows – 3-yr trends Costs and Gross Margin per CWT</vt:lpstr>
      <vt:lpstr>Dairy Cows –  Returns per Cow</vt:lpstr>
      <vt:lpstr>Dairy Cows – 3-yr trend Returns per Cow</vt:lpstr>
      <vt:lpstr>Feed and non-feed costs – 3 yr trend</vt:lpstr>
      <vt:lpstr>Cost of Production &amp; Milk Price – 8 year trend</vt:lpstr>
      <vt:lpstr>Dairy Cows  - MN Dairy Sort</vt:lpstr>
      <vt:lpstr>Dairy Cows –  Number of Farms in database (excludes Organic)</vt:lpstr>
      <vt:lpstr>Dairy Cows –  Number of Herds and Percent of MN Farms</vt:lpstr>
      <vt:lpstr>Dairy Cows –  Farms as percent of all MN herds</vt:lpstr>
      <vt:lpstr>PowerPoint Presentation</vt:lpstr>
      <vt:lpstr>Minnesota Dairy Sort  Selected Factors - Cost and Price </vt:lpstr>
      <vt:lpstr>PowerPoint Presentation</vt:lpstr>
      <vt:lpstr>PowerPoint Presentation</vt:lpstr>
      <vt:lpstr>Minnesota Dairy Sort  Selected Factors – Term Debt Coverage </vt:lpstr>
      <vt:lpstr>Minnesota Dairy Sort  Selected Factors – Operating Expense Ratio</vt:lpstr>
      <vt:lpstr>Minnesota Dairy Sort  Selected Factors – Working Capital</vt:lpstr>
      <vt:lpstr>Minnesota Dairy Sort  Selected Factors – Net Worth Factors</vt:lpstr>
      <vt:lpstr>Minnesota Dairy Sort Data by herd size </vt:lpstr>
      <vt:lpstr>Additional Selected Sorts…</vt:lpstr>
      <vt:lpstr>Dairy Farms – EBIDTA per Cow &amp; Cwt</vt:lpstr>
      <vt:lpstr>Dairy Farms – DEBT per Cow &amp; Cwt</vt:lpstr>
      <vt:lpstr>Dairy Farms – DEBT per Cow &amp; Cwt adjusting for crop income</vt:lpstr>
      <vt:lpstr>Dairy Farms – DEBT Payment per Cow &amp; Cwt Total &amp; Adjusting for crop income (2022 Data)</vt:lpstr>
      <vt:lpstr>Net Return per Cow – Organic Farms</vt:lpstr>
      <vt:lpstr>Average Price on Milk Sold Organic Farms</vt:lpstr>
      <vt:lpstr>Dairy Herd Size  Organic Farms </vt:lpstr>
      <vt:lpstr>Pounds of Milk per Cow Organic Farms</vt:lpstr>
      <vt:lpstr>PowerPoint Presentation</vt:lpstr>
      <vt:lpstr>Beef Cow-Calf Returns - Net Return per Cow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Dairy Finishing –  Price per Cwt up, Net Return higher</vt:lpstr>
      <vt:lpstr>Dairy Finishing –  Feed Cost per cwt of gain &amp; Net Return per CWT</vt:lpstr>
      <vt:lpstr>Beef Finishing Returns - Net Return per CWT</vt:lpstr>
      <vt:lpstr>Beef Finishing –  Feed Cost per cwt of gain &amp; Net Return per CWT</vt:lpstr>
      <vt:lpstr>Beef Finishing Average Weight Sold</vt:lpstr>
      <vt:lpstr>PowerPoint Presentation</vt:lpstr>
      <vt:lpstr>Finish Feeder Pigs –  Net Return &amp; Price per Cwt</vt:lpstr>
      <vt:lpstr>Weaning to Finish Hogs–  Net Return &amp; Price per Head</vt:lpstr>
      <vt:lpstr>PowerPoint Presentation</vt:lpstr>
    </vt:vector>
  </TitlesOfParts>
  <Company>CLC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faculty1</dc:creator>
  <cp:lastModifiedBy>Converse, Nathan C</cp:lastModifiedBy>
  <cp:revision>1368</cp:revision>
  <dcterms:created xsi:type="dcterms:W3CDTF">2005-03-26T01:03:30Z</dcterms:created>
  <dcterms:modified xsi:type="dcterms:W3CDTF">2023-03-31T11:06:51Z</dcterms:modified>
</cp:coreProperties>
</file>