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833" r:id="rId2"/>
  </p:sldMasterIdLst>
  <p:notesMasterIdLst>
    <p:notesMasterId r:id="rId15"/>
  </p:notesMasterIdLst>
  <p:handoutMasterIdLst>
    <p:handoutMasterId r:id="rId16"/>
  </p:handoutMasterIdLst>
  <p:sldIdLst>
    <p:sldId id="278" r:id="rId3"/>
    <p:sldId id="256" r:id="rId4"/>
    <p:sldId id="257" r:id="rId5"/>
    <p:sldId id="272" r:id="rId6"/>
    <p:sldId id="259" r:id="rId7"/>
    <p:sldId id="274" r:id="rId8"/>
    <p:sldId id="264" r:id="rId9"/>
    <p:sldId id="270" r:id="rId10"/>
    <p:sldId id="269" r:id="rId11"/>
    <p:sldId id="271" r:id="rId12"/>
    <p:sldId id="276" r:id="rId13"/>
    <p:sldId id="280" r:id="rId1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EE35DEA-889C-4A91-AA71-88E7597C1C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CD637F4-6C2D-4C40-AFE6-76CB0C8F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BF1FC9-CB37-41DF-BFE6-E2D6030C3B1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32BAF9-ECDE-4539-94C5-6D106958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before labor</a:t>
            </a:r>
            <a:r>
              <a:rPr lang="en-US" baseline="0" dirty="0"/>
              <a:t>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1CB0-C730-4487-BAA5-C34B1E49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https://clcmn-my.sharepoint.com/personal/pf2664fj_clcmn_edu/Documents/ACOE/Logo/AGCOE_logo_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2667000" cy="10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outhern MN Center of Ag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2851688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629F-D6EF-4647-9F2B-F5C3AA3D0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BE2C-FF81-4F27-81B8-47834DB0D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84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79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213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62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5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10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35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208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C54-228C-4044-B310-35E7538A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46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innesota Sta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298" r="5000"/>
          <a:stretch/>
        </p:blipFill>
        <p:spPr>
          <a:xfrm>
            <a:off x="342900" y="539279"/>
            <a:ext cx="8463623" cy="2934056"/>
          </a:xfrm>
          <a:prstGeom prst="rect">
            <a:avLst/>
          </a:prstGeom>
        </p:spPr>
      </p:pic>
      <p:pic>
        <p:nvPicPr>
          <p:cNvPr id="4" name="Picture 3" title="Blue 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63" y="3749171"/>
            <a:ext cx="9505060" cy="16053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17600" y="3124200"/>
            <a:ext cx="200025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03250" y="3468688"/>
            <a:ext cx="25146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1639" y="5105400"/>
            <a:ext cx="20002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9F4D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 title="Text Box with MINNESOTA STATE typed in gray"/>
          <p:cNvSpPr>
            <a:spLocks noGrp="1"/>
          </p:cNvSpPr>
          <p:nvPr>
            <p:ph type="body" sz="quarter" idx="14"/>
          </p:nvPr>
        </p:nvSpPr>
        <p:spPr>
          <a:xfrm>
            <a:off x="941639" y="5715000"/>
            <a:ext cx="211455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1639" y="3779840"/>
            <a:ext cx="7276211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80" y="518340"/>
            <a:ext cx="3326130" cy="1361647"/>
          </a:xfrm>
          <a:prstGeom prst="rect">
            <a:avLst/>
          </a:prstGeom>
        </p:spPr>
      </p:pic>
      <p:sp>
        <p:nvSpPr>
          <p:cNvPr id="5" name="TextBox 4" descr="MINNESOTA STATE IS AN AFFIRMATIVE ACTION, EQUAL OPPORTUNITY EMPLOYER AND EDUCATOR.&#10;" title="EEOE Statement"/>
          <p:cNvSpPr txBox="1"/>
          <p:nvPr userDrawn="1"/>
        </p:nvSpPr>
        <p:spPr>
          <a:xfrm>
            <a:off x="0" y="584959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available in alternative formats to individuals with disabilities. </a:t>
            </a:r>
            <a:b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request an alternate format, contact Human Resources at 651-201-1664.</a:t>
            </a:r>
          </a:p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hearing or speech disabilities may contact us via their preferred Telecommunications Relay Service.</a:t>
            </a:r>
          </a:p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State is an affirmative action, equal opportunity employer and educator.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393E8-65D8-4D75-8CC6-3889652A2E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6718" y="4124205"/>
            <a:ext cx="6690564" cy="1491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210C0-5BDF-4F57-979C-F49338D7D8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62" y="1573643"/>
            <a:ext cx="1380677" cy="2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70A7-8D50-4692-B17C-B1662BC3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7B40-77C3-4B11-89AD-E0D9CFB6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0F44-42BC-4A08-928D-DAE87728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C5DB-195F-4054-B348-B3544DCB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F386-6389-4C56-A078-F8600F53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8E9F-8147-4992-9E07-03ED59BA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AB80-0C3E-4967-B97D-4EB52C5AD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F0D1A0-2F37-436F-854F-FF7C2E8A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outhern MN Center of Ag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199" y="5486400"/>
            <a:ext cx="3208149" cy="1371600"/>
          </a:xfrm>
          <a:prstGeom prst="rect">
            <a:avLst/>
          </a:prstGeom>
        </p:spPr>
      </p:pic>
      <p:pic>
        <p:nvPicPr>
          <p:cNvPr id="12" name="Picture 11" descr="https://clcmn-my.sharepoint.com/personal/pf2664fj_clcmn_edu/Documents/ACOE/Logo/AGCOE_logo_RGB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2895600" cy="13627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AAC72-AE5F-4950-AF10-0950EE0D4B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6192751"/>
            <a:ext cx="1113905" cy="456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F4F6F-9C1B-448F-955A-BB7C55844718}"/>
              </a:ext>
            </a:extLst>
          </p:cNvPr>
          <p:cNvSpPr/>
          <p:nvPr userDrawn="1"/>
        </p:nvSpPr>
        <p:spPr>
          <a:xfrm>
            <a:off x="8534054" y="6518419"/>
            <a:ext cx="31771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83FE643-7C41-44D2-A7F3-B4EB1EC4DD70}" type="slidenum">
              <a:rPr lang="en-US" sz="600" b="0" smtClean="0">
                <a:solidFill>
                  <a:srgbClr val="003C6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101512" y="3458766"/>
            <a:ext cx="3116338" cy="313134"/>
          </a:xfrm>
        </p:spPr>
        <p:txBody>
          <a:bodyPr/>
          <a:lstStyle/>
          <a:p>
            <a:r>
              <a:rPr lang="en-US" dirty="0"/>
              <a:t>Minnesota State Farm Business Management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41639" y="4686300"/>
            <a:ext cx="2273441" cy="400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Analysis Trend Data for Dairy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41639" y="5143500"/>
            <a:ext cx="4362300" cy="28575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Compiled by Nate Converse</a:t>
            </a:r>
          </a:p>
          <a:p>
            <a:r>
              <a:rPr lang="en-US" dirty="0"/>
              <a:t>Central Lakes College Farm Business Management Instructor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Dairy Special Sorts</a:t>
            </a:r>
          </a:p>
        </p:txBody>
      </p:sp>
    </p:spTree>
    <p:extLst>
      <p:ext uri="{BB962C8B-B14F-4D97-AF65-F5344CB8AC3E}">
        <p14:creationId xmlns:p14="http://schemas.microsoft.com/office/powerpoint/2010/main" val="53527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6858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3EE3D-8030-4D14-928C-A9279F6D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" y="1143000"/>
            <a:ext cx="8861867" cy="441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330252"/>
              </p:ext>
            </p:extLst>
          </p:nvPr>
        </p:nvGraphicFramePr>
        <p:xfrm>
          <a:off x="761988" y="2792987"/>
          <a:ext cx="8001000" cy="2224768"/>
        </p:xfrm>
        <a:graphic>
          <a:graphicData uri="http://schemas.openxmlformats.org/drawingml/2006/table">
            <a:tbl>
              <a:tblPr/>
              <a:tblGrid>
                <a:gridCol w="16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05280130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879687376"/>
                    </a:ext>
                  </a:extLst>
                </a:gridCol>
              </a:tblGrid>
              <a:tr h="73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Difference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(v 2X)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Labor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Hrs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28.85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34.44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Milk/FTE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2,613,124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1,868,844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1,741,716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1" name="TextBox 3"/>
          <p:cNvSpPr txBox="1">
            <a:spLocks noChangeArrowheads="1"/>
          </p:cNvSpPr>
          <p:nvPr/>
        </p:nvSpPr>
        <p:spPr bwMode="auto">
          <a:xfrm>
            <a:off x="738104" y="1895296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Robotic/2x Comparison (Labor Efficiency)</a:t>
            </a:r>
          </a:p>
        </p:txBody>
      </p:sp>
    </p:spTree>
    <p:extLst>
      <p:ext uri="{BB962C8B-B14F-4D97-AF65-F5344CB8AC3E}">
        <p14:creationId xmlns:p14="http://schemas.microsoft.com/office/powerpoint/2010/main" val="354176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987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62200" cy="1002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823008"/>
              </p:ext>
            </p:extLst>
          </p:nvPr>
        </p:nvGraphicFramePr>
        <p:xfrm>
          <a:off x="838200" y="2209800"/>
          <a:ext cx="7729539" cy="3104038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All Dairy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Excluding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 of 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15,311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25,485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Received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$616.49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$686.22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Protein&amp;Fat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3911727" y="166876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21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6324600" y="163448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243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18446"/>
              </p:ext>
            </p:extLst>
          </p:nvPr>
        </p:nvGraphicFramePr>
        <p:xfrm>
          <a:off x="574675" y="2092877"/>
          <a:ext cx="7993065" cy="3327366"/>
        </p:xfrm>
        <a:graphic>
          <a:graphicData uri="http://schemas.openxmlformats.org/drawingml/2006/table">
            <a:tbl>
              <a:tblPr/>
              <a:tblGrid>
                <a:gridCol w="266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All Dairy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Excluding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$14.21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Direct/CWT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$20.91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$17.17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Dir&amp;Ovhd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$25.09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Lb. of Milk/FTE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(median)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1,010,266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1,914,207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3733800" y="1631212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21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6096000" y="1631212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243 Herds</a:t>
            </a:r>
          </a:p>
        </p:txBody>
      </p:sp>
    </p:spTree>
    <p:extLst>
      <p:ext uri="{BB962C8B-B14F-4D97-AF65-F5344CB8AC3E}">
        <p14:creationId xmlns:p14="http://schemas.microsoft.com/office/powerpoint/2010/main" val="28091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6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004450"/>
              </p:ext>
            </p:extLst>
          </p:nvPr>
        </p:nvGraphicFramePr>
        <p:xfrm>
          <a:off x="228600" y="2209800"/>
          <a:ext cx="8610600" cy="3167006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 Milking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3X Milking non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27,811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24,327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$963.25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$542.10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Turnover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97" name="TextBox 3"/>
          <p:cNvSpPr txBox="1">
            <a:spLocks noChangeArrowheads="1"/>
          </p:cNvSpPr>
          <p:nvPr/>
        </p:nvSpPr>
        <p:spPr bwMode="auto">
          <a:xfrm>
            <a:off x="3657600" y="16764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  <p:sp>
        <p:nvSpPr>
          <p:cNvPr id="7198" name="TextBox 4"/>
          <p:cNvSpPr txBox="1">
            <a:spLocks noChangeArrowheads="1"/>
          </p:cNvSpPr>
          <p:nvPr/>
        </p:nvSpPr>
        <p:spPr bwMode="auto">
          <a:xfrm>
            <a:off x="6096000" y="167640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187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048" y="533400"/>
            <a:ext cx="8001000" cy="685800"/>
          </a:xfrm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04846"/>
              </p:ext>
            </p:extLst>
          </p:nvPr>
        </p:nvGraphicFramePr>
        <p:xfrm>
          <a:off x="574675" y="2081309"/>
          <a:ext cx="8340726" cy="3252691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 Milking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3x,  or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Direct/CWT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$17.57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$17.07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Dir&amp;Ovhd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Lb. of Milk/FTE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(median)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1,741,716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1,868,844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Labor Cost/CWT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(with owner labor &amp;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mgt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118110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4876800" y="16002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7150998" y="1627496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187 Herds</a:t>
            </a:r>
          </a:p>
        </p:txBody>
      </p:sp>
    </p:spTree>
    <p:extLst>
      <p:ext uri="{BB962C8B-B14F-4D97-AF65-F5344CB8AC3E}">
        <p14:creationId xmlns:p14="http://schemas.microsoft.com/office/powerpoint/2010/main" val="64910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97560"/>
              </p:ext>
            </p:extLst>
          </p:nvPr>
        </p:nvGraphicFramePr>
        <p:xfrm>
          <a:off x="566738" y="2191282"/>
          <a:ext cx="8001000" cy="3181342"/>
        </p:xfrm>
        <a:graphic>
          <a:graphicData uri="http://schemas.openxmlformats.org/drawingml/2006/table">
            <a:tbl>
              <a:tblPr/>
              <a:tblGrid>
                <a:gridCol w="278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Dairy 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Dairy, Non-Organic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24,280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25,485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$700.37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$686.22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3" name="TextBox 3"/>
          <p:cNvSpPr txBox="1">
            <a:spLocks noChangeArrowheads="1"/>
          </p:cNvSpPr>
          <p:nvPr/>
        </p:nvSpPr>
        <p:spPr bwMode="auto">
          <a:xfrm>
            <a:off x="3657600" y="17526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61 Herds</a:t>
            </a:r>
          </a:p>
        </p:txBody>
      </p:sp>
      <p:sp>
        <p:nvSpPr>
          <p:cNvPr id="11294" name="TextBox 4"/>
          <p:cNvSpPr txBox="1">
            <a:spLocks noChangeArrowheads="1"/>
          </p:cNvSpPr>
          <p:nvPr/>
        </p:nvSpPr>
        <p:spPr bwMode="auto">
          <a:xfrm>
            <a:off x="6400800" y="1736361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243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32223"/>
              </p:ext>
            </p:extLst>
          </p:nvPr>
        </p:nvGraphicFramePr>
        <p:xfrm>
          <a:off x="566738" y="2297113"/>
          <a:ext cx="8001000" cy="305728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Sold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$6,489.90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$5,840.31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Direct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$4,512.02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$4,152.24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Overhead Cost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$926.58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$672.90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Hired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$293.49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$449.28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1" name="TextBox 3"/>
          <p:cNvSpPr txBox="1">
            <a:spLocks noChangeArrowheads="1"/>
          </p:cNvSpPr>
          <p:nvPr/>
        </p:nvSpPr>
        <p:spPr bwMode="auto">
          <a:xfrm>
            <a:off x="3657600" y="17526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  <p:sp>
        <p:nvSpPr>
          <p:cNvPr id="13342" name="TextBox 4"/>
          <p:cNvSpPr txBox="1">
            <a:spLocks noChangeArrowheads="1"/>
          </p:cNvSpPr>
          <p:nvPr/>
        </p:nvSpPr>
        <p:spPr bwMode="auto">
          <a:xfrm>
            <a:off x="6299149" y="175260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187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2022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161"/>
              </p:ext>
            </p:extLst>
          </p:nvPr>
        </p:nvGraphicFramePr>
        <p:xfrm>
          <a:off x="566738" y="2297113"/>
          <a:ext cx="8001000" cy="332392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27,236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24,327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$24.11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$898.67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$542.10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Turnover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65" name="TextBox 3"/>
          <p:cNvSpPr txBox="1">
            <a:spLocks noChangeArrowheads="1"/>
          </p:cNvSpPr>
          <p:nvPr/>
        </p:nvSpPr>
        <p:spPr bwMode="auto">
          <a:xfrm>
            <a:off x="3657600" y="17526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28 Herds</a:t>
            </a:r>
          </a:p>
        </p:txBody>
      </p:sp>
      <p:sp>
        <p:nvSpPr>
          <p:cNvPr id="14366" name="TextBox 4"/>
          <p:cNvSpPr txBox="1">
            <a:spLocks noChangeArrowheads="1"/>
          </p:cNvSpPr>
          <p:nvPr/>
        </p:nvSpPr>
        <p:spPr bwMode="auto">
          <a:xfrm>
            <a:off x="6019800" y="175260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187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nesota State">
  <a:themeElements>
    <a:clrScheme name="Custom 9">
      <a:dk1>
        <a:srgbClr val="003C66"/>
      </a:dk1>
      <a:lt1>
        <a:srgbClr val="FFFFFF"/>
      </a:lt1>
      <a:dk2>
        <a:srgbClr val="003C66"/>
      </a:dk2>
      <a:lt2>
        <a:srgbClr val="FFFFFF"/>
      </a:lt2>
      <a:accent1>
        <a:srgbClr val="139445"/>
      </a:accent1>
      <a:accent2>
        <a:srgbClr val="DB7C1B"/>
      </a:accent2>
      <a:accent3>
        <a:srgbClr val="0095DA"/>
      </a:accent3>
      <a:accent4>
        <a:srgbClr val="73CEE4"/>
      </a:accent4>
      <a:accent5>
        <a:srgbClr val="62BB46"/>
      </a:accent5>
      <a:accent6>
        <a:srgbClr val="D3E27E"/>
      </a:accent6>
      <a:hlink>
        <a:srgbClr val="0095DA"/>
      </a:hlink>
      <a:folHlink>
        <a:srgbClr val="9D9FA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5C900B94-D0F3-4FEF-9392-DD3DA3ADD64D}" vid="{32230FDD-6901-4838-B0D3-A117734344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2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7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8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9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4883</TotalTime>
  <Words>409</Words>
  <Application>Microsoft Office PowerPoint</Application>
  <PresentationFormat>On-screen Show (4:3)</PresentationFormat>
  <Paragraphs>157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Profile</vt:lpstr>
      <vt:lpstr>Minnesota State</vt:lpstr>
      <vt:lpstr>2022 Dairy Special Sorts</vt:lpstr>
      <vt:lpstr>PowerPoint Presentation</vt:lpstr>
      <vt:lpstr>Dairy Special Sort Section 2022</vt:lpstr>
      <vt:lpstr>Dairy Special Sort Section 2022</vt:lpstr>
      <vt:lpstr>Dairy Special Sort Section 2022</vt:lpstr>
      <vt:lpstr>Dairy Special Sort Section 2022</vt:lpstr>
      <vt:lpstr>Dairy Special Sort Section 2022</vt:lpstr>
      <vt:lpstr>Dairy Special Sort Section 2022</vt:lpstr>
      <vt:lpstr>Dairy Special Sort Section 2022</vt:lpstr>
      <vt:lpstr>Dairy Special Sort Section 2022</vt:lpstr>
      <vt:lpstr>Dairy Special Sort Section 2022</vt:lpstr>
      <vt:lpstr>PowerPoint Presentation</vt:lpstr>
    </vt:vector>
  </TitlesOfParts>
  <Company>MnWest Community and Tech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 Brudelie</dc:creator>
  <cp:lastModifiedBy>Converse, Nathan C</cp:lastModifiedBy>
  <cp:revision>110</cp:revision>
  <cp:lastPrinted>2020-04-01T22:01:01Z</cp:lastPrinted>
  <dcterms:created xsi:type="dcterms:W3CDTF">2008-03-21T00:57:50Z</dcterms:created>
  <dcterms:modified xsi:type="dcterms:W3CDTF">2023-03-31T11:33:04Z</dcterms:modified>
</cp:coreProperties>
</file>