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1" r:id="rId6"/>
    <p:sldId id="257" r:id="rId7"/>
    <p:sldId id="267" r:id="rId8"/>
    <p:sldId id="266" r:id="rId9"/>
    <p:sldId id="258" r:id="rId10"/>
    <p:sldId id="268" r:id="rId11"/>
    <p:sldId id="259" r:id="rId12"/>
    <p:sldId id="269" r:id="rId13"/>
    <p:sldId id="270"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4403" autoAdjust="0"/>
  </p:normalViewPr>
  <p:slideViewPr>
    <p:cSldViewPr snapToGrid="0" showGuides="1">
      <p:cViewPr varScale="1">
        <p:scale>
          <a:sx n="89" d="100"/>
          <a:sy n="89" d="100"/>
        </p:scale>
        <p:origin x="1518" y="90"/>
      </p:cViewPr>
      <p:guideLst>
        <p:guide orient="horz" pos="2136"/>
        <p:guide pos="2880"/>
      </p:guideLst>
    </p:cSldViewPr>
  </p:slideViewPr>
  <p:outlineViewPr>
    <p:cViewPr>
      <p:scale>
        <a:sx n="33" d="100"/>
        <a:sy n="33" d="100"/>
      </p:scale>
      <p:origin x="0" y="-277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23" d="100"/>
          <a:sy n="123" d="100"/>
        </p:scale>
        <p:origin x="1335" y="-165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F9A5F-31FB-43BC-BE02-C9E7B806DD6C}" type="datetimeFigureOut">
              <a:rPr lang="en-US" smtClean="0"/>
              <a:t>4/19/2023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7713B-8DFA-4295-8246-D2EBEC7CE2FF}" type="slidenum">
              <a:rPr lang="en-US" smtClean="0"/>
              <a:t>‹#›</a:t>
            </a:fld>
            <a:endParaRPr lang="en-US"/>
          </a:p>
        </p:txBody>
      </p:sp>
    </p:spTree>
    <p:extLst>
      <p:ext uri="{BB962C8B-B14F-4D97-AF65-F5344CB8AC3E}">
        <p14:creationId xmlns:p14="http://schemas.microsoft.com/office/powerpoint/2010/main" val="14347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97713B-8DFA-4295-8246-D2EBEC7CE2FF}" type="slidenum">
              <a:rPr lang="en-US" smtClean="0"/>
              <a:t>1</a:t>
            </a:fld>
            <a:endParaRPr lang="en-US"/>
          </a:p>
        </p:txBody>
      </p:sp>
    </p:spTree>
    <p:extLst>
      <p:ext uri="{BB962C8B-B14F-4D97-AF65-F5344CB8AC3E}">
        <p14:creationId xmlns:p14="http://schemas.microsoft.com/office/powerpoint/2010/main" val="62152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The 2020s…</a:t>
            </a:r>
          </a:p>
          <a:p>
            <a:endParaRPr lang="en-US" sz="1200" dirty="0">
              <a:solidFill>
                <a:schemeClr val="tx1"/>
              </a:solidFill>
            </a:endParaRPr>
          </a:p>
          <a:p>
            <a:r>
              <a:rPr lang="en-US" dirty="0">
                <a:solidFill>
                  <a:schemeClr val="tx1"/>
                </a:solidFill>
              </a:rPr>
              <a:t>New opportunities expanded with new partnerships:</a:t>
            </a:r>
          </a:p>
          <a:p>
            <a:pPr marL="628650" lvl="1" indent="-171450">
              <a:buFont typeface="Arial" panose="020B0604020202020204" pitchFamily="34" charset="0"/>
              <a:buChar char="•"/>
            </a:pPr>
            <a:r>
              <a:rPr lang="en-US" dirty="0">
                <a:solidFill>
                  <a:schemeClr val="tx1"/>
                </a:solidFill>
              </a:rPr>
              <a:t>Organic</a:t>
            </a:r>
          </a:p>
          <a:p>
            <a:pPr marL="628650" lvl="1" indent="-171450">
              <a:buFont typeface="Arial" panose="020B0604020202020204" pitchFamily="34" charset="0"/>
              <a:buChar char="•"/>
            </a:pPr>
            <a:r>
              <a:rPr lang="en-US" dirty="0">
                <a:solidFill>
                  <a:schemeClr val="tx1"/>
                </a:solidFill>
              </a:rPr>
              <a:t>Environmental / Water Quality / Cover Crop</a:t>
            </a:r>
          </a:p>
          <a:p>
            <a:pPr marL="628650" lvl="1" indent="-171450">
              <a:buFont typeface="Arial" panose="020B0604020202020204" pitchFamily="34" charset="0"/>
              <a:buChar char="•"/>
            </a:pPr>
            <a:r>
              <a:rPr lang="en-US" dirty="0">
                <a:solidFill>
                  <a:schemeClr val="tx1"/>
                </a:solidFill>
              </a:rPr>
              <a:t>Specialty Crop</a:t>
            </a:r>
          </a:p>
          <a:p>
            <a:pPr marL="628650" lvl="1" indent="-171450">
              <a:buFont typeface="Arial" panose="020B0604020202020204" pitchFamily="34" charset="0"/>
              <a:buChar char="•"/>
            </a:pPr>
            <a:r>
              <a:rPr lang="en-US" dirty="0">
                <a:solidFill>
                  <a:schemeClr val="tx1"/>
                </a:solidFill>
              </a:rPr>
              <a:t>Urban farming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 are looking for data that only the FBM program and students can provide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This</a:t>
            </a:r>
            <a:r>
              <a:rPr lang="en-US" sz="1200" baseline="0" dirty="0">
                <a:solidFill>
                  <a:schemeClr val="tx1"/>
                </a:solidFill>
              </a:rPr>
              <a:t> increases both program support and awareness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As consumer transparency expectations increase, these partnerships will become more important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National attention has been drawn to this program because of the high quality and comprehensive nature of the FBM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National interest will continue for finding ways to spread the model across the country in some way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MN FBM is in a unique place to, FIRST, EDUCATE &amp; SUPPORT STUDENTS, and SECONDLY, provide value to the agriculture community as a whole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lvl="0"/>
            <a:endParaRPr lang="en-US" sz="1200" dirty="0">
              <a:solidFill>
                <a:schemeClr val="tx1"/>
              </a:solidFill>
            </a:endParaRP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10</a:t>
            </a:fld>
            <a:endParaRPr lang="en-US"/>
          </a:p>
        </p:txBody>
      </p:sp>
    </p:spTree>
    <p:extLst>
      <p:ext uri="{BB962C8B-B14F-4D97-AF65-F5344CB8AC3E}">
        <p14:creationId xmlns:p14="http://schemas.microsoft.com/office/powerpoint/2010/main" val="49094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97713B-8DFA-4295-8246-D2EBEC7CE2FF}" type="slidenum">
              <a:rPr lang="en-US" smtClean="0"/>
              <a:t>11</a:t>
            </a:fld>
            <a:endParaRPr lang="en-US"/>
          </a:p>
        </p:txBody>
      </p:sp>
    </p:spTree>
    <p:extLst>
      <p:ext uri="{BB962C8B-B14F-4D97-AF65-F5344CB8AC3E}">
        <p14:creationId xmlns:p14="http://schemas.microsoft.com/office/powerpoint/2010/main" val="66254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1950s, a plan developed to make an  on-farm training education program available after the Veteran’s program would be terminated.</a:t>
            </a:r>
          </a:p>
          <a:p>
            <a:endParaRPr lang="en-US" dirty="0"/>
          </a:p>
          <a:p>
            <a:r>
              <a:rPr lang="en-US" dirty="0"/>
              <a:t>Everything was done by hand in the early years until a “send away” electronic analysis started in the middle 60s.</a:t>
            </a:r>
          </a:p>
          <a:p>
            <a:endParaRPr lang="en-US" dirty="0"/>
          </a:p>
          <a:p>
            <a:r>
              <a:rPr lang="en-US" dirty="0"/>
              <a:t>1985, and the Farm Crisis, brought about a huge change in the program.  Luggable, portable computers (much like carrying a portable sewing machine) and FINPACK software arrived.  Decision making could result from reports developed that day.</a:t>
            </a:r>
          </a:p>
          <a:p>
            <a:endParaRPr lang="en-US" dirty="0"/>
          </a:p>
          <a:p>
            <a:r>
              <a:rPr lang="en-US" dirty="0"/>
              <a:t>Through the challenges of managing a unique, individual-student-focused program in a state higher education system…FBM has survived and thrived.</a:t>
            </a:r>
          </a:p>
        </p:txBody>
      </p:sp>
      <p:sp>
        <p:nvSpPr>
          <p:cNvPr id="4" name="Slide Number Placeholder 3"/>
          <p:cNvSpPr>
            <a:spLocks noGrp="1"/>
          </p:cNvSpPr>
          <p:nvPr>
            <p:ph type="sldNum" sz="quarter" idx="10"/>
          </p:nvPr>
        </p:nvSpPr>
        <p:spPr/>
        <p:txBody>
          <a:bodyPr/>
          <a:lstStyle/>
          <a:p>
            <a:fld id="{9E97713B-8DFA-4295-8246-D2EBEC7CE2FF}" type="slidenum">
              <a:rPr lang="en-US" smtClean="0"/>
              <a:t>2</a:t>
            </a:fld>
            <a:endParaRPr lang="en-US"/>
          </a:p>
        </p:txBody>
      </p:sp>
    </p:spTree>
    <p:extLst>
      <p:ext uri="{BB962C8B-B14F-4D97-AF65-F5344CB8AC3E}">
        <p14:creationId xmlns:p14="http://schemas.microsoft.com/office/powerpoint/2010/main" val="391658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Lets take a quick look at the 7 decades of FBM history</a:t>
            </a:r>
          </a:p>
          <a:p>
            <a:endParaRPr lang="en-US" dirty="0">
              <a:solidFill>
                <a:schemeClr val="tx1"/>
              </a:solidFill>
            </a:endParaRPr>
          </a:p>
          <a:p>
            <a:r>
              <a:rPr lang="en-US" dirty="0">
                <a:solidFill>
                  <a:schemeClr val="tx1"/>
                </a:solidFill>
              </a:rPr>
              <a:t>1953 – Program receives initial funding from several stakeholders </a:t>
            </a:r>
          </a:p>
          <a:p>
            <a:pPr marL="628650" lvl="1" indent="-171450">
              <a:buFont typeface="Arial" panose="020B0604020202020204" pitchFamily="34" charset="0"/>
              <a:buChar char="•"/>
            </a:pPr>
            <a:r>
              <a:rPr lang="en-US" dirty="0">
                <a:solidFill>
                  <a:schemeClr val="tx1"/>
                </a:solidFill>
              </a:rPr>
              <a:t>The</a:t>
            </a:r>
            <a:r>
              <a:rPr lang="en-US" baseline="0" dirty="0">
                <a:solidFill>
                  <a:schemeClr val="tx1"/>
                </a:solidFill>
              </a:rPr>
              <a:t> Veterans Coop On-Farm training program was in full swing after WWII</a:t>
            </a:r>
          </a:p>
          <a:p>
            <a:pPr marL="628650" lvl="1" indent="-171450">
              <a:buFont typeface="Arial" panose="020B0604020202020204" pitchFamily="34" charset="0"/>
              <a:buChar char="•"/>
            </a:pPr>
            <a:r>
              <a:rPr lang="en-US" dirty="0">
                <a:solidFill>
                  <a:schemeClr val="tx1"/>
                </a:solidFill>
              </a:rPr>
              <a:t>That program</a:t>
            </a:r>
            <a:r>
              <a:rPr lang="en-US" baseline="0" dirty="0">
                <a:solidFill>
                  <a:schemeClr val="tx1"/>
                </a:solidFill>
              </a:rPr>
              <a:t> set the stage for the idea of a regular Farm Management program offered by local high schools</a:t>
            </a:r>
          </a:p>
          <a:p>
            <a:pPr marL="628650" lvl="1" indent="-171450">
              <a:buFont typeface="Arial" panose="020B0604020202020204" pitchFamily="34" charset="0"/>
              <a:buChar char="•"/>
            </a:pPr>
            <a:r>
              <a:rPr lang="en-US" baseline="0" dirty="0">
                <a:solidFill>
                  <a:schemeClr val="tx1"/>
                </a:solidFill>
              </a:rPr>
              <a:t>The HS Ag instructor could work with several farmers and new programs could be established</a:t>
            </a:r>
            <a:endParaRPr lang="en-US" dirty="0">
              <a:solidFill>
                <a:schemeClr val="tx1"/>
              </a:solidFill>
            </a:endParaRPr>
          </a:p>
          <a:p>
            <a:endParaRPr lang="en-US" dirty="0">
              <a:solidFill>
                <a:schemeClr val="tx1"/>
              </a:solidFill>
            </a:endParaRPr>
          </a:p>
          <a:p>
            <a:r>
              <a:rPr lang="en-US" dirty="0">
                <a:solidFill>
                  <a:schemeClr val="tx1"/>
                </a:solidFill>
              </a:rPr>
              <a:t>The 1950s…</a:t>
            </a:r>
          </a:p>
          <a:p>
            <a:pPr marL="171450" lvl="0" indent="-171450">
              <a:buFont typeface="Arial" panose="020B0604020202020204" pitchFamily="34" charset="0"/>
              <a:buChar char="•"/>
            </a:pPr>
            <a:r>
              <a:rPr lang="en-US" dirty="0">
                <a:solidFill>
                  <a:schemeClr val="tx1"/>
                </a:solidFill>
              </a:rPr>
              <a:t>First official annual reports published for the 1955 calendar year, in April of 1956</a:t>
            </a:r>
          </a:p>
          <a:p>
            <a:pPr marL="171450" lvl="0" indent="-171450">
              <a:buFont typeface="Arial" panose="020B0604020202020204" pitchFamily="34" charset="0"/>
              <a:buChar char="•"/>
            </a:pPr>
            <a:r>
              <a:rPr lang="en-US" dirty="0">
                <a:solidFill>
                  <a:schemeClr val="tx1"/>
                </a:solidFill>
              </a:rPr>
              <a:t>Classes were held to teach farm management</a:t>
            </a:r>
            <a:r>
              <a:rPr lang="en-US" baseline="0" dirty="0">
                <a:solidFill>
                  <a:schemeClr val="tx1"/>
                </a:solidFill>
              </a:rPr>
              <a:t> and explain the importance of a business analysis</a:t>
            </a:r>
          </a:p>
          <a:p>
            <a:pPr marL="171450" lvl="0" indent="-171450">
              <a:buFont typeface="Arial" panose="020B0604020202020204" pitchFamily="34" charset="0"/>
              <a:buChar char="•"/>
            </a:pPr>
            <a:r>
              <a:rPr lang="en-US" baseline="0" dirty="0">
                <a:solidFill>
                  <a:schemeClr val="tx1"/>
                </a:solidFill>
              </a:rPr>
              <a:t>The first Financial Scorecard was the Thermometer Chart.  8 factors that would provide key insight into business success</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3</a:t>
            </a:fld>
            <a:endParaRPr lang="en-US"/>
          </a:p>
        </p:txBody>
      </p:sp>
    </p:spTree>
    <p:extLst>
      <p:ext uri="{BB962C8B-B14F-4D97-AF65-F5344CB8AC3E}">
        <p14:creationId xmlns:p14="http://schemas.microsoft.com/office/powerpoint/2010/main" val="142432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rPr>
              <a:t>The 1960s…</a:t>
            </a:r>
          </a:p>
          <a:p>
            <a:pPr marL="457200" indent="-457200">
              <a:buFont typeface="Arial" panose="020B0604020202020204" pitchFamily="34" charset="0"/>
              <a:buChar char="•"/>
            </a:pPr>
            <a:endParaRPr lang="en-US" sz="1200" dirty="0">
              <a:solidFill>
                <a:schemeClr val="tx1"/>
              </a:solidFill>
            </a:endParaRPr>
          </a:p>
          <a:p>
            <a:pPr marL="0" indent="0">
              <a:buFont typeface="Arial" panose="020B0604020202020204" pitchFamily="34" charset="0"/>
              <a:buNone/>
            </a:pPr>
            <a:r>
              <a:rPr lang="en-US" sz="1200" dirty="0">
                <a:solidFill>
                  <a:schemeClr val="tx1"/>
                </a:solidFill>
              </a:rPr>
              <a:t>Statewide coordination officially begins in 1960</a:t>
            </a:r>
          </a:p>
          <a:p>
            <a:pPr marL="914400" lvl="1" indent="-457200">
              <a:buFont typeface="Arial" panose="020B0604020202020204" pitchFamily="34" charset="0"/>
              <a:buChar char="•"/>
            </a:pPr>
            <a:r>
              <a:rPr lang="en-US" sz="1200" dirty="0">
                <a:solidFill>
                  <a:schemeClr val="tx1"/>
                </a:solidFill>
              </a:rPr>
              <a:t>The Ag Coordinator position is officially</a:t>
            </a:r>
            <a:r>
              <a:rPr lang="en-US" sz="1200" baseline="0" dirty="0">
                <a:solidFill>
                  <a:schemeClr val="tx1"/>
                </a:solidFill>
              </a:rPr>
              <a:t> funded and designed to work across regions, developing a leadership team</a:t>
            </a:r>
          </a:p>
          <a:p>
            <a:pPr marL="914400" lvl="1" indent="-457200">
              <a:buFont typeface="Arial" panose="020B0604020202020204" pitchFamily="34" charset="0"/>
              <a:buChar char="•"/>
            </a:pPr>
            <a:r>
              <a:rPr lang="en-US" sz="1200" baseline="0" dirty="0">
                <a:solidFill>
                  <a:schemeClr val="tx1"/>
                </a:solidFill>
              </a:rPr>
              <a:t>Prior to that, lead teachers were selected to assist with the analysis processing but did not have coordination duties</a:t>
            </a:r>
            <a:endParaRPr lang="en-US" sz="1200" dirty="0">
              <a:solidFill>
                <a:schemeClr val="tx1"/>
              </a:solidFill>
            </a:endParaRPr>
          </a:p>
          <a:p>
            <a:pPr marL="457200" lvl="0" indent="-457200">
              <a:buFont typeface="Arial" panose="020B0604020202020204" pitchFamily="34" charset="0"/>
              <a:buChar char="•"/>
            </a:pPr>
            <a:endParaRPr lang="en-US" sz="1200" dirty="0">
              <a:solidFill>
                <a:schemeClr val="tx1"/>
              </a:solidFill>
            </a:endParaRPr>
          </a:p>
          <a:p>
            <a:pPr marL="0" lvl="0" indent="0">
              <a:buFont typeface="Arial" panose="020B0604020202020204" pitchFamily="34" charset="0"/>
              <a:buNone/>
            </a:pPr>
            <a:r>
              <a:rPr lang="en-US" sz="1200" dirty="0">
                <a:solidFill>
                  <a:schemeClr val="tx1"/>
                </a:solidFill>
              </a:rPr>
              <a:t>The first electronic farm business analysis is successfully tested in 1965, and usage continued for </a:t>
            </a:r>
            <a:r>
              <a:rPr lang="en-US" sz="1200" u="sng" dirty="0">
                <a:solidFill>
                  <a:schemeClr val="tx1"/>
                </a:solidFill>
              </a:rPr>
              <a:t>30 years</a:t>
            </a:r>
          </a:p>
          <a:p>
            <a:pPr marL="914400" lvl="1" indent="-457200">
              <a:buFont typeface="Arial" panose="020B0604020202020204" pitchFamily="34" charset="0"/>
              <a:buChar char="•"/>
            </a:pPr>
            <a:r>
              <a:rPr lang="en-US" sz="1200" dirty="0">
                <a:solidFill>
                  <a:schemeClr val="tx1"/>
                </a:solidFill>
              </a:rPr>
              <a:t>From 1955 to 1964, the analysis</a:t>
            </a:r>
            <a:r>
              <a:rPr lang="en-US" sz="1200" baseline="0" dirty="0">
                <a:solidFill>
                  <a:schemeClr val="tx1"/>
                </a:solidFill>
              </a:rPr>
              <a:t> was completed using hand calculations, effective but not efficient</a:t>
            </a:r>
            <a:endParaRPr lang="en-US" sz="1200" dirty="0">
              <a:solidFill>
                <a:schemeClr val="tx1"/>
              </a:solidFill>
            </a:endParaRPr>
          </a:p>
          <a:p>
            <a:pPr marL="914400" lvl="1" indent="-457200">
              <a:buFont typeface="Arial" panose="020B0604020202020204" pitchFamily="34" charset="0"/>
              <a:buChar char="•"/>
            </a:pPr>
            <a:r>
              <a:rPr lang="en-US" sz="1200" dirty="0">
                <a:solidFill>
                  <a:schemeClr val="tx1"/>
                </a:solidFill>
              </a:rPr>
              <a:t>Electronic analysis promised better accuracy</a:t>
            </a:r>
            <a:r>
              <a:rPr lang="en-US" sz="1200" baseline="0" dirty="0">
                <a:solidFill>
                  <a:schemeClr val="tx1"/>
                </a:solidFill>
              </a:rPr>
              <a:t> and ease of processing</a:t>
            </a:r>
          </a:p>
          <a:p>
            <a:pPr marL="914400" lvl="1" indent="-457200">
              <a:buFont typeface="Arial" panose="020B0604020202020204" pitchFamily="34" charset="0"/>
              <a:buChar char="•"/>
            </a:pPr>
            <a:r>
              <a:rPr lang="en-US" sz="1200" baseline="0" dirty="0">
                <a:solidFill>
                  <a:schemeClr val="tx1"/>
                </a:solidFill>
              </a:rPr>
              <a:t>It was a difficult transition…computer processing was in a different world than today</a:t>
            </a:r>
          </a:p>
          <a:p>
            <a:pPr marL="914400" lvl="1" indent="-457200">
              <a:buFont typeface="Arial" panose="020B0604020202020204" pitchFamily="34" charset="0"/>
              <a:buChar char="•"/>
            </a:pPr>
            <a:r>
              <a:rPr lang="en-US" sz="1200" baseline="0" dirty="0">
                <a:solidFill>
                  <a:schemeClr val="tx1"/>
                </a:solidFill>
              </a:rPr>
              <a:t>That basic process: enter data into an input form, send the forms to a processing company, and wait for the analysis to be returned by mail.</a:t>
            </a:r>
            <a:r>
              <a:rPr lang="en-US" sz="1200" dirty="0">
                <a:solidFill>
                  <a:schemeClr val="tx1"/>
                </a:solidFill>
              </a:rPr>
              <a:t> Then check for accuracy and share with students.</a:t>
            </a:r>
          </a:p>
        </p:txBody>
      </p:sp>
      <p:sp>
        <p:nvSpPr>
          <p:cNvPr id="4" name="Slide Number Placeholder 3"/>
          <p:cNvSpPr>
            <a:spLocks noGrp="1"/>
          </p:cNvSpPr>
          <p:nvPr>
            <p:ph type="sldNum" sz="quarter" idx="10"/>
          </p:nvPr>
        </p:nvSpPr>
        <p:spPr/>
        <p:txBody>
          <a:bodyPr/>
          <a:lstStyle/>
          <a:p>
            <a:fld id="{9E97713B-8DFA-4295-8246-D2EBEC7CE2FF}" type="slidenum">
              <a:rPr lang="en-US" smtClean="0"/>
              <a:t>4</a:t>
            </a:fld>
            <a:endParaRPr lang="en-US"/>
          </a:p>
        </p:txBody>
      </p:sp>
    </p:spTree>
    <p:extLst>
      <p:ext uri="{BB962C8B-B14F-4D97-AF65-F5344CB8AC3E}">
        <p14:creationId xmlns:p14="http://schemas.microsoft.com/office/powerpoint/2010/main" val="83468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03406"/>
          </a:xfrm>
        </p:spPr>
        <p:txBody>
          <a:bodyPr/>
          <a:lstStyle/>
          <a:p>
            <a:r>
              <a:rPr lang="en-US" dirty="0">
                <a:solidFill>
                  <a:schemeClr val="tx1"/>
                </a:solidFill>
              </a:rPr>
              <a:t>The 1970s…</a:t>
            </a:r>
          </a:p>
          <a:p>
            <a:pPr marL="171450" lvl="0" indent="-171450">
              <a:buFont typeface="Arial" panose="020B0604020202020204" pitchFamily="34" charset="0"/>
              <a:buChar char="•"/>
            </a:pPr>
            <a:r>
              <a:rPr lang="en-US" dirty="0">
                <a:solidFill>
                  <a:schemeClr val="tx1"/>
                </a:solidFill>
              </a:rPr>
              <a:t>The first statewide curriculum is rolled out in 1970</a:t>
            </a:r>
          </a:p>
          <a:p>
            <a:pPr marL="628650" lvl="1" indent="-171450">
              <a:buFont typeface="Arial" panose="020B0604020202020204" pitchFamily="34" charset="0"/>
              <a:buChar char="•"/>
            </a:pPr>
            <a:r>
              <a:rPr lang="en-US" dirty="0">
                <a:solidFill>
                  <a:schemeClr val="tx1"/>
                </a:solidFill>
              </a:rPr>
              <a:t>Instruction had been similar across the state but there was</a:t>
            </a:r>
            <a:r>
              <a:rPr lang="en-US" baseline="0" dirty="0">
                <a:solidFill>
                  <a:schemeClr val="tx1"/>
                </a:solidFill>
              </a:rPr>
              <a:t> no official guide to uniform instruction</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The Veterans Farm Management program begins in 1973 and greatly expands FBM delivery</a:t>
            </a:r>
          </a:p>
          <a:p>
            <a:pPr marL="628650" lvl="1" indent="-171450">
              <a:buFont typeface="Arial" panose="020B0604020202020204" pitchFamily="34" charset="0"/>
              <a:buChar char="•"/>
            </a:pPr>
            <a:r>
              <a:rPr lang="en-US" dirty="0">
                <a:solidFill>
                  <a:schemeClr val="tx1"/>
                </a:solidFill>
              </a:rPr>
              <a:t>After the Vietnam War,</a:t>
            </a:r>
            <a:r>
              <a:rPr lang="en-US" baseline="0" dirty="0">
                <a:solidFill>
                  <a:schemeClr val="tx1"/>
                </a:solidFill>
              </a:rPr>
              <a:t> Veterans Farm Management was brought back</a:t>
            </a:r>
          </a:p>
          <a:p>
            <a:pPr marL="628650" lvl="1" indent="-171450">
              <a:buFont typeface="Arial" panose="020B0604020202020204" pitchFamily="34" charset="0"/>
              <a:buChar char="•"/>
            </a:pPr>
            <a:r>
              <a:rPr lang="en-US" baseline="0" dirty="0">
                <a:solidFill>
                  <a:schemeClr val="tx1"/>
                </a:solidFill>
              </a:rPr>
              <a:t>This program was very successful and set up a foundation for expanding Farm Business Management in High Schools and AVTIs</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State regulations challenge the future of the program but partners support the program for long term stability</a:t>
            </a:r>
          </a:p>
          <a:p>
            <a:pPr marL="628650" lvl="1" indent="-171450">
              <a:buFont typeface="Arial" panose="020B0604020202020204" pitchFamily="34" charset="0"/>
              <a:buChar char="•"/>
            </a:pPr>
            <a:r>
              <a:rPr lang="en-US" dirty="0">
                <a:solidFill>
                  <a:schemeClr val="tx1"/>
                </a:solidFill>
              </a:rPr>
              <a:t>State regulations</a:t>
            </a:r>
            <a:r>
              <a:rPr lang="en-US" baseline="0" dirty="0">
                <a:solidFill>
                  <a:schemeClr val="tx1"/>
                </a:solidFill>
              </a:rPr>
              <a:t> were interpreted in such a way that FBM would be more difficult to offer</a:t>
            </a:r>
          </a:p>
          <a:p>
            <a:pPr marL="628650" lvl="1" indent="-171450">
              <a:buFont typeface="Arial" panose="020B0604020202020204" pitchFamily="34" charset="0"/>
              <a:buChar char="•"/>
            </a:pPr>
            <a:r>
              <a:rPr lang="en-US" baseline="0" dirty="0">
                <a:solidFill>
                  <a:schemeClr val="tx1"/>
                </a:solidFill>
              </a:rPr>
              <a:t>After numerous stakeholder meetings and state agency contacts, the interpretation was modified</a:t>
            </a:r>
          </a:p>
          <a:p>
            <a:pPr marL="628650" lvl="1" indent="-171450">
              <a:buFont typeface="Arial" panose="020B0604020202020204" pitchFamily="34" charset="0"/>
              <a:buChar char="•"/>
            </a:pPr>
            <a:r>
              <a:rPr lang="en-US" baseline="0" dirty="0">
                <a:solidFill>
                  <a:schemeClr val="tx1"/>
                </a:solidFill>
              </a:rPr>
              <a:t>This set the stage for program viability for many years</a:t>
            </a:r>
            <a:endParaRPr lang="en-US" dirty="0">
              <a:solidFill>
                <a:schemeClr val="tx1"/>
              </a:solidFill>
            </a:endParaRPr>
          </a:p>
          <a:p>
            <a:endParaRPr lang="en-US" dirty="0">
              <a:solidFill>
                <a:schemeClr val="tx1"/>
              </a:solidFill>
            </a:endParaRPr>
          </a:p>
          <a:p>
            <a:r>
              <a:rPr lang="en-US" dirty="0">
                <a:solidFill>
                  <a:schemeClr val="tx1"/>
                </a:solidFill>
              </a:rPr>
              <a:t>The chart</a:t>
            </a:r>
            <a:r>
              <a:rPr lang="en-US" baseline="0" dirty="0">
                <a:solidFill>
                  <a:schemeClr val="tx1"/>
                </a:solidFill>
              </a:rPr>
              <a:t> and balance bar was used for many years to demonstrate the value of the program in terms of programs costs and the resulting financial benefit to the community were programs exist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5</a:t>
            </a:fld>
            <a:endParaRPr lang="en-US"/>
          </a:p>
        </p:txBody>
      </p:sp>
    </p:spTree>
    <p:extLst>
      <p:ext uri="{BB962C8B-B14F-4D97-AF65-F5344CB8AC3E}">
        <p14:creationId xmlns:p14="http://schemas.microsoft.com/office/powerpoint/2010/main" val="163149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1980s…</a:t>
            </a:r>
          </a:p>
          <a:p>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A new State Board of Vocational Technical Education starts in 1983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This separated control and oversight of HS and AVTI FBM program.</a:t>
            </a:r>
            <a:r>
              <a:rPr lang="en-US" baseline="0" dirty="0">
                <a:solidFill>
                  <a:schemeClr val="tx1"/>
                </a:solidFill>
              </a:rPr>
              <a:t>  Some were offered through the HS, others through the AVTI.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This separation was in play for many years</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The Omnibus Bill of 1985 moves FBM into the “at-the-farm” analysis era</a:t>
            </a:r>
          </a:p>
          <a:p>
            <a:pPr marL="628650" lvl="1" indent="-171450">
              <a:buFont typeface="Arial" panose="020B0604020202020204" pitchFamily="34" charset="0"/>
              <a:buChar char="•"/>
            </a:pPr>
            <a:r>
              <a:rPr lang="en-US" dirty="0">
                <a:solidFill>
                  <a:schemeClr val="tx1"/>
                </a:solidFill>
              </a:rPr>
              <a:t>The Farm Crisis of the early 80s caused major discussions</a:t>
            </a:r>
            <a:r>
              <a:rPr lang="en-US" baseline="0" dirty="0">
                <a:solidFill>
                  <a:schemeClr val="tx1"/>
                </a:solidFill>
              </a:rPr>
              <a:t> in the state legislature as farmers were struggling</a:t>
            </a:r>
          </a:p>
          <a:p>
            <a:pPr marL="628650" lvl="1" indent="-171450">
              <a:buFont typeface="Arial" panose="020B0604020202020204" pitchFamily="34" charset="0"/>
              <a:buChar char="•"/>
            </a:pPr>
            <a:r>
              <a:rPr lang="en-US" baseline="0" dirty="0">
                <a:solidFill>
                  <a:schemeClr val="tx1"/>
                </a:solidFill>
              </a:rPr>
              <a:t>This bill </a:t>
            </a:r>
            <a:r>
              <a:rPr lang="en-US" dirty="0">
                <a:solidFill>
                  <a:schemeClr val="tx1"/>
                </a:solidFill>
              </a:rPr>
              <a:t>providing portable computers &amp; FINPACK to Farm Business Management instructors,</a:t>
            </a:r>
            <a:r>
              <a:rPr lang="en-US" baseline="0" dirty="0">
                <a:solidFill>
                  <a:schemeClr val="tx1"/>
                </a:solidFill>
              </a:rPr>
              <a:t> some HS instructors, and Extension agents</a:t>
            </a:r>
          </a:p>
          <a:p>
            <a:pPr marL="628650" lvl="1" indent="-171450">
              <a:buFont typeface="Arial" panose="020B0604020202020204" pitchFamily="34" charset="0"/>
              <a:buChar char="•"/>
            </a:pPr>
            <a:r>
              <a:rPr lang="en-US" baseline="0" dirty="0">
                <a:solidFill>
                  <a:schemeClr val="tx1"/>
                </a:solidFill>
              </a:rPr>
              <a:t>The computer and analysis could now go to the farm for gathering data and making decisions</a:t>
            </a:r>
          </a:p>
          <a:p>
            <a:pPr marL="628650" lvl="1" indent="-171450">
              <a:buFont typeface="Arial" panose="020B0604020202020204" pitchFamily="34" charset="0"/>
              <a:buChar char="•"/>
            </a:pPr>
            <a:r>
              <a:rPr lang="en-US" baseline="0" dirty="0">
                <a:solidFill>
                  <a:schemeClr val="tx1"/>
                </a:solidFill>
              </a:rPr>
              <a:t>Financial data was easier to share with lenders and other stakeholders</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6</a:t>
            </a:fld>
            <a:endParaRPr lang="en-US"/>
          </a:p>
        </p:txBody>
      </p:sp>
    </p:spTree>
    <p:extLst>
      <p:ext uri="{BB962C8B-B14F-4D97-AF65-F5344CB8AC3E}">
        <p14:creationId xmlns:p14="http://schemas.microsoft.com/office/powerpoint/2010/main" val="117927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18725"/>
          </a:xfrm>
        </p:spPr>
        <p:txBody>
          <a:bodyPr/>
          <a:lstStyle/>
          <a:p>
            <a:r>
              <a:rPr lang="en-US" sz="1100" dirty="0">
                <a:solidFill>
                  <a:schemeClr val="tx1"/>
                </a:solidFill>
              </a:rPr>
              <a:t>The 1990s…</a:t>
            </a:r>
          </a:p>
          <a:p>
            <a:pPr marL="171450" lvl="0" indent="-171450">
              <a:buFont typeface="Arial" panose="020B0604020202020204" pitchFamily="34" charset="0"/>
              <a:buChar char="•"/>
            </a:pPr>
            <a:r>
              <a:rPr lang="en-US" sz="1100" dirty="0">
                <a:solidFill>
                  <a:schemeClr val="tx1"/>
                </a:solidFill>
              </a:rPr>
              <a:t>In 1990 legislative action is taken to plan the formation of the Minnesota State Colleges &amp; Universities</a:t>
            </a:r>
          </a:p>
          <a:p>
            <a:pPr marL="628650" lvl="1" indent="-171450">
              <a:buFont typeface="Arial" panose="020B0604020202020204" pitchFamily="34" charset="0"/>
              <a:buChar char="•"/>
            </a:pPr>
            <a:r>
              <a:rPr lang="en-US" sz="1100" dirty="0">
                <a:solidFill>
                  <a:schemeClr val="tx1"/>
                </a:solidFill>
              </a:rPr>
              <a:t>After years of separation,</a:t>
            </a:r>
            <a:r>
              <a:rPr lang="en-US" sz="1100" baseline="0" dirty="0">
                <a:solidFill>
                  <a:schemeClr val="tx1"/>
                </a:solidFill>
              </a:rPr>
              <a:t> the mandate came to merge the colleges and universities in the next few years</a:t>
            </a:r>
          </a:p>
          <a:p>
            <a:pPr marL="628650" lvl="1" indent="-171450">
              <a:buFont typeface="Arial" panose="020B0604020202020204" pitchFamily="34" charset="0"/>
              <a:buChar char="•"/>
            </a:pPr>
            <a:r>
              <a:rPr lang="en-US" sz="1100" baseline="0" dirty="0">
                <a:solidFill>
                  <a:schemeClr val="tx1"/>
                </a:solidFill>
              </a:rPr>
              <a:t>A major time of challenge, uncertainty, and unrest in both systems</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Hourly-based instruction is converted to a credit-based curriculum in 1992</a:t>
            </a:r>
          </a:p>
          <a:p>
            <a:pPr marL="628650" lvl="1" indent="-171450">
              <a:buFont typeface="Arial" panose="020B0604020202020204" pitchFamily="34" charset="0"/>
              <a:buChar char="•"/>
            </a:pPr>
            <a:r>
              <a:rPr lang="en-US" sz="1100" dirty="0">
                <a:solidFill>
                  <a:schemeClr val="tx1"/>
                </a:solidFill>
              </a:rPr>
              <a:t>With</a:t>
            </a:r>
            <a:r>
              <a:rPr lang="en-US" sz="1100" baseline="0" dirty="0">
                <a:solidFill>
                  <a:schemeClr val="tx1"/>
                </a:solidFill>
              </a:rPr>
              <a:t> the merger impending, FBM had to move into the official higher education model</a:t>
            </a:r>
          </a:p>
          <a:p>
            <a:pPr marL="628650" lvl="1" indent="-171450">
              <a:buFont typeface="Arial" panose="020B0604020202020204" pitchFamily="34" charset="0"/>
              <a:buChar char="•"/>
            </a:pPr>
            <a:r>
              <a:rPr lang="en-US" sz="1100" baseline="0" dirty="0">
                <a:solidFill>
                  <a:schemeClr val="tx1"/>
                </a:solidFill>
              </a:rPr>
              <a:t>Hour-based instruction would not fit in a credit-based program</a:t>
            </a:r>
          </a:p>
          <a:p>
            <a:pPr marL="628650" lvl="1" indent="-171450">
              <a:buFont typeface="Arial" panose="020B0604020202020204" pitchFamily="34" charset="0"/>
              <a:buChar char="•"/>
            </a:pPr>
            <a:r>
              <a:rPr lang="en-US" sz="1100" baseline="0" dirty="0">
                <a:solidFill>
                  <a:schemeClr val="tx1"/>
                </a:solidFill>
              </a:rPr>
              <a:t>Statewide design by instructors across the state established a credit system</a:t>
            </a:r>
          </a:p>
          <a:p>
            <a:pPr marL="171450" lvl="0" indent="-171450">
              <a:buFont typeface="Arial" panose="020B0604020202020204" pitchFamily="34" charset="0"/>
              <a:buChar char="•"/>
            </a:pPr>
            <a:r>
              <a:rPr lang="en-US" sz="1100" dirty="0">
                <a:solidFill>
                  <a:schemeClr val="tx1"/>
                </a:solidFill>
              </a:rPr>
              <a:t>The college and university merger occurs in 1995</a:t>
            </a:r>
          </a:p>
          <a:p>
            <a:pPr marL="628650" lvl="1" indent="-171450">
              <a:buFont typeface="Arial" panose="020B0604020202020204" pitchFamily="34" charset="0"/>
              <a:buChar char="•"/>
            </a:pPr>
            <a:r>
              <a:rPr lang="en-US" sz="1100" dirty="0">
                <a:solidFill>
                  <a:schemeClr val="tx1"/>
                </a:solidFill>
              </a:rPr>
              <a:t>Officially the </a:t>
            </a:r>
            <a:r>
              <a:rPr lang="en-US" sz="1100" dirty="0" err="1">
                <a:solidFill>
                  <a:schemeClr val="tx1"/>
                </a:solidFill>
              </a:rPr>
              <a:t>MnSCU</a:t>
            </a:r>
            <a:r>
              <a:rPr lang="en-US" sz="1100" dirty="0">
                <a:solidFill>
                  <a:schemeClr val="tx1"/>
                </a:solidFill>
              </a:rPr>
              <a:t> system began</a:t>
            </a:r>
          </a:p>
          <a:p>
            <a:pPr marL="628650" lvl="1" indent="-171450">
              <a:buFont typeface="Arial" panose="020B0604020202020204" pitchFamily="34" charset="0"/>
              <a:buChar char="•"/>
            </a:pPr>
            <a:r>
              <a:rPr lang="en-US" sz="1100" dirty="0">
                <a:solidFill>
                  <a:schemeClr val="tx1"/>
                </a:solidFill>
              </a:rPr>
              <a:t>One state governing</a:t>
            </a:r>
            <a:r>
              <a:rPr lang="en-US" sz="1100" baseline="0" dirty="0">
                <a:solidFill>
                  <a:schemeClr val="tx1"/>
                </a:solidFill>
              </a:rPr>
              <a:t> board guided all FBM programs</a:t>
            </a:r>
          </a:p>
          <a:p>
            <a:pPr marL="628650" lvl="1" indent="-171450">
              <a:buFont typeface="Arial" panose="020B0604020202020204" pitchFamily="34" charset="0"/>
              <a:buChar char="•"/>
            </a:pPr>
            <a:r>
              <a:rPr lang="en-US" sz="1100" baseline="0" dirty="0">
                <a:solidFill>
                  <a:schemeClr val="tx1"/>
                </a:solidFill>
              </a:rPr>
              <a:t>The remaining HS programs were transferred into the state system</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FINPACK adopted statewide as the analysis program in 1996</a:t>
            </a:r>
          </a:p>
          <a:p>
            <a:pPr marL="628650" lvl="1" indent="-171450">
              <a:buFont typeface="Arial" panose="020B0604020202020204" pitchFamily="34" charset="0"/>
              <a:buChar char="•"/>
            </a:pPr>
            <a:r>
              <a:rPr lang="en-US" sz="1100" dirty="0">
                <a:solidFill>
                  <a:schemeClr val="tx1"/>
                </a:solidFill>
              </a:rPr>
              <a:t>A 3-year pilot project in 1991 compared</a:t>
            </a:r>
            <a:r>
              <a:rPr lang="en-US" sz="1100" baseline="0" dirty="0">
                <a:solidFill>
                  <a:schemeClr val="tx1"/>
                </a:solidFill>
              </a:rPr>
              <a:t> the current SDS program with FINPACK</a:t>
            </a:r>
          </a:p>
          <a:p>
            <a:pPr marL="628650" lvl="1" indent="-171450">
              <a:buFont typeface="Arial" panose="020B0604020202020204" pitchFamily="34" charset="0"/>
              <a:buChar char="•"/>
            </a:pPr>
            <a:r>
              <a:rPr lang="en-US" sz="1100" baseline="0" dirty="0">
                <a:solidFill>
                  <a:schemeClr val="tx1"/>
                </a:solidFill>
              </a:rPr>
              <a:t>Considerations were given to the fact that FINPACK had become the most used program in the FBM instructor toolbox.  It was used </a:t>
            </a:r>
            <a:r>
              <a:rPr lang="en-US" sz="1100" baseline="0" dirty="0" err="1">
                <a:solidFill>
                  <a:schemeClr val="tx1"/>
                </a:solidFill>
              </a:rPr>
              <a:t>yearround</a:t>
            </a:r>
            <a:r>
              <a:rPr lang="en-US" sz="1100" baseline="0" dirty="0">
                <a:solidFill>
                  <a:schemeClr val="tx1"/>
                </a:solidFill>
              </a:rPr>
              <a:t>, rather than once a year like the SDS program.</a:t>
            </a:r>
          </a:p>
          <a:p>
            <a:pPr marL="628650" lvl="1" indent="-171450">
              <a:buFont typeface="Arial" panose="020B0604020202020204" pitchFamily="34" charset="0"/>
              <a:buChar char="•"/>
            </a:pPr>
            <a:r>
              <a:rPr lang="en-US" sz="1100" baseline="0" dirty="0">
                <a:solidFill>
                  <a:schemeClr val="tx1"/>
                </a:solidFill>
              </a:rPr>
              <a:t>Most regions converted in 1994 but all did by 1996</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The Rural Mental Health program begins in 1998</a:t>
            </a:r>
          </a:p>
          <a:p>
            <a:pPr marL="628650" lvl="1" indent="-171450">
              <a:buFont typeface="Arial" panose="020B0604020202020204" pitchFamily="34" charset="0"/>
              <a:buChar char="•"/>
            </a:pPr>
            <a:r>
              <a:rPr lang="en-US" sz="1100" dirty="0">
                <a:solidFill>
                  <a:schemeClr val="tx1"/>
                </a:solidFill>
              </a:rPr>
              <a:t>Ted</a:t>
            </a:r>
            <a:r>
              <a:rPr lang="en-US" sz="1100" baseline="0" dirty="0">
                <a:solidFill>
                  <a:schemeClr val="tx1"/>
                </a:solidFill>
              </a:rPr>
              <a:t> Matthews (photo) has been there from the beginning</a:t>
            </a:r>
          </a:p>
          <a:p>
            <a:pPr marL="628650" lvl="1" indent="-171450">
              <a:buFont typeface="Arial" panose="020B0604020202020204" pitchFamily="34" charset="0"/>
              <a:buChar char="•"/>
            </a:pPr>
            <a:r>
              <a:rPr lang="en-US" sz="1100" baseline="0" dirty="0">
                <a:solidFill>
                  <a:schemeClr val="tx1"/>
                </a:solidFill>
              </a:rPr>
              <a:t>This program was legislatively funded to address significant stress on farmers in the mid 90s</a:t>
            </a:r>
          </a:p>
          <a:p>
            <a:pPr marL="628650" lvl="1" indent="-171450">
              <a:buFont typeface="Arial" panose="020B0604020202020204" pitchFamily="34" charset="0"/>
              <a:buChar char="•"/>
            </a:pPr>
            <a:r>
              <a:rPr lang="en-US" sz="1100" baseline="0" dirty="0">
                <a:solidFill>
                  <a:schemeClr val="tx1"/>
                </a:solidFill>
              </a:rPr>
              <a:t>It is one of a kind in the nation and nationally recognized for its success</a:t>
            </a:r>
            <a:endParaRPr lang="en-US" sz="1100" dirty="0">
              <a:solidFill>
                <a:schemeClr val="tx1"/>
              </a:solidFill>
            </a:endParaRPr>
          </a:p>
          <a:p>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7</a:t>
            </a:fld>
            <a:endParaRPr lang="en-US"/>
          </a:p>
        </p:txBody>
      </p:sp>
    </p:spTree>
    <p:extLst>
      <p:ext uri="{BB962C8B-B14F-4D97-AF65-F5344CB8AC3E}">
        <p14:creationId xmlns:p14="http://schemas.microsoft.com/office/powerpoint/2010/main" val="402974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52118"/>
          </a:xfrm>
        </p:spPr>
        <p:txBody>
          <a:bodyPr/>
          <a:lstStyle/>
          <a:p>
            <a:r>
              <a:rPr lang="en-US" sz="1400" dirty="0">
                <a:solidFill>
                  <a:schemeClr val="tx1"/>
                </a:solidFill>
              </a:rPr>
              <a:t>The 2000s…</a:t>
            </a:r>
          </a:p>
          <a:p>
            <a:endParaRPr lang="en-US" sz="1400" dirty="0">
              <a:solidFill>
                <a:schemeClr val="tx1"/>
              </a:solidFill>
            </a:endParaRPr>
          </a:p>
          <a:p>
            <a:pPr marL="228600" lvl="0" indent="-228600">
              <a:buFont typeface="Arial" panose="020B0604020202020204" pitchFamily="34" charset="0"/>
              <a:buChar char="•"/>
            </a:pPr>
            <a:r>
              <a:rPr lang="en-US" sz="1200" dirty="0">
                <a:solidFill>
                  <a:schemeClr val="tx1"/>
                </a:solidFill>
              </a:rPr>
              <a:t>A 2000 research study reaffirms program value</a:t>
            </a:r>
          </a:p>
          <a:p>
            <a:pPr marL="914400" lvl="1" indent="-457200">
              <a:buFont typeface="Arial" panose="020B0604020202020204" pitchFamily="34" charset="0"/>
              <a:buChar char="•"/>
            </a:pPr>
            <a:r>
              <a:rPr lang="en-US" sz="1200" dirty="0">
                <a:solidFill>
                  <a:schemeClr val="tx1"/>
                </a:solidFill>
              </a:rPr>
              <a:t>After 6 years in the new </a:t>
            </a:r>
            <a:r>
              <a:rPr lang="en-US" sz="1200" dirty="0" err="1">
                <a:solidFill>
                  <a:schemeClr val="tx1"/>
                </a:solidFill>
              </a:rPr>
              <a:t>MnSCU</a:t>
            </a:r>
            <a:r>
              <a:rPr lang="en-US" sz="1200" dirty="0">
                <a:solidFill>
                  <a:schemeClr val="tx1"/>
                </a:solidFill>
              </a:rPr>
              <a:t> system, it was time to look to students</a:t>
            </a:r>
            <a:r>
              <a:rPr lang="en-US" sz="1200" baseline="0" dirty="0">
                <a:solidFill>
                  <a:schemeClr val="tx1"/>
                </a:solidFill>
              </a:rPr>
              <a:t> and stakeholders for input on the value of the program</a:t>
            </a:r>
          </a:p>
          <a:p>
            <a:pPr marL="914400" lvl="1" indent="-457200">
              <a:buFont typeface="Arial" panose="020B0604020202020204" pitchFamily="34" charset="0"/>
              <a:buChar char="•"/>
            </a:pPr>
            <a:r>
              <a:rPr lang="en-US" sz="1200" baseline="0" dirty="0">
                <a:solidFill>
                  <a:schemeClr val="tx1"/>
                </a:solidFill>
              </a:rPr>
              <a:t>This decade would result in numerous changes to and questions about the program due to the ever tightening funding structure</a:t>
            </a:r>
          </a:p>
          <a:p>
            <a:pPr marL="914400" lvl="1" indent="-457200">
              <a:buFont typeface="Arial" panose="020B0604020202020204" pitchFamily="34" charset="0"/>
              <a:buChar char="•"/>
            </a:pPr>
            <a:r>
              <a:rPr lang="en-US" sz="1200" baseline="0" dirty="0">
                <a:solidFill>
                  <a:schemeClr val="tx1"/>
                </a:solidFill>
              </a:rPr>
              <a:t>This study provided strong evidence of the programs value to MN</a:t>
            </a:r>
            <a:endParaRPr lang="en-US" sz="1200" dirty="0">
              <a:solidFill>
                <a:schemeClr val="tx1"/>
              </a:solidFill>
            </a:endParaRPr>
          </a:p>
          <a:p>
            <a:pPr marL="228600" lvl="0" indent="-228600">
              <a:buFont typeface="Arial" panose="020B0604020202020204" pitchFamily="34" charset="0"/>
              <a:buChar char="•"/>
            </a:pPr>
            <a:r>
              <a:rPr lang="en-US" sz="1200" dirty="0">
                <a:solidFill>
                  <a:schemeClr val="tx1"/>
                </a:solidFill>
              </a:rPr>
              <a:t>2000 - Professional Enhancement Program begins</a:t>
            </a:r>
          </a:p>
          <a:p>
            <a:pPr marL="914400" lvl="1" indent="-457200">
              <a:buFont typeface="Arial" panose="020B0604020202020204" pitchFamily="34" charset="0"/>
              <a:buChar char="•"/>
            </a:pPr>
            <a:r>
              <a:rPr lang="en-US" sz="1200" dirty="0">
                <a:solidFill>
                  <a:schemeClr val="tx1"/>
                </a:solidFill>
              </a:rPr>
              <a:t>Many FBM instructors were retiring</a:t>
            </a:r>
            <a:r>
              <a:rPr lang="en-US" sz="1200" baseline="0" dirty="0">
                <a:solidFill>
                  <a:schemeClr val="tx1"/>
                </a:solidFill>
              </a:rPr>
              <a:t> and instructors were managing the program in a new environment</a:t>
            </a:r>
          </a:p>
          <a:p>
            <a:pPr marL="914400" lvl="1" indent="-457200">
              <a:buFont typeface="Arial" panose="020B0604020202020204" pitchFamily="34" charset="0"/>
              <a:buChar char="•"/>
            </a:pPr>
            <a:r>
              <a:rPr lang="en-US" sz="1200" baseline="0" dirty="0">
                <a:solidFill>
                  <a:schemeClr val="tx1"/>
                </a:solidFill>
              </a:rPr>
              <a:t>This made it more difficult for new instructors to get established in the position without additional support</a:t>
            </a:r>
          </a:p>
          <a:p>
            <a:pPr marL="914400" lvl="1" indent="-457200">
              <a:buFont typeface="Arial" panose="020B0604020202020204" pitchFamily="34" charset="0"/>
              <a:buChar char="•"/>
            </a:pPr>
            <a:r>
              <a:rPr lang="en-US" sz="1200" baseline="0" dirty="0">
                <a:solidFill>
                  <a:schemeClr val="tx1"/>
                </a:solidFill>
              </a:rPr>
              <a:t>PEP was that support and continues to this day</a:t>
            </a:r>
            <a:r>
              <a:rPr lang="en-US" sz="1200" dirty="0">
                <a:solidFill>
                  <a:schemeClr val="tx1"/>
                </a:solidFill>
              </a:rPr>
              <a:t> </a:t>
            </a:r>
          </a:p>
          <a:p>
            <a:pPr marL="228600" lvl="0" indent="-228600">
              <a:buFont typeface="Arial" panose="020B0604020202020204" pitchFamily="34" charset="0"/>
              <a:buChar char="•"/>
            </a:pPr>
            <a:r>
              <a:rPr lang="en-US" sz="1200" dirty="0">
                <a:solidFill>
                  <a:schemeClr val="tx1"/>
                </a:solidFill>
              </a:rPr>
              <a:t>The 50</a:t>
            </a:r>
            <a:r>
              <a:rPr lang="en-US" sz="1200" baseline="30000" dirty="0">
                <a:solidFill>
                  <a:schemeClr val="tx1"/>
                </a:solidFill>
              </a:rPr>
              <a:t>th</a:t>
            </a:r>
            <a:r>
              <a:rPr lang="en-US" sz="1200" dirty="0">
                <a:solidFill>
                  <a:schemeClr val="tx1"/>
                </a:solidFill>
              </a:rPr>
              <a:t> Anniversary is celebrated in 2003</a:t>
            </a:r>
          </a:p>
          <a:p>
            <a:pPr marL="914400" lvl="1" indent="-457200">
              <a:buFont typeface="Arial" panose="020B0604020202020204" pitchFamily="34" charset="0"/>
              <a:buChar char="•"/>
            </a:pPr>
            <a:r>
              <a:rPr lang="en-US" sz="1200" dirty="0">
                <a:solidFill>
                  <a:schemeClr val="tx1"/>
                </a:solidFill>
              </a:rPr>
              <a:t>This was a milestone for</a:t>
            </a:r>
            <a:r>
              <a:rPr lang="en-US" sz="1200" baseline="0" dirty="0">
                <a:solidFill>
                  <a:schemeClr val="tx1"/>
                </a:solidFill>
              </a:rPr>
              <a:t> a program that had weathered the storm of transition from a local, HS supported program, to a state-managed program.</a:t>
            </a:r>
          </a:p>
          <a:p>
            <a:pPr marL="914400" lvl="1" indent="-457200">
              <a:buFont typeface="Arial" panose="020B0604020202020204" pitchFamily="34" charset="0"/>
              <a:buChar char="•"/>
            </a:pPr>
            <a:r>
              <a:rPr lang="en-US" sz="1200" baseline="0" dirty="0">
                <a:solidFill>
                  <a:schemeClr val="tx1"/>
                </a:solidFill>
              </a:rPr>
              <a:t>Value can be seen at the local level…the move away from that control can stifle normal programs</a:t>
            </a:r>
          </a:p>
          <a:p>
            <a:pPr marL="914400" lvl="1" indent="-457200">
              <a:buFont typeface="Arial" panose="020B0604020202020204" pitchFamily="34" charset="0"/>
              <a:buChar char="•"/>
            </a:pPr>
            <a:r>
              <a:rPr lang="en-US" sz="1200" baseline="0" dirty="0">
                <a:solidFill>
                  <a:schemeClr val="tx1"/>
                </a:solidFill>
              </a:rPr>
              <a:t>FBM had moved into each new environment and remained successful statewide.</a:t>
            </a:r>
            <a:endParaRPr lang="en-US" sz="1200" dirty="0">
              <a:solidFill>
                <a:schemeClr val="tx1"/>
              </a:solidFill>
            </a:endParaRPr>
          </a:p>
          <a:p>
            <a:endParaRPr lang="en-US" sz="1050"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8</a:t>
            </a:fld>
            <a:endParaRPr lang="en-US"/>
          </a:p>
        </p:txBody>
      </p:sp>
    </p:spTree>
    <p:extLst>
      <p:ext uri="{BB962C8B-B14F-4D97-AF65-F5344CB8AC3E}">
        <p14:creationId xmlns:p14="http://schemas.microsoft.com/office/powerpoint/2010/main" val="125928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6362"/>
          </a:xfrm>
        </p:spPr>
        <p:txBody>
          <a:bodyPr/>
          <a:lstStyle/>
          <a:p>
            <a:r>
              <a:rPr lang="en-US" sz="1100" dirty="0">
                <a:solidFill>
                  <a:schemeClr val="tx1"/>
                </a:solidFill>
              </a:rPr>
              <a:t>The 2010s…</a:t>
            </a:r>
          </a:p>
          <a:p>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A 2010 statewide task force builds FBM program awareness with new college administration and new stakeholders</a:t>
            </a:r>
          </a:p>
          <a:p>
            <a:pPr marL="628650" lvl="1" indent="-171450">
              <a:buFont typeface="Arial" panose="020B0604020202020204" pitchFamily="34" charset="0"/>
              <a:buChar char="•"/>
            </a:pPr>
            <a:r>
              <a:rPr lang="en-US" sz="1100" dirty="0">
                <a:solidFill>
                  <a:schemeClr val="tx1"/>
                </a:solidFill>
              </a:rPr>
              <a:t>Long time college presidents were retiring and being replaced</a:t>
            </a:r>
            <a:r>
              <a:rPr lang="en-US" sz="1100" baseline="0" dirty="0">
                <a:solidFill>
                  <a:schemeClr val="tx1"/>
                </a:solidFill>
              </a:rPr>
              <a:t> with people from out of state</a:t>
            </a:r>
          </a:p>
          <a:p>
            <a:pPr marL="628650" lvl="1" indent="-171450">
              <a:buFont typeface="Arial" panose="020B0604020202020204" pitchFamily="34" charset="0"/>
              <a:buChar char="•"/>
            </a:pPr>
            <a:r>
              <a:rPr lang="en-US" sz="1100" baseline="0" dirty="0">
                <a:solidFill>
                  <a:schemeClr val="tx1"/>
                </a:solidFill>
              </a:rPr>
              <a:t>Other long time local college administrators, as a result, would also change based the new presidents expectations</a:t>
            </a:r>
          </a:p>
          <a:p>
            <a:pPr marL="628650" lvl="1" indent="-171450">
              <a:buFont typeface="Arial" panose="020B0604020202020204" pitchFamily="34" charset="0"/>
              <a:buChar char="•"/>
            </a:pPr>
            <a:r>
              <a:rPr lang="en-US" sz="1100" baseline="0" dirty="0">
                <a:solidFill>
                  <a:schemeClr val="tx1"/>
                </a:solidFill>
              </a:rPr>
              <a:t>FBM has always been a “gray area” program because it is delivered differently and requires additional funding</a:t>
            </a:r>
          </a:p>
          <a:p>
            <a:pPr marL="628650" lvl="1" indent="-171450">
              <a:buFont typeface="Arial" panose="020B0604020202020204" pitchFamily="34" charset="0"/>
              <a:buChar char="•"/>
            </a:pPr>
            <a:r>
              <a:rPr lang="en-US" sz="1100" baseline="0" dirty="0">
                <a:solidFill>
                  <a:schemeClr val="tx1"/>
                </a:solidFill>
              </a:rPr>
              <a:t>This task force would build awareness and explain concepts to the new leadership</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The Centers of Excellence in Agriculture are established in 2012 &amp; 2014</a:t>
            </a:r>
          </a:p>
          <a:p>
            <a:pPr marL="628650" lvl="1" indent="-171450">
              <a:buFont typeface="Arial" panose="020B0604020202020204" pitchFamily="34" charset="0"/>
              <a:buChar char="•"/>
            </a:pPr>
            <a:r>
              <a:rPr lang="en-US" sz="1100" dirty="0"/>
              <a:t>The 2000s was a time of extreme pressure for FBM instructors and Management Deans due to leadership changes and funding challenges</a:t>
            </a:r>
          </a:p>
          <a:p>
            <a:pPr marL="628650" lvl="1" indent="-171450">
              <a:buFont typeface="Arial" panose="020B0604020202020204" pitchFamily="34" charset="0"/>
              <a:buChar char="•"/>
            </a:pPr>
            <a:r>
              <a:rPr lang="en-US" sz="1100" dirty="0">
                <a:solidFill>
                  <a:schemeClr val="tx1"/>
                </a:solidFill>
              </a:rPr>
              <a:t>In 2012,</a:t>
            </a:r>
            <a:r>
              <a:rPr lang="en-US" sz="1100" baseline="0" dirty="0">
                <a:solidFill>
                  <a:schemeClr val="tx1"/>
                </a:solidFill>
              </a:rPr>
              <a:t> the last two full time Deans retired and 2 other Deans experienced position changes</a:t>
            </a:r>
          </a:p>
          <a:p>
            <a:pPr marL="628650" lvl="1" indent="-171450">
              <a:buFont typeface="Arial" panose="020B0604020202020204" pitchFamily="34" charset="0"/>
              <a:buChar char="•"/>
            </a:pPr>
            <a:r>
              <a:rPr lang="en-US" sz="1100" baseline="0" dirty="0">
                <a:solidFill>
                  <a:schemeClr val="tx1"/>
                </a:solidFill>
              </a:rPr>
              <a:t>At the same time, due to funding, structure changes, and decisions by new college presidents…the State Director of Management Programs position went away</a:t>
            </a:r>
          </a:p>
          <a:p>
            <a:pPr marL="628650" lvl="1" indent="-171450">
              <a:buFont typeface="Arial" panose="020B0604020202020204" pitchFamily="34" charset="0"/>
              <a:buChar char="•"/>
            </a:pPr>
            <a:r>
              <a:rPr lang="en-US" sz="1100" dirty="0">
                <a:solidFill>
                  <a:schemeClr val="tx1"/>
                </a:solidFill>
              </a:rPr>
              <a:t>The Centers would be the future leadership of FBM</a:t>
            </a:r>
          </a:p>
          <a:p>
            <a:pPr marL="171450" lvl="0" indent="-171450">
              <a:buFont typeface="Arial" panose="020B0604020202020204" pitchFamily="34" charset="0"/>
              <a:buChar char="•"/>
            </a:pPr>
            <a:r>
              <a:rPr lang="en-US" sz="1100" dirty="0">
                <a:solidFill>
                  <a:schemeClr val="tx1"/>
                </a:solidFill>
              </a:rPr>
              <a:t>In 2015, legislative support provides critical funding through MDA and MAELC to support FBM</a:t>
            </a:r>
          </a:p>
          <a:p>
            <a:pPr marL="628650" lvl="1" indent="-171450">
              <a:buFont typeface="Arial" panose="020B0604020202020204" pitchFamily="34" charset="0"/>
              <a:buChar char="•"/>
            </a:pPr>
            <a:r>
              <a:rPr lang="en-US" sz="1100" dirty="0">
                <a:solidFill>
                  <a:schemeClr val="tx1"/>
                </a:solidFill>
              </a:rPr>
              <a:t>FBM is a unique</a:t>
            </a:r>
            <a:r>
              <a:rPr lang="en-US" sz="1100" baseline="0" dirty="0">
                <a:solidFill>
                  <a:schemeClr val="tx1"/>
                </a:solidFill>
              </a:rPr>
              <a:t> program in higher education and requires unique support</a:t>
            </a:r>
          </a:p>
          <a:p>
            <a:pPr marL="628650" lvl="1" indent="-171450">
              <a:buFont typeface="Arial" panose="020B0604020202020204" pitchFamily="34" charset="0"/>
              <a:buChar char="•"/>
            </a:pPr>
            <a:r>
              <a:rPr lang="en-US" sz="1100" baseline="0" dirty="0">
                <a:solidFill>
                  <a:schemeClr val="tx1"/>
                </a:solidFill>
              </a:rPr>
              <a:t>The legislature,</a:t>
            </a:r>
            <a:r>
              <a:rPr lang="en-US" sz="1100" dirty="0">
                <a:solidFill>
                  <a:schemeClr val="tx1"/>
                </a:solidFill>
              </a:rPr>
              <a:t> after an ambitious “Sustain and Grow” campaign,</a:t>
            </a:r>
            <a:r>
              <a:rPr lang="en-US" sz="1100" baseline="0" dirty="0">
                <a:solidFill>
                  <a:schemeClr val="tx1"/>
                </a:solidFill>
              </a:rPr>
              <a:t> provided funding </a:t>
            </a:r>
          </a:p>
          <a:p>
            <a:pPr marL="628650" lvl="1" indent="-171450">
              <a:buFont typeface="Arial" panose="020B0604020202020204" pitchFamily="34" charset="0"/>
              <a:buChar char="•"/>
            </a:pPr>
            <a:r>
              <a:rPr lang="en-US" sz="1100" baseline="0" dirty="0">
                <a:solidFill>
                  <a:schemeClr val="tx1"/>
                </a:solidFill>
              </a:rPr>
              <a:t>This came the form of challenge grants from MAELC that provided a process to spread these funds to all programs</a:t>
            </a:r>
          </a:p>
          <a:p>
            <a:pPr marL="628650" lvl="1" indent="-171450">
              <a:buFont typeface="Arial" panose="020B0604020202020204" pitchFamily="34" charset="0"/>
              <a:buChar char="•"/>
            </a:pPr>
            <a:r>
              <a:rPr lang="en-US" sz="1100" baseline="0" dirty="0">
                <a:solidFill>
                  <a:schemeClr val="tx1"/>
                </a:solidFill>
              </a:rPr>
              <a:t>Those funds diminished the financial pressure on the program at the local college </a:t>
            </a:r>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9E97713B-8DFA-4295-8246-D2EBEC7CE2FF}" type="slidenum">
              <a:rPr lang="en-US" smtClean="0"/>
              <a:t>9</a:t>
            </a:fld>
            <a:endParaRPr lang="en-US"/>
          </a:p>
        </p:txBody>
      </p:sp>
    </p:spTree>
    <p:extLst>
      <p:ext uri="{BB962C8B-B14F-4D97-AF65-F5344CB8AC3E}">
        <p14:creationId xmlns:p14="http://schemas.microsoft.com/office/powerpoint/2010/main" val="359637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C5553D-C290-4A79-B2DE-88FA860D709A}"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37482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5553D-C290-4A79-B2DE-88FA860D709A}"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17851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5553D-C290-4A79-B2DE-88FA860D709A}"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97056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5553D-C290-4A79-B2DE-88FA860D709A}"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378219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5553D-C290-4A79-B2DE-88FA860D709A}"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122921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5553D-C290-4A79-B2DE-88FA860D709A}"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171959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C5553D-C290-4A79-B2DE-88FA860D709A}"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360633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C5553D-C290-4A79-B2DE-88FA860D709A}"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183410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5553D-C290-4A79-B2DE-88FA860D709A}"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30847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5553D-C290-4A79-B2DE-88FA860D709A}"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272476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5553D-C290-4A79-B2DE-88FA860D709A}"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0DF51-B18A-4D00-AE40-26C6697322FC}" type="slidenum">
              <a:rPr lang="en-US" smtClean="0"/>
              <a:t>‹#›</a:t>
            </a:fld>
            <a:endParaRPr lang="en-US"/>
          </a:p>
        </p:txBody>
      </p:sp>
    </p:spTree>
    <p:extLst>
      <p:ext uri="{BB962C8B-B14F-4D97-AF65-F5344CB8AC3E}">
        <p14:creationId xmlns:p14="http://schemas.microsoft.com/office/powerpoint/2010/main" val="49565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553D-C290-4A79-B2DE-88FA860D709A}" type="datetimeFigureOut">
              <a:rPr lang="en-US" smtClean="0"/>
              <a:t>4/19/2023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0DF51-B18A-4D00-AE40-26C6697322FC}" type="slidenum">
              <a:rPr lang="en-US" smtClean="0"/>
              <a:t>‹#›</a:t>
            </a:fld>
            <a:endParaRPr lang="en-US"/>
          </a:p>
        </p:txBody>
      </p:sp>
    </p:spTree>
    <p:extLst>
      <p:ext uri="{BB962C8B-B14F-4D97-AF65-F5344CB8AC3E}">
        <p14:creationId xmlns:p14="http://schemas.microsoft.com/office/powerpoint/2010/main" val="621820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2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912" y="114300"/>
            <a:ext cx="7772400" cy="1701172"/>
          </a:xfrm>
        </p:spPr>
        <p:txBody>
          <a:bodyPr>
            <a:normAutofit fontScale="90000"/>
          </a:bodyPr>
          <a:lstStyle/>
          <a:p>
            <a:r>
              <a:rPr lang="en-US" sz="5300" b="1" dirty="0">
                <a:solidFill>
                  <a:srgbClr val="0000CC"/>
                </a:solidFill>
              </a:rPr>
              <a:t>Farm Business Management</a:t>
            </a:r>
            <a:br>
              <a:rPr lang="en-US" dirty="0"/>
            </a:br>
            <a:r>
              <a:rPr lang="en-US" sz="4900" dirty="0">
                <a:solidFill>
                  <a:srgbClr val="000000"/>
                </a:solidFill>
              </a:rPr>
              <a:t>Celebrates 70 years</a:t>
            </a:r>
            <a:br>
              <a:rPr lang="en-US" sz="4900" dirty="0">
                <a:solidFill>
                  <a:srgbClr val="000000"/>
                </a:solidFill>
              </a:rPr>
            </a:br>
            <a:r>
              <a:rPr lang="en-US" sz="3100" i="1" dirty="0">
                <a:solidFill>
                  <a:srgbClr val="C00000"/>
                </a:solidFill>
              </a:rPr>
              <a:t>Established in 1953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771" y="2155372"/>
            <a:ext cx="4990683" cy="4414158"/>
          </a:xfrm>
          <a:prstGeom prst="rect">
            <a:avLst/>
          </a:prstGeom>
        </p:spPr>
      </p:pic>
    </p:spTree>
    <p:extLst>
      <p:ext uri="{BB962C8B-B14F-4D97-AF65-F5344CB8AC3E}">
        <p14:creationId xmlns:p14="http://schemas.microsoft.com/office/powerpoint/2010/main" val="98691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C:\2020-21 CLC Activities\FBM Database &amp; Annual Report\Annual Report\Cover\Photos\NRCSMD14034.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807" y="2595533"/>
            <a:ext cx="1517352" cy="859498"/>
          </a:xfrm>
          <a:prstGeom prst="rect">
            <a:avLst/>
          </a:prstGeom>
          <a:noFill/>
          <a:ln>
            <a:noFill/>
          </a:ln>
        </p:spPr>
      </p:pic>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Future…</a:t>
            </a:r>
          </a:p>
        </p:txBody>
      </p:sp>
      <p:sp>
        <p:nvSpPr>
          <p:cNvPr id="3" name="Content Placeholder 2"/>
          <p:cNvSpPr>
            <a:spLocks noGrp="1"/>
          </p:cNvSpPr>
          <p:nvPr>
            <p:ph idx="1"/>
          </p:nvPr>
        </p:nvSpPr>
        <p:spPr>
          <a:xfrm>
            <a:off x="478971" y="685801"/>
            <a:ext cx="8545759" cy="2625349"/>
          </a:xfrm>
        </p:spPr>
        <p:txBody>
          <a:bodyPr>
            <a:normAutofit fontScale="92500"/>
          </a:bodyPr>
          <a:lstStyle/>
          <a:p>
            <a:r>
              <a:rPr lang="en-US" sz="3500" dirty="0"/>
              <a:t>The 2020s…</a:t>
            </a:r>
          </a:p>
          <a:p>
            <a:pPr lvl="1"/>
            <a:r>
              <a:rPr lang="en-US" sz="3000" dirty="0">
                <a:solidFill>
                  <a:srgbClr val="0000CC"/>
                </a:solidFill>
              </a:rPr>
              <a:t>New opportunities expanded with new partnerships:</a:t>
            </a:r>
          </a:p>
          <a:p>
            <a:pPr lvl="2"/>
            <a:r>
              <a:rPr lang="en-US" sz="2600" dirty="0">
                <a:solidFill>
                  <a:srgbClr val="0000CC"/>
                </a:solidFill>
              </a:rPr>
              <a:t>Organic</a:t>
            </a:r>
          </a:p>
          <a:p>
            <a:pPr lvl="2"/>
            <a:r>
              <a:rPr lang="en-US" sz="2600" dirty="0">
                <a:solidFill>
                  <a:srgbClr val="0000CC"/>
                </a:solidFill>
              </a:rPr>
              <a:t>Environmental / Water Quality / Cover Crop</a:t>
            </a:r>
          </a:p>
          <a:p>
            <a:pPr lvl="2"/>
            <a:r>
              <a:rPr lang="en-US" sz="2600" dirty="0">
                <a:solidFill>
                  <a:srgbClr val="0000CC"/>
                </a:solidFill>
              </a:rPr>
              <a:t>Specialty Crop</a:t>
            </a:r>
          </a:p>
          <a:p>
            <a:pPr lvl="2"/>
            <a:r>
              <a:rPr lang="en-US" sz="2600" dirty="0">
                <a:solidFill>
                  <a:srgbClr val="0000CC"/>
                </a:solidFill>
              </a:rPr>
              <a:t>Urban farming</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6247453" y="3266981"/>
            <a:ext cx="1649058" cy="1063319"/>
          </a:xfrm>
          <a:prstGeom prst="rect">
            <a:avLst/>
          </a:prstGeom>
        </p:spPr>
      </p:pic>
      <p:pic>
        <p:nvPicPr>
          <p:cNvPr id="8" name="Picture 7"/>
          <p:cNvPicPr>
            <a:picLocks noChangeAspect="1"/>
          </p:cNvPicPr>
          <p:nvPr/>
        </p:nvPicPr>
        <p:blipFill>
          <a:blip r:embed="rId5"/>
          <a:stretch>
            <a:fillRect/>
          </a:stretch>
        </p:blipFill>
        <p:spPr>
          <a:xfrm>
            <a:off x="7264084" y="2595534"/>
            <a:ext cx="1691654" cy="1127770"/>
          </a:xfrm>
          <a:prstGeom prst="rect">
            <a:avLst/>
          </a:prstGeom>
        </p:spPr>
      </p:pic>
      <p:pic>
        <p:nvPicPr>
          <p:cNvPr id="10" name="Picture 9" descr="C:\2020-21 CLC Activities\FBM Database &amp; Annual Report\Annual Report\Cover\Photos\NRCSMN03002.ti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6961" y="3266981"/>
            <a:ext cx="1632561" cy="1063319"/>
          </a:xfrm>
          <a:prstGeom prst="rect">
            <a:avLst/>
          </a:prstGeom>
          <a:noFill/>
          <a:ln>
            <a:noFill/>
          </a:ln>
        </p:spPr>
      </p:pic>
      <p:sp>
        <p:nvSpPr>
          <p:cNvPr id="11" name="Content Placeholder 2"/>
          <p:cNvSpPr txBox="1">
            <a:spLocks/>
          </p:cNvSpPr>
          <p:nvPr/>
        </p:nvSpPr>
        <p:spPr>
          <a:xfrm>
            <a:off x="478971" y="4475448"/>
            <a:ext cx="8545759" cy="2116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solidFill>
                  <a:srgbClr val="0000CC"/>
                </a:solidFill>
              </a:rPr>
              <a:t>Continued focus on the needs of Greater Minnesota Producers</a:t>
            </a:r>
          </a:p>
          <a:p>
            <a:pPr lvl="1"/>
            <a:r>
              <a:rPr lang="en-US" sz="2800" dirty="0">
                <a:solidFill>
                  <a:srgbClr val="0000CC"/>
                </a:solidFill>
              </a:rPr>
              <a:t>Enhancing program design to be resilient in the ever changing agricultural and educational environments</a:t>
            </a:r>
          </a:p>
        </p:txBody>
      </p:sp>
    </p:spTree>
    <p:extLst>
      <p:ext uri="{BB962C8B-B14F-4D97-AF65-F5344CB8AC3E}">
        <p14:creationId xmlns:p14="http://schemas.microsoft.com/office/powerpoint/2010/main" val="17744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3" fill="hold">
                            <p:stCondLst>
                              <p:cond delay="500"/>
                            </p:stCondLst>
                            <p:childTnLst>
                              <p:par>
                                <p:cTn id="24" presetID="1" presetClass="entr" presetSubtype="0"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par>
                          <p:cTn id="33" fill="hold">
                            <p:stCondLst>
                              <p:cond delay="500"/>
                            </p:stCondLst>
                            <p:childTnLst>
                              <p:par>
                                <p:cTn id="34" presetID="1" presetClass="entr" presetSubtype="0" fill="hold" nodeType="afterEffect">
                                  <p:stCondLst>
                                    <p:cond delay="100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par>
                          <p:cTn id="41" fill="hold">
                            <p:stCondLst>
                              <p:cond delay="500"/>
                            </p:stCondLst>
                            <p:childTnLst>
                              <p:par>
                                <p:cTn id="42" presetID="1" presetClass="entr" presetSubtype="0" fill="hold" nodeType="afterEffect">
                                  <p:stCondLst>
                                    <p:cond delay="100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left)">
                                      <p:cBhvr>
                                        <p:cTn id="48"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rgbClr val="808080"/>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subTnLst>
                                    <p:animClr clrSpc="rgb" dir="cw">
                                      <p:cBhvr override="childStyle">
                                        <p:cTn dur="1" fill="hold" display="0" masterRel="nextClick" afterEffect="1"/>
                                        <p:tgtEl>
                                          <p:spTgt spid="11">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3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912" y="114300"/>
            <a:ext cx="7772400" cy="1701172"/>
          </a:xfrm>
        </p:spPr>
        <p:txBody>
          <a:bodyPr>
            <a:normAutofit fontScale="90000"/>
          </a:bodyPr>
          <a:lstStyle/>
          <a:p>
            <a:r>
              <a:rPr lang="en-US" sz="5300" b="1" dirty="0">
                <a:solidFill>
                  <a:srgbClr val="0000CC"/>
                </a:solidFill>
              </a:rPr>
              <a:t>Farm Business Management</a:t>
            </a:r>
            <a:br>
              <a:rPr lang="en-US" dirty="0"/>
            </a:br>
            <a:r>
              <a:rPr lang="en-US" sz="4900" dirty="0">
                <a:solidFill>
                  <a:srgbClr val="000000"/>
                </a:solidFill>
              </a:rPr>
              <a:t>Celebrates 70 years</a:t>
            </a:r>
            <a:br>
              <a:rPr lang="en-US" sz="4900" dirty="0">
                <a:solidFill>
                  <a:srgbClr val="000000"/>
                </a:solidFill>
              </a:rPr>
            </a:br>
            <a:endParaRPr lang="en-US" sz="3100" i="1"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03" y="2214874"/>
            <a:ext cx="3224784" cy="4059936"/>
          </a:xfrm>
          <a:prstGeom prst="rect">
            <a:avLst/>
          </a:prstGeom>
        </p:spPr>
      </p:pic>
      <p:sp>
        <p:nvSpPr>
          <p:cNvPr id="5" name="TextBox 4"/>
          <p:cNvSpPr txBox="1"/>
          <p:nvPr/>
        </p:nvSpPr>
        <p:spPr>
          <a:xfrm>
            <a:off x="4572000" y="2316115"/>
            <a:ext cx="4199669" cy="646331"/>
          </a:xfrm>
          <a:prstGeom prst="rect">
            <a:avLst/>
          </a:prstGeom>
          <a:noFill/>
        </p:spPr>
        <p:txBody>
          <a:bodyPr wrap="square" rtlCol="0">
            <a:spAutoFit/>
          </a:bodyPr>
          <a:lstStyle/>
          <a:p>
            <a:r>
              <a:rPr lang="en-US" sz="3600" b="1" dirty="0"/>
              <a:t>Celebration Planned</a:t>
            </a:r>
          </a:p>
        </p:txBody>
      </p:sp>
      <p:sp>
        <p:nvSpPr>
          <p:cNvPr id="6" name="TextBox 5"/>
          <p:cNvSpPr txBox="1"/>
          <p:nvPr/>
        </p:nvSpPr>
        <p:spPr>
          <a:xfrm>
            <a:off x="4572000" y="3139923"/>
            <a:ext cx="4199669" cy="2062103"/>
          </a:xfrm>
          <a:prstGeom prst="rect">
            <a:avLst/>
          </a:prstGeom>
          <a:noFill/>
        </p:spPr>
        <p:txBody>
          <a:bodyPr wrap="square" rtlCol="0">
            <a:spAutoFit/>
          </a:bodyPr>
          <a:lstStyle/>
          <a:p>
            <a:pPr algn="ctr"/>
            <a:r>
              <a:rPr lang="en-US" sz="3200" dirty="0">
                <a:solidFill>
                  <a:srgbClr val="C00000"/>
                </a:solidFill>
              </a:rPr>
              <a:t>September 11, 2023</a:t>
            </a:r>
          </a:p>
          <a:p>
            <a:pPr algn="ctr"/>
            <a:r>
              <a:rPr lang="en-US" sz="3200" dirty="0">
                <a:solidFill>
                  <a:srgbClr val="C00000"/>
                </a:solidFill>
              </a:rPr>
              <a:t>Holiday Inn &amp; Suites</a:t>
            </a:r>
          </a:p>
          <a:p>
            <a:pPr algn="ctr"/>
            <a:r>
              <a:rPr lang="en-US" sz="3200" dirty="0">
                <a:solidFill>
                  <a:srgbClr val="C00000"/>
                </a:solidFill>
              </a:rPr>
              <a:t>St. Cloud, MN.</a:t>
            </a:r>
          </a:p>
          <a:p>
            <a:pPr algn="ctr"/>
            <a:r>
              <a:rPr lang="en-US" sz="3200" dirty="0">
                <a:solidFill>
                  <a:srgbClr val="C00000"/>
                </a:solidFill>
              </a:rPr>
              <a:t>4:30 p.m. to 8:00 p.m.</a:t>
            </a:r>
          </a:p>
        </p:txBody>
      </p:sp>
    </p:spTree>
    <p:extLst>
      <p:ext uri="{BB962C8B-B14F-4D97-AF65-F5344CB8AC3E}">
        <p14:creationId xmlns:p14="http://schemas.microsoft.com/office/powerpoint/2010/main" val="245445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2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912" y="114300"/>
            <a:ext cx="7772400" cy="1701172"/>
          </a:xfrm>
        </p:spPr>
        <p:txBody>
          <a:bodyPr>
            <a:normAutofit fontScale="90000"/>
          </a:bodyPr>
          <a:lstStyle/>
          <a:p>
            <a:r>
              <a:rPr lang="en-US" sz="5300" b="1" dirty="0">
                <a:solidFill>
                  <a:srgbClr val="0000CC"/>
                </a:solidFill>
              </a:rPr>
              <a:t>Farm Business Management</a:t>
            </a:r>
            <a:br>
              <a:rPr lang="en-US" dirty="0"/>
            </a:br>
            <a:r>
              <a:rPr lang="en-US" sz="4900" dirty="0">
                <a:solidFill>
                  <a:srgbClr val="000000"/>
                </a:solidFill>
              </a:rPr>
              <a:t>Celebrates 70 years</a:t>
            </a:r>
            <a:br>
              <a:rPr lang="en-US" sz="4900" dirty="0">
                <a:solidFill>
                  <a:srgbClr val="000000"/>
                </a:solidFill>
              </a:rPr>
            </a:br>
            <a:r>
              <a:rPr lang="en-US" sz="3100" i="1" dirty="0">
                <a:solidFill>
                  <a:srgbClr val="C00000"/>
                </a:solidFill>
              </a:rPr>
              <a:t>Established in 1953</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707638" y="1899541"/>
            <a:ext cx="2090374" cy="243459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580100" y="2875272"/>
            <a:ext cx="1855829" cy="1031256"/>
          </a:xfrm>
          <a:prstGeom prst="rect">
            <a:avLst/>
          </a:prstGeom>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570" y="2875272"/>
            <a:ext cx="1720057" cy="1031256"/>
          </a:xfrm>
          <a:prstGeom prst="rect">
            <a:avLst/>
          </a:prstGeom>
        </p:spPr>
      </p:pic>
      <p:grpSp>
        <p:nvGrpSpPr>
          <p:cNvPr id="11" name="Group 10"/>
          <p:cNvGrpSpPr/>
          <p:nvPr/>
        </p:nvGrpSpPr>
        <p:grpSpPr>
          <a:xfrm>
            <a:off x="239485" y="2503548"/>
            <a:ext cx="1910443" cy="2019669"/>
            <a:chOff x="272142" y="4131129"/>
            <a:chExt cx="2041071" cy="2145763"/>
          </a:xfrm>
        </p:grpSpPr>
        <p:sp>
          <p:nvSpPr>
            <p:cNvPr id="8" name="Cloud Callout 7"/>
            <p:cNvSpPr/>
            <p:nvPr/>
          </p:nvSpPr>
          <p:spPr>
            <a:xfrm rot="513182">
              <a:off x="272142" y="4131129"/>
              <a:ext cx="2041071" cy="214576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2408" y="4435929"/>
              <a:ext cx="1743607" cy="1569562"/>
            </a:xfrm>
            <a:prstGeom prst="rect">
              <a:avLst/>
            </a:prstGeom>
            <a:noFill/>
          </p:spPr>
          <p:txBody>
            <a:bodyPr wrap="square" rtlCol="0">
              <a:spAutoFit/>
            </a:bodyPr>
            <a:lstStyle/>
            <a:p>
              <a:r>
                <a:rPr lang="en-US" dirty="0"/>
                <a:t>What if we had an ongoing educational program for farmers?</a:t>
              </a:r>
            </a:p>
          </p:txBody>
        </p:sp>
      </p:grpSp>
      <p:sp>
        <p:nvSpPr>
          <p:cNvPr id="10" name="TextBox 9"/>
          <p:cNvSpPr txBox="1"/>
          <p:nvPr/>
        </p:nvSpPr>
        <p:spPr>
          <a:xfrm>
            <a:off x="2579716" y="4122547"/>
            <a:ext cx="1903743" cy="2585323"/>
          </a:xfrm>
          <a:prstGeom prst="rect">
            <a:avLst/>
          </a:prstGeom>
          <a:noFill/>
        </p:spPr>
        <p:txBody>
          <a:bodyPr wrap="square" rtlCol="0">
            <a:spAutoFit/>
          </a:bodyPr>
          <a:lstStyle/>
          <a:p>
            <a:r>
              <a:rPr lang="en-US" dirty="0">
                <a:solidFill>
                  <a:srgbClr val="0000CC"/>
                </a:solidFill>
              </a:rPr>
              <a:t>Before the computer, hand input of records and hand-calculated analysis guided decisions impacting the work focus on the farm</a:t>
            </a:r>
          </a:p>
        </p:txBody>
      </p:sp>
      <p:sp>
        <p:nvSpPr>
          <p:cNvPr id="12" name="TextBox 11"/>
          <p:cNvSpPr txBox="1"/>
          <p:nvPr/>
        </p:nvSpPr>
        <p:spPr>
          <a:xfrm>
            <a:off x="140345" y="5029744"/>
            <a:ext cx="2291443" cy="1200329"/>
          </a:xfrm>
          <a:prstGeom prst="rect">
            <a:avLst/>
          </a:prstGeom>
          <a:noFill/>
        </p:spPr>
        <p:txBody>
          <a:bodyPr wrap="square" rtlCol="0">
            <a:spAutoFit/>
          </a:bodyPr>
          <a:lstStyle/>
          <a:p>
            <a:r>
              <a:rPr lang="en-US" dirty="0">
                <a:solidFill>
                  <a:srgbClr val="C00000"/>
                </a:solidFill>
              </a:rPr>
              <a:t>A design based on the  Veterans On-farm Training program that started after WWII</a:t>
            </a:r>
          </a:p>
        </p:txBody>
      </p:sp>
      <p:sp>
        <p:nvSpPr>
          <p:cNvPr id="13" name="TextBox 12"/>
          <p:cNvSpPr txBox="1"/>
          <p:nvPr/>
        </p:nvSpPr>
        <p:spPr>
          <a:xfrm>
            <a:off x="4631387" y="4334131"/>
            <a:ext cx="2008899" cy="2031325"/>
          </a:xfrm>
          <a:prstGeom prst="rect">
            <a:avLst/>
          </a:prstGeom>
          <a:noFill/>
        </p:spPr>
        <p:txBody>
          <a:bodyPr wrap="square" rtlCol="0">
            <a:spAutoFit/>
          </a:bodyPr>
          <a:lstStyle/>
          <a:p>
            <a:r>
              <a:rPr lang="en-US" dirty="0">
                <a:solidFill>
                  <a:srgbClr val="C00000"/>
                </a:solidFill>
              </a:rPr>
              <a:t>Portable computers brought electronic records and an electronic analysis that was completed on the farm</a:t>
            </a:r>
          </a:p>
        </p:txBody>
      </p:sp>
      <p:sp>
        <p:nvSpPr>
          <p:cNvPr id="14" name="TextBox 13"/>
          <p:cNvSpPr txBox="1"/>
          <p:nvPr/>
        </p:nvSpPr>
        <p:spPr>
          <a:xfrm>
            <a:off x="6897510" y="4538046"/>
            <a:ext cx="1997059" cy="1754326"/>
          </a:xfrm>
          <a:prstGeom prst="rect">
            <a:avLst/>
          </a:prstGeom>
          <a:noFill/>
        </p:spPr>
        <p:txBody>
          <a:bodyPr wrap="square" rtlCol="0">
            <a:spAutoFit/>
          </a:bodyPr>
          <a:lstStyle/>
          <a:p>
            <a:r>
              <a:rPr lang="en-US" dirty="0">
                <a:solidFill>
                  <a:srgbClr val="0000CC"/>
                </a:solidFill>
              </a:rPr>
              <a:t>Adjusting to changes in Agriculture &amp; Education, the program celebrates its 70th years.</a:t>
            </a:r>
          </a:p>
        </p:txBody>
      </p:sp>
    </p:spTree>
    <p:extLst>
      <p:ext uri="{BB962C8B-B14F-4D97-AF65-F5344CB8AC3E}">
        <p14:creationId xmlns:p14="http://schemas.microsoft.com/office/powerpoint/2010/main" val="6022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378278" y="920706"/>
            <a:ext cx="8387443" cy="2546394"/>
          </a:xfrm>
        </p:spPr>
        <p:txBody>
          <a:bodyPr>
            <a:normAutofit/>
          </a:bodyPr>
          <a:lstStyle/>
          <a:p>
            <a:r>
              <a:rPr lang="en-US" sz="3200" dirty="0">
                <a:solidFill>
                  <a:srgbClr val="C00000"/>
                </a:solidFill>
              </a:rPr>
              <a:t>1953 – Initial funding pursued and received</a:t>
            </a:r>
          </a:p>
          <a:p>
            <a:r>
              <a:rPr lang="en-US" sz="3200" dirty="0"/>
              <a:t>The 1950s…</a:t>
            </a:r>
          </a:p>
          <a:p>
            <a:pPr lvl="1"/>
            <a:r>
              <a:rPr lang="en-US" sz="2800" dirty="0">
                <a:solidFill>
                  <a:srgbClr val="0000CC"/>
                </a:solidFill>
              </a:rPr>
              <a:t>First annual reports published in April of 1956</a:t>
            </a:r>
          </a:p>
          <a:p>
            <a:endParaRPr lang="en-US" dirty="0">
              <a:solidFill>
                <a:srgbClr val="0000CC"/>
              </a:solidFill>
            </a:endParaRPr>
          </a:p>
        </p:txBody>
      </p:sp>
      <p:grpSp>
        <p:nvGrpSpPr>
          <p:cNvPr id="4" name="Group 3"/>
          <p:cNvGrpSpPr/>
          <p:nvPr/>
        </p:nvGrpSpPr>
        <p:grpSpPr>
          <a:xfrm>
            <a:off x="-43544" y="3013042"/>
            <a:ext cx="4448453" cy="2727262"/>
            <a:chOff x="-6386" y="1913272"/>
            <a:chExt cx="2285327" cy="1368203"/>
          </a:xfrm>
        </p:grpSpPr>
        <p:sp>
          <p:nvSpPr>
            <p:cNvPr id="5" name="TextBox 4"/>
            <p:cNvSpPr txBox="1"/>
            <p:nvPr/>
          </p:nvSpPr>
          <p:spPr>
            <a:xfrm>
              <a:off x="-6386" y="2926345"/>
              <a:ext cx="2285327" cy="355130"/>
            </a:xfrm>
            <a:prstGeom prst="rect">
              <a:avLst/>
            </a:prstGeom>
            <a:noFill/>
          </p:spPr>
          <p:txBody>
            <a:bodyPr wrap="square" rtlCol="0">
              <a:spAutoFit/>
            </a:bodyPr>
            <a:lstStyle/>
            <a:p>
              <a:pPr algn="ctr"/>
              <a:r>
                <a:rPr lang="en-US" sz="2000" dirty="0">
                  <a:solidFill>
                    <a:srgbClr val="C00000"/>
                  </a:solidFill>
                </a:rPr>
                <a:t>Small group instruction – What does the analysis show us?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5" y="1913272"/>
              <a:ext cx="2166666" cy="968417"/>
            </a:xfrm>
            <a:prstGeom prst="rect">
              <a:avLst/>
            </a:prstGeom>
          </p:spPr>
        </p:pic>
      </p:grpSp>
      <p:grpSp>
        <p:nvGrpSpPr>
          <p:cNvPr id="9" name="Group 8"/>
          <p:cNvGrpSpPr/>
          <p:nvPr/>
        </p:nvGrpSpPr>
        <p:grpSpPr>
          <a:xfrm>
            <a:off x="301014" y="2605791"/>
            <a:ext cx="8439821" cy="4218603"/>
            <a:chOff x="301014" y="2605791"/>
            <a:chExt cx="8439821" cy="4218603"/>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282" y="2605791"/>
              <a:ext cx="2909553" cy="4196443"/>
            </a:xfrm>
            <a:prstGeom prst="rect">
              <a:avLst/>
            </a:prstGeom>
          </p:spPr>
        </p:pic>
        <p:sp>
          <p:nvSpPr>
            <p:cNvPr id="8" name="TextBox 7"/>
            <p:cNvSpPr txBox="1"/>
            <p:nvPr/>
          </p:nvSpPr>
          <p:spPr>
            <a:xfrm>
              <a:off x="301014" y="6116508"/>
              <a:ext cx="5404737" cy="707886"/>
            </a:xfrm>
            <a:prstGeom prst="rect">
              <a:avLst/>
            </a:prstGeom>
            <a:noFill/>
          </p:spPr>
          <p:txBody>
            <a:bodyPr wrap="square" rtlCol="0">
              <a:spAutoFit/>
            </a:bodyPr>
            <a:lstStyle/>
            <a:p>
              <a:pPr algn="r"/>
              <a:r>
                <a:rPr lang="en-US" sz="2000" dirty="0">
                  <a:solidFill>
                    <a:srgbClr val="0000CC"/>
                  </a:solidFill>
                </a:rPr>
                <a:t>The Thermometer Chart – Key Management Factors:  How do you compare to the benchmark?</a:t>
              </a:r>
            </a:p>
          </p:txBody>
        </p:sp>
      </p:grpSp>
    </p:spTree>
    <p:extLst>
      <p:ext uri="{BB962C8B-B14F-4D97-AF65-F5344CB8AC3E}">
        <p14:creationId xmlns:p14="http://schemas.microsoft.com/office/powerpoint/2010/main" val="19743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685800"/>
            <a:ext cx="8387443" cy="2079171"/>
          </a:xfrm>
        </p:spPr>
        <p:txBody>
          <a:bodyPr>
            <a:normAutofit/>
          </a:bodyPr>
          <a:lstStyle/>
          <a:p>
            <a:r>
              <a:rPr lang="en-US" sz="3200" dirty="0"/>
              <a:t>The 1960s…</a:t>
            </a:r>
          </a:p>
          <a:p>
            <a:pPr lvl="1"/>
            <a:r>
              <a:rPr lang="en-US" sz="2800" dirty="0">
                <a:solidFill>
                  <a:srgbClr val="0000CC"/>
                </a:solidFill>
              </a:rPr>
              <a:t>Statewide coordination begins in 1960</a:t>
            </a:r>
          </a:p>
          <a:p>
            <a:pPr lvl="1"/>
            <a:r>
              <a:rPr lang="en-US" sz="2800" dirty="0">
                <a:solidFill>
                  <a:srgbClr val="0000CC"/>
                </a:solidFill>
              </a:rPr>
              <a:t>The first electronic farm business analysis in 1965</a:t>
            </a:r>
          </a:p>
        </p:txBody>
      </p:sp>
      <p:grpSp>
        <p:nvGrpSpPr>
          <p:cNvPr id="4" name="Group 3"/>
          <p:cNvGrpSpPr/>
          <p:nvPr/>
        </p:nvGrpSpPr>
        <p:grpSpPr>
          <a:xfrm>
            <a:off x="353571" y="3069773"/>
            <a:ext cx="3808949" cy="2958890"/>
            <a:chOff x="292142" y="3564965"/>
            <a:chExt cx="2643482" cy="2163527"/>
          </a:xfrm>
        </p:grpSpPr>
        <p:sp>
          <p:nvSpPr>
            <p:cNvPr id="5" name="TextBox 4"/>
            <p:cNvSpPr txBox="1"/>
            <p:nvPr/>
          </p:nvSpPr>
          <p:spPr>
            <a:xfrm>
              <a:off x="292142" y="5120871"/>
              <a:ext cx="2643482" cy="607621"/>
            </a:xfrm>
            <a:prstGeom prst="rect">
              <a:avLst/>
            </a:prstGeom>
            <a:noFill/>
          </p:spPr>
          <p:txBody>
            <a:bodyPr wrap="square" rtlCol="0">
              <a:spAutoFit/>
            </a:bodyPr>
            <a:lstStyle/>
            <a:p>
              <a:pPr algn="ctr"/>
              <a:r>
                <a:rPr lang="en-US" sz="2400" dirty="0">
                  <a:solidFill>
                    <a:srgbClr val="0000CC"/>
                  </a:solidFill>
                </a:rPr>
                <a:t>Getting the Account Book entries right for the analysis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18" y="3564965"/>
              <a:ext cx="2251926" cy="1585133"/>
            </a:xfrm>
            <a:prstGeom prst="rect">
              <a:avLst/>
            </a:prstGeom>
          </p:spPr>
        </p:pic>
      </p:grpSp>
      <p:grpSp>
        <p:nvGrpSpPr>
          <p:cNvPr id="9" name="Group 8"/>
          <p:cNvGrpSpPr/>
          <p:nvPr/>
        </p:nvGrpSpPr>
        <p:grpSpPr>
          <a:xfrm>
            <a:off x="4689145" y="3069773"/>
            <a:ext cx="4127921" cy="3100405"/>
            <a:chOff x="4893617" y="3069773"/>
            <a:chExt cx="4127921" cy="3100405"/>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0732" y="3069773"/>
              <a:ext cx="3903782" cy="2215241"/>
            </a:xfrm>
            <a:prstGeom prst="rect">
              <a:avLst/>
            </a:prstGeom>
          </p:spPr>
        </p:pic>
        <p:sp>
          <p:nvSpPr>
            <p:cNvPr id="8" name="TextBox 7"/>
            <p:cNvSpPr txBox="1"/>
            <p:nvPr/>
          </p:nvSpPr>
          <p:spPr>
            <a:xfrm>
              <a:off x="4893617" y="5339181"/>
              <a:ext cx="4127921" cy="830997"/>
            </a:xfrm>
            <a:prstGeom prst="rect">
              <a:avLst/>
            </a:prstGeom>
            <a:noFill/>
          </p:spPr>
          <p:txBody>
            <a:bodyPr wrap="square" rtlCol="0">
              <a:spAutoFit/>
            </a:bodyPr>
            <a:lstStyle/>
            <a:p>
              <a:pPr algn="ctr"/>
              <a:r>
                <a:rPr lang="en-US" sz="2400" dirty="0">
                  <a:solidFill>
                    <a:srgbClr val="C00000"/>
                  </a:solidFill>
                </a:rPr>
                <a:t>Highlighting business strengths in the analysis</a:t>
              </a:r>
            </a:p>
          </p:txBody>
        </p:sp>
      </p:grpSp>
    </p:spTree>
    <p:extLst>
      <p:ext uri="{BB962C8B-B14F-4D97-AF65-F5344CB8AC3E}">
        <p14:creationId xmlns:p14="http://schemas.microsoft.com/office/powerpoint/2010/main" val="30830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685801"/>
            <a:ext cx="8387443" cy="2639786"/>
          </a:xfrm>
        </p:spPr>
        <p:txBody>
          <a:bodyPr>
            <a:noAutofit/>
          </a:bodyPr>
          <a:lstStyle/>
          <a:p>
            <a:r>
              <a:rPr lang="en-US" sz="3200" dirty="0"/>
              <a:t>The 1970s…</a:t>
            </a:r>
          </a:p>
          <a:p>
            <a:pPr lvl="1"/>
            <a:r>
              <a:rPr lang="en-US" sz="2800" dirty="0">
                <a:solidFill>
                  <a:srgbClr val="0000CC"/>
                </a:solidFill>
              </a:rPr>
              <a:t>The first statewide curriculum in 1970</a:t>
            </a:r>
          </a:p>
          <a:p>
            <a:pPr lvl="1"/>
            <a:r>
              <a:rPr lang="en-US" sz="2800" dirty="0">
                <a:solidFill>
                  <a:srgbClr val="0000CC"/>
                </a:solidFill>
              </a:rPr>
              <a:t>Veterans Farm Management begins in 1973 </a:t>
            </a:r>
          </a:p>
          <a:p>
            <a:pPr lvl="1"/>
            <a:r>
              <a:rPr lang="en-US" sz="2800" dirty="0">
                <a:solidFill>
                  <a:srgbClr val="0000CC"/>
                </a:solidFill>
              </a:rPr>
              <a:t>State regulations challenge future of the program</a:t>
            </a:r>
          </a:p>
        </p:txBody>
      </p:sp>
      <p:grpSp>
        <p:nvGrpSpPr>
          <p:cNvPr id="4" name="Group 3"/>
          <p:cNvGrpSpPr/>
          <p:nvPr/>
        </p:nvGrpSpPr>
        <p:grpSpPr>
          <a:xfrm>
            <a:off x="126323" y="3652159"/>
            <a:ext cx="4445677" cy="2354806"/>
            <a:chOff x="175135" y="5624465"/>
            <a:chExt cx="3204184" cy="1320958"/>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44928" y="5624465"/>
              <a:ext cx="2999383" cy="850726"/>
            </a:xfrm>
            <a:prstGeom prst="rect">
              <a:avLst/>
            </a:prstGeom>
          </p:spPr>
        </p:pic>
        <p:sp>
          <p:nvSpPr>
            <p:cNvPr id="6" name="TextBox 5"/>
            <p:cNvSpPr txBox="1"/>
            <p:nvPr/>
          </p:nvSpPr>
          <p:spPr>
            <a:xfrm>
              <a:off x="175135" y="6479265"/>
              <a:ext cx="3204184" cy="466158"/>
            </a:xfrm>
            <a:prstGeom prst="rect">
              <a:avLst/>
            </a:prstGeom>
            <a:noFill/>
          </p:spPr>
          <p:txBody>
            <a:bodyPr wrap="square" rtlCol="0">
              <a:spAutoFit/>
            </a:bodyPr>
            <a:lstStyle/>
            <a:p>
              <a:pPr algn="ctr"/>
              <a:r>
                <a:rPr lang="en-US" sz="2400" dirty="0">
                  <a:solidFill>
                    <a:srgbClr val="C00000"/>
                  </a:solidFill>
                </a:rPr>
                <a:t>More consistent delivery of FBM education across the state</a:t>
              </a:r>
            </a:p>
          </p:txBody>
        </p:sp>
      </p:grpSp>
      <p:grpSp>
        <p:nvGrpSpPr>
          <p:cNvPr id="10" name="Group 9"/>
          <p:cNvGrpSpPr/>
          <p:nvPr/>
        </p:nvGrpSpPr>
        <p:grpSpPr>
          <a:xfrm>
            <a:off x="5228877" y="3010373"/>
            <a:ext cx="3108635" cy="3742924"/>
            <a:chOff x="5245916" y="3390900"/>
            <a:chExt cx="3108635" cy="3742924"/>
          </a:xfrm>
        </p:grpSpPr>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245916" y="3390900"/>
              <a:ext cx="3016341" cy="2846614"/>
            </a:xfrm>
            <a:prstGeom prst="rect">
              <a:avLst/>
            </a:prstGeom>
          </p:spPr>
        </p:pic>
        <p:sp>
          <p:nvSpPr>
            <p:cNvPr id="9" name="TextBox 8"/>
            <p:cNvSpPr txBox="1"/>
            <p:nvPr/>
          </p:nvSpPr>
          <p:spPr>
            <a:xfrm>
              <a:off x="5245917" y="6302827"/>
              <a:ext cx="3108634" cy="830997"/>
            </a:xfrm>
            <a:prstGeom prst="rect">
              <a:avLst/>
            </a:prstGeom>
            <a:noFill/>
          </p:spPr>
          <p:txBody>
            <a:bodyPr wrap="square" rtlCol="0">
              <a:spAutoFit/>
            </a:bodyPr>
            <a:lstStyle/>
            <a:p>
              <a:pPr algn="ctr"/>
              <a:r>
                <a:rPr lang="en-US" sz="2400" dirty="0">
                  <a:solidFill>
                    <a:srgbClr val="0000CC"/>
                  </a:solidFill>
                </a:rPr>
                <a:t>Charting the benefits of the program</a:t>
              </a:r>
            </a:p>
          </p:txBody>
        </p:sp>
      </p:grpSp>
    </p:spTree>
    <p:extLst>
      <p:ext uri="{BB962C8B-B14F-4D97-AF65-F5344CB8AC3E}">
        <p14:creationId xmlns:p14="http://schemas.microsoft.com/office/powerpoint/2010/main" val="16617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6" fill="hold">
                            <p:stCondLst>
                              <p:cond delay="500"/>
                            </p:stCondLst>
                            <p:childTnLst>
                              <p:par>
                                <p:cTn id="27" presetID="1" presetClass="entr" presetSubtype="0" fill="hold" nodeType="afterEffect">
                                  <p:stCondLst>
                                    <p:cond delay="100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685801"/>
            <a:ext cx="8387443" cy="2705100"/>
          </a:xfrm>
        </p:spPr>
        <p:txBody>
          <a:bodyPr>
            <a:noAutofit/>
          </a:bodyPr>
          <a:lstStyle/>
          <a:p>
            <a:r>
              <a:rPr lang="en-US" sz="3200" dirty="0"/>
              <a:t>The 1980s…</a:t>
            </a:r>
          </a:p>
          <a:p>
            <a:pPr lvl="1"/>
            <a:r>
              <a:rPr lang="en-US" sz="2800" dirty="0">
                <a:solidFill>
                  <a:srgbClr val="0000CC"/>
                </a:solidFill>
              </a:rPr>
              <a:t>A new State Board of Vocational Technical Education starts in 1983</a:t>
            </a:r>
          </a:p>
          <a:p>
            <a:pPr lvl="1"/>
            <a:r>
              <a:rPr lang="en-US" sz="2800" dirty="0">
                <a:solidFill>
                  <a:srgbClr val="0000CC"/>
                </a:solidFill>
              </a:rPr>
              <a:t>The Omnibus Bill of 1985 moves FBM into the “at-the-farm” analysis era</a:t>
            </a:r>
          </a:p>
        </p:txBody>
      </p:sp>
      <p:grpSp>
        <p:nvGrpSpPr>
          <p:cNvPr id="12" name="Group 11"/>
          <p:cNvGrpSpPr/>
          <p:nvPr/>
        </p:nvGrpSpPr>
        <p:grpSpPr>
          <a:xfrm>
            <a:off x="539185" y="3241429"/>
            <a:ext cx="3668959" cy="2397451"/>
            <a:chOff x="175682" y="3417501"/>
            <a:chExt cx="3668959" cy="2397451"/>
          </a:xfrm>
        </p:grpSpPr>
        <p:sp>
          <p:nvSpPr>
            <p:cNvPr id="9" name="Text Box 15"/>
            <p:cNvSpPr txBox="1"/>
            <p:nvPr/>
          </p:nvSpPr>
          <p:spPr>
            <a:xfrm>
              <a:off x="175682" y="3417501"/>
              <a:ext cx="3668959" cy="2397451"/>
            </a:xfrm>
            <a:prstGeom prst="rect">
              <a:avLst/>
            </a:prstGeom>
            <a:noFill/>
            <a:ln>
              <a:solidFill>
                <a:schemeClr val="accent5">
                  <a:lumMod val="50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r">
                <a:lnSpc>
                  <a:spcPct val="107000"/>
                </a:lnSpc>
                <a:spcBef>
                  <a:spcPts val="0"/>
                </a:spcBef>
                <a:spcAft>
                  <a:spcPts val="0"/>
                </a:spcAft>
              </a:pPr>
              <a:r>
                <a:rPr lang="en-US" dirty="0">
                  <a:ln>
                    <a:noFill/>
                  </a:ln>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Area Vocational </a:t>
              </a:r>
            </a:p>
            <a:p>
              <a:pPr marL="0" marR="0" algn="r">
                <a:lnSpc>
                  <a:spcPct val="107000"/>
                </a:lnSpc>
                <a:spcBef>
                  <a:spcPts val="0"/>
                </a:spcBef>
                <a:spcAft>
                  <a:spcPts val="0"/>
                </a:spcAft>
              </a:pPr>
              <a:r>
                <a:rPr lang="en-US" dirty="0">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Technical Institute </a:t>
              </a:r>
            </a:p>
            <a:p>
              <a:pPr marL="0" marR="0" algn="r">
                <a:lnSpc>
                  <a:spcPct val="107000"/>
                </a:lnSpc>
                <a:spcBef>
                  <a:spcPts val="0"/>
                </a:spcBef>
                <a:spcAft>
                  <a:spcPts val="0"/>
                </a:spcAft>
              </a:pPr>
              <a:r>
                <a:rPr lang="en-US" dirty="0">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(AVTI)</a:t>
              </a:r>
              <a:endParaRPr lang="en-US" dirty="0">
                <a:ln>
                  <a:noFill/>
                </a:ln>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ln>
                    <a:noFill/>
                  </a:ln>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Farm Business</a:t>
              </a:r>
            </a:p>
            <a:p>
              <a:pPr marL="0" marR="0">
                <a:lnSpc>
                  <a:spcPct val="107000"/>
                </a:lnSpc>
                <a:spcBef>
                  <a:spcPts val="0"/>
                </a:spcBef>
                <a:spcAft>
                  <a:spcPts val="0"/>
                </a:spcAft>
              </a:pPr>
              <a:r>
                <a:rPr lang="en-US" dirty="0">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Management </a:t>
              </a:r>
            </a:p>
            <a:p>
              <a:pPr marL="0" marR="0">
                <a:lnSpc>
                  <a:spcPct val="107000"/>
                </a:lnSpc>
                <a:spcBef>
                  <a:spcPts val="0"/>
                </a:spcBef>
                <a:spcAft>
                  <a:spcPts val="0"/>
                </a:spcAft>
              </a:pPr>
              <a:r>
                <a:rPr lang="en-US" dirty="0">
                  <a:ln>
                    <a:noFill/>
                  </a:ln>
                  <a:solidFill>
                    <a:srgbClr val="00206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Local Independent </a:t>
              </a:r>
            </a:p>
            <a:p>
              <a:pPr marL="0" marR="0" algn="r">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School District (ISD)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Notched Right Arrow 9"/>
            <p:cNvSpPr/>
            <p:nvPr/>
          </p:nvSpPr>
          <p:spPr>
            <a:xfrm rot="19905764">
              <a:off x="1700336" y="4233581"/>
              <a:ext cx="718573" cy="2111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Notched Right Arrow 10"/>
            <p:cNvSpPr/>
            <p:nvPr/>
          </p:nvSpPr>
          <p:spPr>
            <a:xfrm rot="1700760">
              <a:off x="1513883" y="5030582"/>
              <a:ext cx="625931" cy="2435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Box 12"/>
          <p:cNvSpPr txBox="1"/>
          <p:nvPr/>
        </p:nvSpPr>
        <p:spPr>
          <a:xfrm>
            <a:off x="629100" y="5665480"/>
            <a:ext cx="3489127" cy="707886"/>
          </a:xfrm>
          <a:prstGeom prst="rect">
            <a:avLst/>
          </a:prstGeom>
          <a:noFill/>
        </p:spPr>
        <p:txBody>
          <a:bodyPr wrap="square" rtlCol="0">
            <a:spAutoFit/>
          </a:bodyPr>
          <a:lstStyle/>
          <a:p>
            <a:pPr algn="ctr"/>
            <a:r>
              <a:rPr lang="en-US" sz="2000" dirty="0">
                <a:solidFill>
                  <a:srgbClr val="C00000"/>
                </a:solidFill>
              </a:rPr>
              <a:t>FBM is now administered by two different governing bodies</a:t>
            </a:r>
          </a:p>
        </p:txBody>
      </p:sp>
      <p:grpSp>
        <p:nvGrpSpPr>
          <p:cNvPr id="4" name="Group 3"/>
          <p:cNvGrpSpPr/>
          <p:nvPr/>
        </p:nvGrpSpPr>
        <p:grpSpPr>
          <a:xfrm>
            <a:off x="4666606" y="3241429"/>
            <a:ext cx="3568673" cy="3332993"/>
            <a:chOff x="4144092" y="3163484"/>
            <a:chExt cx="3568673" cy="3332993"/>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350501" y="3163484"/>
              <a:ext cx="3362264" cy="2385390"/>
            </a:xfrm>
            <a:prstGeom prst="rect">
              <a:avLst/>
            </a:prstGeom>
          </p:spPr>
        </p:pic>
        <p:sp>
          <p:nvSpPr>
            <p:cNvPr id="14" name="TextBox 13"/>
            <p:cNvSpPr txBox="1"/>
            <p:nvPr/>
          </p:nvSpPr>
          <p:spPr>
            <a:xfrm>
              <a:off x="4144092" y="5665480"/>
              <a:ext cx="3108634" cy="830997"/>
            </a:xfrm>
            <a:prstGeom prst="rect">
              <a:avLst/>
            </a:prstGeom>
            <a:noFill/>
          </p:spPr>
          <p:txBody>
            <a:bodyPr wrap="square" rtlCol="0">
              <a:spAutoFit/>
            </a:bodyPr>
            <a:lstStyle/>
            <a:p>
              <a:pPr algn="ctr"/>
              <a:r>
                <a:rPr lang="en-US" sz="2400" dirty="0">
                  <a:solidFill>
                    <a:srgbClr val="0000CC"/>
                  </a:solidFill>
                </a:rPr>
                <a:t>The portable, AKA luggable, computer</a:t>
              </a:r>
            </a:p>
          </p:txBody>
        </p:sp>
      </p:grpSp>
    </p:spTree>
    <p:extLst>
      <p:ext uri="{BB962C8B-B14F-4D97-AF65-F5344CB8AC3E}">
        <p14:creationId xmlns:p14="http://schemas.microsoft.com/office/powerpoint/2010/main" val="234104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par>
                          <p:cTn id="13" fill="hold">
                            <p:stCondLst>
                              <p:cond delay="500"/>
                            </p:stCondLst>
                            <p:childTnLst>
                              <p:par>
                                <p:cTn id="14" presetID="1" presetClass="entr" presetSubtype="0" fill="hold" nodeType="afterEffect">
                                  <p:stCondLst>
                                    <p:cond delay="1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582387"/>
            <a:ext cx="8665029" cy="3804557"/>
          </a:xfrm>
        </p:spPr>
        <p:txBody>
          <a:bodyPr>
            <a:normAutofit/>
          </a:bodyPr>
          <a:lstStyle/>
          <a:p>
            <a:r>
              <a:rPr lang="en-US" sz="3200" dirty="0"/>
              <a:t>The 1990s…</a:t>
            </a:r>
          </a:p>
          <a:p>
            <a:pPr lvl="1"/>
            <a:r>
              <a:rPr lang="en-US" sz="2800" dirty="0">
                <a:solidFill>
                  <a:srgbClr val="0000CC"/>
                </a:solidFill>
              </a:rPr>
              <a:t>In 1990 legislature forms the Minnesota State Colleges &amp; Universities</a:t>
            </a:r>
          </a:p>
          <a:p>
            <a:pPr lvl="1"/>
            <a:r>
              <a:rPr lang="en-US" sz="2800" dirty="0">
                <a:solidFill>
                  <a:srgbClr val="0000CC"/>
                </a:solidFill>
              </a:rPr>
              <a:t>Hourly-based instruction is converted to a credit-based - 1992</a:t>
            </a:r>
          </a:p>
          <a:p>
            <a:pPr lvl="1"/>
            <a:r>
              <a:rPr lang="en-US" sz="2800" dirty="0">
                <a:solidFill>
                  <a:srgbClr val="0000CC"/>
                </a:solidFill>
              </a:rPr>
              <a:t>The college and university merger occurs in 1995</a:t>
            </a:r>
          </a:p>
          <a:p>
            <a:pPr lvl="1"/>
            <a:r>
              <a:rPr lang="en-US" sz="2800" dirty="0">
                <a:solidFill>
                  <a:srgbClr val="0000CC"/>
                </a:solidFill>
              </a:rPr>
              <a:t>FINPACK analysis adopted statewide in 1996</a:t>
            </a:r>
          </a:p>
          <a:p>
            <a:pPr lvl="1"/>
            <a:r>
              <a:rPr lang="en-US" sz="2800" dirty="0">
                <a:solidFill>
                  <a:srgbClr val="0000CC"/>
                </a:solidFill>
              </a:rPr>
              <a:t>The Rural Mental Health program begins in 1998</a:t>
            </a:r>
          </a:p>
        </p:txBody>
      </p:sp>
      <p:grpSp>
        <p:nvGrpSpPr>
          <p:cNvPr id="4" name="Group 3"/>
          <p:cNvGrpSpPr/>
          <p:nvPr/>
        </p:nvGrpSpPr>
        <p:grpSpPr>
          <a:xfrm>
            <a:off x="715341" y="4020098"/>
            <a:ext cx="4005747" cy="2731372"/>
            <a:chOff x="3618663" y="3707269"/>
            <a:chExt cx="2529006" cy="1593450"/>
          </a:xfrm>
        </p:grpSpPr>
        <p:sp>
          <p:nvSpPr>
            <p:cNvPr id="5" name="TextBox 4"/>
            <p:cNvSpPr txBox="1"/>
            <p:nvPr/>
          </p:nvSpPr>
          <p:spPr>
            <a:xfrm>
              <a:off x="3944828" y="5067300"/>
              <a:ext cx="2202841" cy="233419"/>
            </a:xfrm>
            <a:prstGeom prst="rect">
              <a:avLst/>
            </a:prstGeom>
            <a:noFill/>
          </p:spPr>
          <p:txBody>
            <a:bodyPr wrap="square" rtlCol="0">
              <a:spAutoFit/>
            </a:bodyPr>
            <a:lstStyle/>
            <a:p>
              <a:r>
                <a:rPr lang="en-US" sz="2000" dirty="0" err="1">
                  <a:solidFill>
                    <a:srgbClr val="C00000"/>
                  </a:solidFill>
                </a:rPr>
                <a:t>MnSCU</a:t>
              </a:r>
              <a:r>
                <a:rPr lang="en-US" sz="2000" dirty="0">
                  <a:solidFill>
                    <a:srgbClr val="C00000"/>
                  </a:solidFill>
                </a:rPr>
                <a:t> begins - 1995</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618663" y="3707269"/>
              <a:ext cx="2171506" cy="1398134"/>
            </a:xfrm>
            <a:prstGeom prst="rect">
              <a:avLst/>
            </a:prstGeom>
          </p:spPr>
        </p:pic>
      </p:grpSp>
      <p:grpSp>
        <p:nvGrpSpPr>
          <p:cNvPr id="9" name="Group 8"/>
          <p:cNvGrpSpPr/>
          <p:nvPr/>
        </p:nvGrpSpPr>
        <p:grpSpPr>
          <a:xfrm>
            <a:off x="4811485" y="4083474"/>
            <a:ext cx="3896139" cy="2467941"/>
            <a:chOff x="4890052" y="4283529"/>
            <a:chExt cx="3896139" cy="2467941"/>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6284" y="4283529"/>
              <a:ext cx="3178629" cy="2082910"/>
            </a:xfrm>
            <a:prstGeom prst="rect">
              <a:avLst/>
            </a:prstGeom>
          </p:spPr>
        </p:pic>
        <p:sp>
          <p:nvSpPr>
            <p:cNvPr id="8" name="TextBox 7"/>
            <p:cNvSpPr txBox="1"/>
            <p:nvPr/>
          </p:nvSpPr>
          <p:spPr>
            <a:xfrm>
              <a:off x="4890052" y="6351360"/>
              <a:ext cx="3896139" cy="400110"/>
            </a:xfrm>
            <a:prstGeom prst="rect">
              <a:avLst/>
            </a:prstGeom>
            <a:noFill/>
          </p:spPr>
          <p:txBody>
            <a:bodyPr wrap="square" rtlCol="0">
              <a:spAutoFit/>
            </a:bodyPr>
            <a:lstStyle/>
            <a:p>
              <a:r>
                <a:rPr lang="en-US" sz="2000" dirty="0">
                  <a:solidFill>
                    <a:srgbClr val="0000CC"/>
                  </a:solidFill>
                </a:rPr>
                <a:t>Additional Farmer Support - 1998</a:t>
              </a:r>
            </a:p>
          </p:txBody>
        </p:sp>
      </p:grpSp>
    </p:spTree>
    <p:extLst>
      <p:ext uri="{BB962C8B-B14F-4D97-AF65-F5344CB8AC3E}">
        <p14:creationId xmlns:p14="http://schemas.microsoft.com/office/powerpoint/2010/main" val="36116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3" fill="hold">
                            <p:stCondLst>
                              <p:cond delay="500"/>
                            </p:stCondLst>
                            <p:childTnLst>
                              <p:par>
                                <p:cTn id="24" presetID="1" presetClass="entr" presetSubtype="0" fill="hold" nodeType="afterEffect">
                                  <p:stCondLst>
                                    <p:cond delay="100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par>
                          <p:cTn id="36" fill="hold">
                            <p:stCondLst>
                              <p:cond delay="500"/>
                            </p:stCondLst>
                            <p:childTnLst>
                              <p:par>
                                <p:cTn id="37" presetID="1" presetClass="entr" presetSubtype="0" fill="hold" nodeType="afterEffect">
                                  <p:stCondLst>
                                    <p:cond delay="100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685800"/>
            <a:ext cx="8387443" cy="2443843"/>
          </a:xfrm>
        </p:spPr>
        <p:txBody>
          <a:bodyPr>
            <a:normAutofit/>
          </a:bodyPr>
          <a:lstStyle/>
          <a:p>
            <a:r>
              <a:rPr lang="en-US" sz="3200" dirty="0"/>
              <a:t>The 2000s…</a:t>
            </a:r>
          </a:p>
          <a:p>
            <a:pPr lvl="1"/>
            <a:r>
              <a:rPr lang="en-US" sz="2800" dirty="0">
                <a:solidFill>
                  <a:srgbClr val="0000CC"/>
                </a:solidFill>
              </a:rPr>
              <a:t>A 2000 research study reaffirms program value</a:t>
            </a:r>
          </a:p>
          <a:p>
            <a:pPr lvl="1"/>
            <a:r>
              <a:rPr lang="en-US" sz="2800" dirty="0">
                <a:solidFill>
                  <a:srgbClr val="0000CC"/>
                </a:solidFill>
              </a:rPr>
              <a:t>2000 - Professional Enhancement Program begins </a:t>
            </a:r>
          </a:p>
          <a:p>
            <a:pPr lvl="1"/>
            <a:r>
              <a:rPr lang="en-US" sz="2800" dirty="0">
                <a:solidFill>
                  <a:srgbClr val="0000CC"/>
                </a:solidFill>
              </a:rPr>
              <a:t>The 50</a:t>
            </a:r>
            <a:r>
              <a:rPr lang="en-US" sz="2800" baseline="30000" dirty="0">
                <a:solidFill>
                  <a:srgbClr val="0000CC"/>
                </a:solidFill>
              </a:rPr>
              <a:t>th</a:t>
            </a:r>
            <a:r>
              <a:rPr lang="en-US" sz="2800" dirty="0">
                <a:solidFill>
                  <a:srgbClr val="0000CC"/>
                </a:solidFill>
              </a:rPr>
              <a:t> Anniversary is celebrated in 2003</a:t>
            </a:r>
          </a:p>
        </p:txBody>
      </p:sp>
      <p:grpSp>
        <p:nvGrpSpPr>
          <p:cNvPr id="4" name="Group 3"/>
          <p:cNvGrpSpPr/>
          <p:nvPr/>
        </p:nvGrpSpPr>
        <p:grpSpPr>
          <a:xfrm>
            <a:off x="4300076" y="3557604"/>
            <a:ext cx="5502728" cy="2981051"/>
            <a:chOff x="3547584" y="5542056"/>
            <a:chExt cx="2405949" cy="1218689"/>
          </a:xfrm>
        </p:grpSpPr>
        <p:sp>
          <p:nvSpPr>
            <p:cNvPr id="5" name="TextBox 4"/>
            <p:cNvSpPr txBox="1"/>
            <p:nvPr/>
          </p:nvSpPr>
          <p:spPr>
            <a:xfrm>
              <a:off x="3547584" y="6458770"/>
              <a:ext cx="2405949" cy="301975"/>
            </a:xfrm>
            <a:prstGeom prst="rect">
              <a:avLst/>
            </a:prstGeom>
            <a:noFill/>
          </p:spPr>
          <p:txBody>
            <a:bodyPr wrap="square" rtlCol="0">
              <a:spAutoFit/>
            </a:bodyPr>
            <a:lstStyle/>
            <a:p>
              <a:pPr algn="ctr"/>
              <a:endParaRPr lang="en-US" dirty="0">
                <a:solidFill>
                  <a:srgbClr val="0000CC"/>
                </a:solidFill>
              </a:endParaRPr>
            </a:p>
            <a:p>
              <a:pPr algn="ctr"/>
              <a:r>
                <a:rPr lang="en-US" sz="2400" dirty="0">
                  <a:solidFill>
                    <a:srgbClr val="0000CC"/>
                  </a:solidFill>
                </a:rPr>
                <a:t>50</a:t>
              </a:r>
              <a:r>
                <a:rPr lang="en-US" sz="2400" baseline="30000" dirty="0">
                  <a:solidFill>
                    <a:srgbClr val="0000CC"/>
                  </a:solidFill>
                </a:rPr>
                <a:t>th</a:t>
              </a:r>
              <a:r>
                <a:rPr lang="en-US" sz="2400" dirty="0">
                  <a:solidFill>
                    <a:srgbClr val="0000CC"/>
                  </a:solidFill>
                </a:rPr>
                <a:t> Anniversary – 2003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914807" y="5542056"/>
              <a:ext cx="1537737" cy="992419"/>
            </a:xfrm>
            <a:prstGeom prst="rect">
              <a:avLst/>
            </a:prstGeom>
            <a:noFill/>
            <a:ln>
              <a:noFill/>
            </a:ln>
            <a:effectLst/>
            <a:extLst/>
          </p:spPr>
        </p:pic>
      </p:grpSp>
      <p:grpSp>
        <p:nvGrpSpPr>
          <p:cNvPr id="9" name="Group 8"/>
          <p:cNvGrpSpPr/>
          <p:nvPr/>
        </p:nvGrpSpPr>
        <p:grpSpPr>
          <a:xfrm>
            <a:off x="636104" y="3557604"/>
            <a:ext cx="3544702" cy="3161642"/>
            <a:chOff x="636104" y="3557604"/>
            <a:chExt cx="3544702" cy="3161642"/>
          </a:xfrm>
        </p:grpSpPr>
        <p:pic>
          <p:nvPicPr>
            <p:cNvPr id="7" name="Picture 6" descr="C:\Users\ea9684kt\OneDrive - MNSCU\0 FBM 70th Anniv Documents\Al Brudelie Photos\DSC0016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56" y="3557604"/>
              <a:ext cx="3206980" cy="2266847"/>
            </a:xfrm>
            <a:prstGeom prst="rect">
              <a:avLst/>
            </a:prstGeom>
            <a:noFill/>
            <a:ln>
              <a:noFill/>
            </a:ln>
          </p:spPr>
        </p:pic>
        <p:sp>
          <p:nvSpPr>
            <p:cNvPr id="8" name="TextBox 7"/>
            <p:cNvSpPr txBox="1"/>
            <p:nvPr/>
          </p:nvSpPr>
          <p:spPr>
            <a:xfrm>
              <a:off x="636104" y="5611250"/>
              <a:ext cx="3544702" cy="1107996"/>
            </a:xfrm>
            <a:prstGeom prst="rect">
              <a:avLst/>
            </a:prstGeom>
            <a:noFill/>
          </p:spPr>
          <p:txBody>
            <a:bodyPr wrap="square" rtlCol="0">
              <a:spAutoFit/>
            </a:bodyPr>
            <a:lstStyle/>
            <a:p>
              <a:pPr algn="ctr"/>
              <a:endParaRPr lang="en-US" dirty="0">
                <a:solidFill>
                  <a:srgbClr val="0000CC"/>
                </a:solidFill>
              </a:endParaRPr>
            </a:p>
            <a:p>
              <a:pPr algn="ctr"/>
              <a:r>
                <a:rPr lang="en-US" sz="2400" dirty="0">
                  <a:solidFill>
                    <a:srgbClr val="0000CC"/>
                  </a:solidFill>
                </a:rPr>
                <a:t>Mentorship for New Instructors - 2000</a:t>
              </a:r>
            </a:p>
          </p:txBody>
        </p:sp>
      </p:grpSp>
    </p:spTree>
    <p:extLst>
      <p:ext uri="{BB962C8B-B14F-4D97-AF65-F5344CB8AC3E}">
        <p14:creationId xmlns:p14="http://schemas.microsoft.com/office/powerpoint/2010/main" val="24907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par>
                          <p:cTn id="18" fill="hold">
                            <p:stCondLst>
                              <p:cond delay="500"/>
                            </p:stCondLst>
                            <p:childTnLst>
                              <p:par>
                                <p:cTn id="19" presetID="1"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6" fill="hold">
                            <p:stCondLst>
                              <p:cond delay="500"/>
                            </p:stCondLst>
                            <p:childTnLst>
                              <p:par>
                                <p:cTn id="27" presetID="1"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107" y="49441"/>
            <a:ext cx="7886700" cy="636360"/>
          </a:xfrm>
        </p:spPr>
        <p:txBody>
          <a:bodyPr>
            <a:normAutofit fontScale="90000"/>
          </a:bodyPr>
          <a:lstStyle/>
          <a:p>
            <a:r>
              <a:rPr lang="en-US" u="sng" dirty="0"/>
              <a:t>A Look at our History…</a:t>
            </a:r>
          </a:p>
        </p:txBody>
      </p:sp>
      <p:sp>
        <p:nvSpPr>
          <p:cNvPr id="3" name="Content Placeholder 2"/>
          <p:cNvSpPr>
            <a:spLocks noGrp="1"/>
          </p:cNvSpPr>
          <p:nvPr>
            <p:ph idx="1"/>
          </p:nvPr>
        </p:nvSpPr>
        <p:spPr>
          <a:xfrm>
            <a:off x="478971" y="685800"/>
            <a:ext cx="8387443" cy="3064565"/>
          </a:xfrm>
        </p:spPr>
        <p:txBody>
          <a:bodyPr>
            <a:noAutofit/>
          </a:bodyPr>
          <a:lstStyle/>
          <a:p>
            <a:r>
              <a:rPr lang="en-US" sz="3200" dirty="0"/>
              <a:t>The 2010s…</a:t>
            </a:r>
          </a:p>
          <a:p>
            <a:pPr lvl="1"/>
            <a:r>
              <a:rPr lang="en-US" sz="2800" dirty="0">
                <a:solidFill>
                  <a:srgbClr val="0000CC"/>
                </a:solidFill>
              </a:rPr>
              <a:t>A 2010 statewide task force builds FBM program awareness</a:t>
            </a:r>
          </a:p>
          <a:p>
            <a:pPr lvl="1"/>
            <a:r>
              <a:rPr lang="en-US" sz="2800" dirty="0">
                <a:solidFill>
                  <a:srgbClr val="0000CC"/>
                </a:solidFill>
              </a:rPr>
              <a:t>2012 &amp; 2014 - Centers of Excellence in Agriculture established </a:t>
            </a:r>
          </a:p>
          <a:p>
            <a:pPr lvl="1"/>
            <a:r>
              <a:rPr lang="en-US" sz="2800" dirty="0">
                <a:solidFill>
                  <a:srgbClr val="0000CC"/>
                </a:solidFill>
              </a:rPr>
              <a:t>2015 - Legislature funds support  for FBM  through MDA and MAELC</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49" y="4937449"/>
            <a:ext cx="3565853" cy="1651977"/>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41" y="4301346"/>
            <a:ext cx="3623523" cy="952966"/>
          </a:xfrm>
          <a:prstGeom prst="rect">
            <a:avLst/>
          </a:prstGeom>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303" y="5477201"/>
            <a:ext cx="4620000" cy="861125"/>
          </a:xfrm>
          <a:prstGeom prst="rect">
            <a:avLst/>
          </a:prstGeom>
        </p:spPr>
      </p:pic>
      <p:pic>
        <p:nvPicPr>
          <p:cNvPr id="8" name="Picture 7"/>
          <p:cNvPicPr>
            <a:picLocks noChangeAspect="1"/>
          </p:cNvPicPr>
          <p:nvPr/>
        </p:nvPicPr>
        <p:blipFill>
          <a:blip r:embed="rId6"/>
          <a:stretch>
            <a:fillRect/>
          </a:stretch>
        </p:blipFill>
        <p:spPr>
          <a:xfrm>
            <a:off x="5158657" y="4224154"/>
            <a:ext cx="3575545" cy="483577"/>
          </a:xfrm>
          <a:prstGeom prst="rect">
            <a:avLst/>
          </a:prstGeom>
          <a:solidFill>
            <a:schemeClr val="bg1"/>
          </a:solidFill>
        </p:spPr>
      </p:pic>
    </p:spTree>
    <p:extLst>
      <p:ext uri="{BB962C8B-B14F-4D97-AF65-F5344CB8AC3E}">
        <p14:creationId xmlns:p14="http://schemas.microsoft.com/office/powerpoint/2010/main" val="16739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par>
                          <p:cTn id="18" fill="hold">
                            <p:stCondLst>
                              <p:cond delay="500"/>
                            </p:stCondLst>
                            <p:childTnLst>
                              <p:par>
                                <p:cTn id="19" presetID="1" presetClass="entr" presetSubtype="0"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019DE7A36884A939E0DCE877EED51" ma:contentTypeVersion="13" ma:contentTypeDescription="Create a new document." ma:contentTypeScope="" ma:versionID="7558a8584f6e9f0bb69b1ed87e10215c">
  <xsd:schema xmlns:xsd="http://www.w3.org/2001/XMLSchema" xmlns:xs="http://www.w3.org/2001/XMLSchema" xmlns:p="http://schemas.microsoft.com/office/2006/metadata/properties" xmlns:ns3="99db1ac3-c9de-445a-919b-5af33d18b8ef" xmlns:ns4="d5e26632-ab33-4ea3-bd40-4046adc24f73" targetNamespace="http://schemas.microsoft.com/office/2006/metadata/properties" ma:root="true" ma:fieldsID="6506aae04dd5bb68a4c4fa1e480dcb72" ns3:_="" ns4:_="">
    <xsd:import namespace="99db1ac3-c9de-445a-919b-5af33d18b8ef"/>
    <xsd:import namespace="d5e26632-ab33-4ea3-bd40-4046adc24f7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b1ac3-c9de-445a-919b-5af33d18b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26632-ab33-4ea3-bd40-4046adc24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9db1ac3-c9de-445a-919b-5af33d18b8ef" xsi:nil="true"/>
  </documentManagement>
</p:properties>
</file>

<file path=customXml/itemProps1.xml><?xml version="1.0" encoding="utf-8"?>
<ds:datastoreItem xmlns:ds="http://schemas.openxmlformats.org/officeDocument/2006/customXml" ds:itemID="{8E889597-9BED-454D-AF82-9BB2D0020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db1ac3-c9de-445a-919b-5af33d18b8ef"/>
    <ds:schemaRef ds:uri="d5e26632-ab33-4ea3-bd40-4046adc24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0623C6-B1F0-4612-BE18-E40E36DDEFC2}">
  <ds:schemaRefs>
    <ds:schemaRef ds:uri="http://schemas.microsoft.com/sharepoint/v3/contenttype/forms"/>
  </ds:schemaRefs>
</ds:datastoreItem>
</file>

<file path=customXml/itemProps3.xml><?xml version="1.0" encoding="utf-8"?>
<ds:datastoreItem xmlns:ds="http://schemas.openxmlformats.org/officeDocument/2006/customXml" ds:itemID="{A68B4850-1CC3-4B6D-A3C1-E4926EE0CF0F}">
  <ds:schemaRefs>
    <ds:schemaRef ds:uri="http://purl.org/dc/terms/"/>
    <ds:schemaRef ds:uri="http://www.w3.org/XML/1998/namespace"/>
    <ds:schemaRef ds:uri="http://purl.org/dc/elements/1.1/"/>
    <ds:schemaRef ds:uri="http://schemas.microsoft.com/office/2006/documentManagement/types"/>
    <ds:schemaRef ds:uri="http://purl.org/dc/dcmitype/"/>
    <ds:schemaRef ds:uri="99db1ac3-c9de-445a-919b-5af33d18b8ef"/>
    <ds:schemaRef ds:uri="http://schemas.openxmlformats.org/package/2006/metadata/core-properties"/>
    <ds:schemaRef ds:uri="http://schemas.microsoft.com/office/infopath/2007/PartnerControls"/>
    <ds:schemaRef ds:uri="d5e26632-ab33-4ea3-bd40-4046adc24f7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980</TotalTime>
  <Words>1983</Words>
  <Application>Microsoft Office PowerPoint</Application>
  <PresentationFormat>On-screen Show (4:3)</PresentationFormat>
  <Paragraphs>205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Farm Business Management Celebrates 70 years Established in 1953</vt:lpstr>
      <vt:lpstr>Farm Business Management Celebrates 70 years Established in 1953</vt:lpstr>
      <vt:lpstr>A Look at our History…</vt:lpstr>
      <vt:lpstr>A Look at our History…</vt:lpstr>
      <vt:lpstr>A Look at our History…</vt:lpstr>
      <vt:lpstr>A Look at our History…</vt:lpstr>
      <vt:lpstr>A Look at our History…</vt:lpstr>
      <vt:lpstr>A Look at our History…</vt:lpstr>
      <vt:lpstr>A Look at our History…</vt:lpstr>
      <vt:lpstr>A Look at our Future…</vt:lpstr>
      <vt:lpstr>Farm Business Management Celebrates 70 years </vt:lpstr>
    </vt:vector>
  </TitlesOfParts>
  <Company>Central Lakes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Business Management Celebrates 70 years Established in 1953</dc:title>
  <dc:creator>Delray Lecy</dc:creator>
  <cp:lastModifiedBy>Grunewald, Tyler B</cp:lastModifiedBy>
  <cp:revision>70</cp:revision>
  <dcterms:created xsi:type="dcterms:W3CDTF">2023-02-18T22:42:19Z</dcterms:created>
  <dcterms:modified xsi:type="dcterms:W3CDTF">2023-04-19T21:22:49Z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0x010100E67019DE7A36884A939E0DCE877EED51</vt:lpwstr>
  </property>
</Properties>
</file>