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5.xml" ContentType="application/vnd.openxmlformats-officedocument.presentationml.notesSlide+xml"/>
  <Override PartName="/ppt/charts/chart17.xml" ContentType="application/vnd.openxmlformats-officedocument.drawingml.chart+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23.xml" ContentType="application/vnd.openxmlformats-officedocument.drawingml.chart+xml"/>
  <Override PartName="/ppt/notesSlides/notesSlide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0.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drawings/drawing5.xml" ContentType="application/vnd.openxmlformats-officedocument.drawingml.chartshapes+xml"/>
  <Override PartName="/ppt/charts/chart31.xml" ContentType="application/vnd.openxmlformats-officedocument.drawingml.chart+xml"/>
  <Override PartName="/ppt/charts/style6.xml" ContentType="application/vnd.ms-office.chartstyle+xml"/>
  <Override PartName="/ppt/charts/colors6.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5.xml" ContentType="application/vnd.openxmlformats-officedocument.drawingml.chart+xml"/>
  <Override PartName="/ppt/charts/style7.xml" ContentType="application/vnd.ms-office.chartstyle+xml"/>
  <Override PartName="/ppt/charts/colors7.xml" ContentType="application/vnd.ms-office.chartcolorstyle+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charts/chart3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5.xml" ContentType="application/vnd.openxmlformats-officedocument.drawingml.chart+xml"/>
  <Override PartName="/ppt/charts/chart4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7.xml" ContentType="application/vnd.openxmlformats-officedocument.drawingml.chart+xml"/>
  <Override PartName="/ppt/notesSlides/notesSlide18.xml" ContentType="application/vnd.openxmlformats-officedocument.presentationml.notesSlide+xml"/>
  <Override PartName="/ppt/charts/chart48.xml" ContentType="application/vnd.openxmlformats-officedocument.drawingml.chart+xml"/>
  <Override PartName="/ppt/notesSlides/notesSlide19.xml" ContentType="application/vnd.openxmlformats-officedocument.presentationml.notesSlide+xml"/>
  <Override PartName="/ppt/charts/chart49.xml" ContentType="application/vnd.openxmlformats-officedocument.drawingml.chart+xml"/>
  <Override PartName="/ppt/notesSlides/notesSlide2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1.xml" ContentType="application/vnd.openxmlformats-officedocument.presentationml.notesSlide+xml"/>
  <Override PartName="/ppt/charts/chart5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3.xml" ContentType="application/vnd.openxmlformats-officedocument.drawingml.chart+xml"/>
  <Override PartName="/ppt/notesSlides/notesSlide24.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2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2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 id="2147483914" r:id="rId5"/>
    <p:sldMasterId id="2147483902" r:id="rId6"/>
  </p:sldMasterIdLst>
  <p:notesMasterIdLst>
    <p:notesMasterId r:id="rId77"/>
  </p:notesMasterIdLst>
  <p:handoutMasterIdLst>
    <p:handoutMasterId r:id="rId78"/>
  </p:handoutMasterIdLst>
  <p:sldIdLst>
    <p:sldId id="278" r:id="rId7"/>
    <p:sldId id="579" r:id="rId8"/>
    <p:sldId id="655" r:id="rId9"/>
    <p:sldId id="580" r:id="rId10"/>
    <p:sldId id="746" r:id="rId11"/>
    <p:sldId id="840" r:id="rId12"/>
    <p:sldId id="582" r:id="rId13"/>
    <p:sldId id="784" r:id="rId14"/>
    <p:sldId id="745" r:id="rId15"/>
    <p:sldId id="806" r:id="rId16"/>
    <p:sldId id="837" r:id="rId17"/>
    <p:sldId id="786" r:id="rId18"/>
    <p:sldId id="838" r:id="rId19"/>
    <p:sldId id="808" r:id="rId20"/>
    <p:sldId id="807" r:id="rId21"/>
    <p:sldId id="821" r:id="rId22"/>
    <p:sldId id="822" r:id="rId23"/>
    <p:sldId id="827" r:id="rId24"/>
    <p:sldId id="829" r:id="rId25"/>
    <p:sldId id="830" r:id="rId26"/>
    <p:sldId id="831" r:id="rId27"/>
    <p:sldId id="824" r:id="rId28"/>
    <p:sldId id="656" r:id="rId29"/>
    <p:sldId id="832" r:id="rId30"/>
    <p:sldId id="835" r:id="rId31"/>
    <p:sldId id="833" r:id="rId32"/>
    <p:sldId id="825" r:id="rId33"/>
    <p:sldId id="839" r:id="rId34"/>
    <p:sldId id="826" r:id="rId35"/>
    <p:sldId id="585" r:id="rId36"/>
    <p:sldId id="586" r:id="rId37"/>
    <p:sldId id="587" r:id="rId38"/>
    <p:sldId id="612" r:id="rId39"/>
    <p:sldId id="588" r:id="rId40"/>
    <p:sldId id="834" r:id="rId41"/>
    <p:sldId id="640" r:id="rId42"/>
    <p:sldId id="590" r:id="rId43"/>
    <p:sldId id="799" r:id="rId44"/>
    <p:sldId id="800" r:id="rId45"/>
    <p:sldId id="801" r:id="rId46"/>
    <p:sldId id="802" r:id="rId47"/>
    <p:sldId id="798" r:id="rId48"/>
    <p:sldId id="748" r:id="rId49"/>
    <p:sldId id="816" r:id="rId50"/>
    <p:sldId id="817" r:id="rId51"/>
    <p:sldId id="818" r:id="rId52"/>
    <p:sldId id="819" r:id="rId53"/>
    <p:sldId id="789" r:id="rId54"/>
    <p:sldId id="790" r:id="rId55"/>
    <p:sldId id="792" r:id="rId56"/>
    <p:sldId id="794" r:id="rId57"/>
    <p:sldId id="803" r:id="rId58"/>
    <p:sldId id="591" r:id="rId59"/>
    <p:sldId id="781" r:id="rId60"/>
    <p:sldId id="782" r:id="rId61"/>
    <p:sldId id="809" r:id="rId62"/>
    <p:sldId id="783" r:id="rId63"/>
    <p:sldId id="814" r:id="rId64"/>
    <p:sldId id="811" r:id="rId65"/>
    <p:sldId id="815" r:id="rId66"/>
    <p:sldId id="804" r:id="rId67"/>
    <p:sldId id="697" r:id="rId68"/>
    <p:sldId id="812" r:id="rId69"/>
    <p:sldId id="694" r:id="rId70"/>
    <p:sldId id="813" r:id="rId71"/>
    <p:sldId id="796" r:id="rId72"/>
    <p:sldId id="805" r:id="rId73"/>
    <p:sldId id="695" r:id="rId74"/>
    <p:sldId id="779" r:id="rId75"/>
    <p:sldId id="257" r:id="rId76"/>
  </p:sldIdLst>
  <p:sldSz cx="9144000" cy="6858000" type="screen4x3"/>
  <p:notesSz cx="7315200" cy="9601200"/>
  <p:defaultTextStyle>
    <a:defPPr>
      <a:defRPr lang="en-US"/>
    </a:defPPr>
    <a:lvl1pPr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5pPr>
    <a:lvl6pPr marL="2286000" algn="l" defTabSz="914400" rtl="0" eaLnBrk="1" latinLnBrk="0" hangingPunct="1">
      <a:defRPr sz="2400" i="1" kern="1200">
        <a:solidFill>
          <a:schemeClr val="tx1"/>
        </a:solidFill>
        <a:latin typeface="Tahoma" charset="0"/>
        <a:ea typeface="+mn-ea"/>
        <a:cs typeface="+mn-cs"/>
      </a:defRPr>
    </a:lvl6pPr>
    <a:lvl7pPr marL="2743200" algn="l" defTabSz="914400" rtl="0" eaLnBrk="1" latinLnBrk="0" hangingPunct="1">
      <a:defRPr sz="2400" i="1" kern="1200">
        <a:solidFill>
          <a:schemeClr val="tx1"/>
        </a:solidFill>
        <a:latin typeface="Tahoma" charset="0"/>
        <a:ea typeface="+mn-ea"/>
        <a:cs typeface="+mn-cs"/>
      </a:defRPr>
    </a:lvl7pPr>
    <a:lvl8pPr marL="3200400" algn="l" defTabSz="914400" rtl="0" eaLnBrk="1" latinLnBrk="0" hangingPunct="1">
      <a:defRPr sz="2400" i="1" kern="1200">
        <a:solidFill>
          <a:schemeClr val="tx1"/>
        </a:solidFill>
        <a:latin typeface="Tahoma" charset="0"/>
        <a:ea typeface="+mn-ea"/>
        <a:cs typeface="+mn-cs"/>
      </a:defRPr>
    </a:lvl8pPr>
    <a:lvl9pPr marL="3657600" algn="l" defTabSz="914400" rtl="0" eaLnBrk="1" latinLnBrk="0" hangingPunct="1">
      <a:defRPr sz="2400" i="1"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CC"/>
    <a:srgbClr val="33CC33"/>
    <a:srgbClr val="FFFF00"/>
    <a:srgbClr val="F8F8F8"/>
    <a:srgbClr val="008000"/>
    <a:srgbClr val="CCECFF"/>
    <a:srgbClr val="CCCCFF"/>
    <a:srgbClr val="66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F19EA-A2A7-A599-5330-8792D1F1A67F}" v="2" dt="2024-04-11T03:21:21.986"/>
    <p1510:client id="{C18E056A-101F-3568-6E4C-C12A92D92619}" v="82" dt="2024-04-09T18:27:05.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2" autoAdjust="0"/>
    <p:restoredTop sz="88086" autoAdjust="0"/>
  </p:normalViewPr>
  <p:slideViewPr>
    <p:cSldViewPr>
      <p:cViewPr varScale="1">
        <p:scale>
          <a:sx n="101" d="100"/>
          <a:sy n="101" d="100"/>
        </p:scale>
        <p:origin x="10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768"/>
    </p:cViewPr>
  </p:sorterViewPr>
  <p:notesViewPr>
    <p:cSldViewPr>
      <p:cViewPr varScale="1">
        <p:scale>
          <a:sx n="83" d="100"/>
          <a:sy n="83" d="100"/>
        </p:scale>
        <p:origin x="295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ner, James" userId="S::wo5393br@minnstate.edu::d66cab6e-d063-4b6d-b3bd-fde385145211" providerId="AD" clId="Web-{C18E056A-101F-3568-6E4C-C12A92D92619}"/>
    <pc:docChg chg="modSld">
      <pc:chgData name="Widner, James" userId="S::wo5393br@minnstate.edu::d66cab6e-d063-4b6d-b3bd-fde385145211" providerId="AD" clId="Web-{C18E056A-101F-3568-6E4C-C12A92D92619}" dt="2024-04-09T18:27:02.805" v="44" actId="20577"/>
      <pc:docMkLst>
        <pc:docMk/>
      </pc:docMkLst>
      <pc:sldChg chg="modSp">
        <pc:chgData name="Widner, James" userId="S::wo5393br@minnstate.edu::d66cab6e-d063-4b6d-b3bd-fde385145211" providerId="AD" clId="Web-{C18E056A-101F-3568-6E4C-C12A92D92619}" dt="2024-04-09T18:27:02.805" v="44" actId="20577"/>
        <pc:sldMkLst>
          <pc:docMk/>
          <pc:sldMk cId="0" sldId="591"/>
        </pc:sldMkLst>
        <pc:spChg chg="mod">
          <ac:chgData name="Widner, James" userId="S::wo5393br@minnstate.edu::d66cab6e-d063-4b6d-b3bd-fde385145211" providerId="AD" clId="Web-{C18E056A-101F-3568-6E4C-C12A92D92619}" dt="2024-04-09T18:27:02.805" v="44" actId="20577"/>
          <ac:spMkLst>
            <pc:docMk/>
            <pc:sldMk cId="0" sldId="591"/>
            <ac:spMk id="2" creationId="{00000000-0000-0000-0000-000000000000}"/>
          </ac:spMkLst>
        </pc:spChg>
      </pc:sldChg>
      <pc:sldChg chg="modSp">
        <pc:chgData name="Widner, James" userId="S::wo5393br@minnstate.edu::d66cab6e-d063-4b6d-b3bd-fde385145211" providerId="AD" clId="Web-{C18E056A-101F-3568-6E4C-C12A92D92619}" dt="2024-04-09T18:26:45.367" v="37" actId="20577"/>
        <pc:sldMkLst>
          <pc:docMk/>
          <pc:sldMk cId="1770634182" sldId="809"/>
        </pc:sldMkLst>
        <pc:spChg chg="mod">
          <ac:chgData name="Widner, James" userId="S::wo5393br@minnstate.edu::d66cab6e-d063-4b6d-b3bd-fde385145211" providerId="AD" clId="Web-{C18E056A-101F-3568-6E4C-C12A92D92619}" dt="2024-04-09T18:26:45.367" v="37" actId="20577"/>
          <ac:spMkLst>
            <pc:docMk/>
            <pc:sldMk cId="1770634182" sldId="809"/>
            <ac:spMk id="6" creationId="{52AEF67C-AA9A-4662-876A-7E4C2C5B61A7}"/>
          </ac:spMkLst>
        </pc:spChg>
      </pc:sldChg>
    </pc:docChg>
  </pc:docChgLst>
  <pc:docChgLst>
    <pc:chgData name="Widner, James" userId="S::wo5393br@minnstate.edu::d66cab6e-d063-4b6d-b3bd-fde385145211" providerId="AD" clId="Web-{A50F19EA-A2A7-A599-5330-8792D1F1A67F}"/>
    <pc:docChg chg="sldOrd">
      <pc:chgData name="Widner, James" userId="S::wo5393br@minnstate.edu::d66cab6e-d063-4b6d-b3bd-fde385145211" providerId="AD" clId="Web-{A50F19EA-A2A7-A599-5330-8792D1F1A67F}" dt="2024-04-11T03:21:21.986" v="1"/>
      <pc:docMkLst>
        <pc:docMk/>
      </pc:docMkLst>
      <pc:sldChg chg="ord">
        <pc:chgData name="Widner, James" userId="S::wo5393br@minnstate.edu::d66cab6e-d063-4b6d-b3bd-fde385145211" providerId="AD" clId="Web-{A50F19EA-A2A7-A599-5330-8792D1F1A67F}" dt="2024-04-11T03:21:21.986" v="1"/>
        <pc:sldMkLst>
          <pc:docMk/>
          <pc:sldMk cId="0" sldId="59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oleObject" Target="file:///C:\Users\jt5385cp\Documents\14.%20State%20Dairy%20Sort\2024%20-%202023%20Report\State%20Dairy%20Sort%202023.xlsx" TargetMode="External"/><Relationship Id="rId2" Type="http://schemas.microsoft.com/office/2011/relationships/chartColorStyle" Target="colors6.xml"/><Relationship Id="rId1" Type="http://schemas.microsoft.com/office/2011/relationships/chartStyle" Target="style6.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jt5385cp\Documents\14.%20State%20Dairy%20Sort\2024%20-%202023%20Report\State%20Dairy%20Sort%202023.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jt5385cp\Documents\14.%20State%20Dairy%20Sort\2024%20-%202023%20Report\State%20Dairy%20Sort%20202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jt5385cp\Documents\14.%20State%20Dairy%20Sort\2024%20-%202023%20Report\State%20Dairy%20Sort%202023.xlsx" TargetMode="Externa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7.xml"/><Relationship Id="rId1" Type="http://schemas.microsoft.com/office/2011/relationships/chartStyle" Target="style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5.xml"/><Relationship Id="rId1" Type="http://schemas.microsoft.com/office/2011/relationships/chartStyle" Target="style15.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0"/>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
          <c:y val="3.8461538461538464E-2"/>
          <c:w val="1"/>
          <c:h val="0.75480769230770084"/>
        </c:manualLayout>
      </c:layout>
      <c:bar3DChart>
        <c:barDir val="col"/>
        <c:grouping val="clustered"/>
        <c:varyColors val="0"/>
        <c:ser>
          <c:idx val="5"/>
          <c:order val="0"/>
          <c:tx>
            <c:strRef>
              <c:f>Sheet1!$A$19</c:f>
              <c:strCache>
                <c:ptCount val="1"/>
                <c:pt idx="0">
                  <c:v>2014</c:v>
                </c:pt>
              </c:strCache>
            </c:strRef>
          </c:tx>
          <c:invertIfNegative val="0"/>
          <c:dLbls>
            <c:dLbl>
              <c:idx val="0"/>
              <c:layout>
                <c:manualLayout>
                  <c:x val="4.6984080260995412E-3"/>
                  <c:y val="-2.0888451443569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Sheet1!$B$19</c:f>
              <c:numCache>
                <c:formatCode>0</c:formatCode>
                <c:ptCount val="1"/>
                <c:pt idx="0">
                  <c:v>184</c:v>
                </c:pt>
              </c:numCache>
            </c:numRef>
          </c:val>
          <c:extLst>
            <c:ext xmlns:c16="http://schemas.microsoft.com/office/drawing/2014/chart" uri="{C3380CC4-5D6E-409C-BE32-E72D297353CC}">
              <c16:uniqueId val="{00000001-03A4-4E08-B3C9-A715D6A96AB6}"/>
            </c:ext>
          </c:extLst>
        </c:ser>
        <c:ser>
          <c:idx val="6"/>
          <c:order val="1"/>
          <c:tx>
            <c:strRef>
              <c:f>Sheet1!$A$20</c:f>
              <c:strCache>
                <c:ptCount val="1"/>
                <c:pt idx="0">
                  <c:v>2015</c:v>
                </c:pt>
              </c:strCache>
            </c:strRef>
          </c:tx>
          <c:invertIfNegative val="0"/>
          <c:dLbls>
            <c:dLbl>
              <c:idx val="0"/>
              <c:layout>
                <c:manualLayout>
                  <c:x val="3.3722087579932461E-4"/>
                  <c:y val="-1.901328487785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Sheet1!$B$20</c:f>
              <c:numCache>
                <c:formatCode>0</c:formatCode>
                <c:ptCount val="1"/>
                <c:pt idx="0">
                  <c:v>189</c:v>
                </c:pt>
              </c:numCache>
            </c:numRef>
          </c:val>
          <c:extLst>
            <c:ext xmlns:c16="http://schemas.microsoft.com/office/drawing/2014/chart" uri="{C3380CC4-5D6E-409C-BE32-E72D297353CC}">
              <c16:uniqueId val="{00000003-03A4-4E08-B3C9-A715D6A96AB6}"/>
            </c:ext>
          </c:extLst>
        </c:ser>
        <c:ser>
          <c:idx val="7"/>
          <c:order val="2"/>
          <c:tx>
            <c:strRef>
              <c:f>Sheet1!$A$21</c:f>
              <c:strCache>
                <c:ptCount val="1"/>
                <c:pt idx="0">
                  <c:v>2016</c:v>
                </c:pt>
              </c:strCache>
            </c:strRef>
          </c:tx>
          <c:invertIfNegative val="0"/>
          <c:dLbls>
            <c:dLbl>
              <c:idx val="0"/>
              <c:layout>
                <c:manualLayout>
                  <c:x val="7.5789923579600831E-3"/>
                  <c:y val="-2.097314758732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Sheet1!$B$21</c:f>
              <c:numCache>
                <c:formatCode>0</c:formatCode>
                <c:ptCount val="1"/>
                <c:pt idx="0">
                  <c:v>200</c:v>
                </c:pt>
              </c:numCache>
            </c:numRef>
          </c:val>
          <c:extLst>
            <c:ext xmlns:c16="http://schemas.microsoft.com/office/drawing/2014/chart" uri="{C3380CC4-5D6E-409C-BE32-E72D297353CC}">
              <c16:uniqueId val="{00000005-03A4-4E08-B3C9-A715D6A96AB6}"/>
            </c:ext>
          </c:extLst>
        </c:ser>
        <c:ser>
          <c:idx val="8"/>
          <c:order val="3"/>
          <c:tx>
            <c:strRef>
              <c:f>Sheet1!$A$22</c:f>
              <c:strCache>
                <c:ptCount val="1"/>
                <c:pt idx="0">
                  <c:v>2017</c:v>
                </c:pt>
              </c:strCache>
            </c:strRef>
          </c:tx>
          <c:invertIfNegative val="0"/>
          <c:dLbls>
            <c:dLbl>
              <c:idx val="0"/>
              <c:layout>
                <c:manualLayout>
                  <c:x val="1.1864252949689701E-2"/>
                  <c:y val="-3.4485564304461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Sheet1!$B$22</c:f>
              <c:numCache>
                <c:formatCode>0</c:formatCode>
                <c:ptCount val="1"/>
                <c:pt idx="0">
                  <c:v>210</c:v>
                </c:pt>
              </c:numCache>
            </c:numRef>
          </c:val>
          <c:extLst>
            <c:ext xmlns:c16="http://schemas.microsoft.com/office/drawing/2014/chart" uri="{C3380CC4-5D6E-409C-BE32-E72D297353CC}">
              <c16:uniqueId val="{00000007-03A4-4E08-B3C9-A715D6A96AB6}"/>
            </c:ext>
          </c:extLst>
        </c:ser>
        <c:ser>
          <c:idx val="9"/>
          <c:order val="4"/>
          <c:tx>
            <c:strRef>
              <c:f>Sheet1!$A$23</c:f>
              <c:strCache>
                <c:ptCount val="1"/>
                <c:pt idx="0">
                  <c:v>2018</c:v>
                </c:pt>
              </c:strCache>
            </c:strRef>
          </c:tx>
          <c:invertIfNegative val="0"/>
          <c:dLbls>
            <c:dLbl>
              <c:idx val="0"/>
              <c:layout>
                <c:manualLayout>
                  <c:x val="9.0607599283734526E-3"/>
                  <c:y val="-3.3361154855643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Sheet1!$B$23</c:f>
              <c:numCache>
                <c:formatCode>0</c:formatCode>
                <c:ptCount val="1"/>
                <c:pt idx="0">
                  <c:v>228</c:v>
                </c:pt>
              </c:numCache>
            </c:numRef>
          </c:val>
          <c:extLst>
            <c:ext xmlns:c16="http://schemas.microsoft.com/office/drawing/2014/chart" uri="{C3380CC4-5D6E-409C-BE32-E72D297353CC}">
              <c16:uniqueId val="{00000009-03A4-4E08-B3C9-A715D6A96AB6}"/>
            </c:ext>
          </c:extLst>
        </c:ser>
        <c:ser>
          <c:idx val="10"/>
          <c:order val="5"/>
          <c:tx>
            <c:strRef>
              <c:f>Sheet1!$A$24</c:f>
              <c:strCache>
                <c:ptCount val="1"/>
                <c:pt idx="0">
                  <c:v>2019</c:v>
                </c:pt>
              </c:strCache>
            </c:strRef>
          </c:tx>
          <c:spPr>
            <a:solidFill>
              <a:srgbClr val="00FF00"/>
            </a:solidFill>
            <a:ln w="11925">
              <a:solidFill>
                <a:schemeClr val="tx1"/>
              </a:solidFill>
              <a:prstDash val="solid"/>
            </a:ln>
          </c:spPr>
          <c:invertIfNegative val="0"/>
          <c:dLbls>
            <c:dLbl>
              <c:idx val="0"/>
              <c:layout>
                <c:manualLayout>
                  <c:x val="1.2879657566168715E-2"/>
                  <c:y val="-1.7075590551181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Sheet1!$B$24</c:f>
              <c:numCache>
                <c:formatCode>0</c:formatCode>
                <c:ptCount val="1"/>
                <c:pt idx="0">
                  <c:v>235</c:v>
                </c:pt>
              </c:numCache>
            </c:numRef>
          </c:val>
          <c:extLst>
            <c:ext xmlns:c16="http://schemas.microsoft.com/office/drawing/2014/chart" uri="{C3380CC4-5D6E-409C-BE32-E72D297353CC}">
              <c16:uniqueId val="{0000000B-03A4-4E08-B3C9-A715D6A96AB6}"/>
            </c:ext>
          </c:extLst>
        </c:ser>
        <c:ser>
          <c:idx val="11"/>
          <c:order val="6"/>
          <c:tx>
            <c:strRef>
              <c:f>Sheet1!$A$25</c:f>
              <c:strCache>
                <c:ptCount val="1"/>
                <c:pt idx="0">
                  <c:v>2020</c:v>
                </c:pt>
              </c:strCache>
            </c:strRef>
          </c:tx>
          <c:invertIfNegative val="0"/>
          <c:dLbls>
            <c:dLbl>
              <c:idx val="0"/>
              <c:layout>
                <c:manualLayout>
                  <c:x val="3.2069478576323678E-3"/>
                  <c:y val="-5.687177991639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Sheet1!$B$25</c:f>
              <c:numCache>
                <c:formatCode>0</c:formatCode>
                <c:ptCount val="1"/>
                <c:pt idx="0">
                  <c:v>243</c:v>
                </c:pt>
              </c:numCache>
            </c:numRef>
          </c:val>
          <c:extLst>
            <c:ext xmlns:c16="http://schemas.microsoft.com/office/drawing/2014/chart" uri="{C3380CC4-5D6E-409C-BE32-E72D297353CC}">
              <c16:uniqueId val="{0000000D-03A4-4E08-B3C9-A715D6A96AB6}"/>
            </c:ext>
          </c:extLst>
        </c:ser>
        <c:ser>
          <c:idx val="0"/>
          <c:order val="7"/>
          <c:tx>
            <c:strRef>
              <c:f>Sheet1!$A$26</c:f>
              <c:strCache>
                <c:ptCount val="1"/>
                <c:pt idx="0">
                  <c:v>2021</c:v>
                </c:pt>
              </c:strCache>
            </c:strRef>
          </c:tx>
          <c:invertIfNegative val="0"/>
          <c:dLbls>
            <c:dLbl>
              <c:idx val="0"/>
              <c:layout>
                <c:manualLayout>
                  <c:x val="7.7881619937694756E-3"/>
                  <c:y val="-3.6666666666666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A4-4E08-B3C9-A715D6A96AB6}"/>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Sheet1!$B$26</c:f>
              <c:numCache>
                <c:formatCode>0</c:formatCode>
                <c:ptCount val="1"/>
                <c:pt idx="0">
                  <c:v>282.60000000000002</c:v>
                </c:pt>
              </c:numCache>
            </c:numRef>
          </c:val>
          <c:extLst>
            <c:ext xmlns:c16="http://schemas.microsoft.com/office/drawing/2014/chart" uri="{C3380CC4-5D6E-409C-BE32-E72D297353CC}">
              <c16:uniqueId val="{0000000F-03A4-4E08-B3C9-A715D6A96AB6}"/>
            </c:ext>
          </c:extLst>
        </c:ser>
        <c:ser>
          <c:idx val="1"/>
          <c:order val="8"/>
          <c:tx>
            <c:strRef>
              <c:f>Sheet1!$A$27</c:f>
              <c:strCache>
                <c:ptCount val="1"/>
                <c:pt idx="0">
                  <c:v>2022</c:v>
                </c:pt>
              </c:strCache>
            </c:strRef>
          </c:tx>
          <c:invertIfNegative val="0"/>
          <c:dLbls>
            <c:dLbl>
              <c:idx val="0"/>
              <c:layout>
                <c:manualLayout>
                  <c:x val="6.770984837086525E-3"/>
                  <c:y val="-4.1349275784971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3A4-4E08-B3C9-A715D6A96AB6}"/>
                </c:ext>
              </c:extLst>
            </c:dLbl>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Sheet1!$B$27</c:f>
              <c:numCache>
                <c:formatCode>0</c:formatCode>
                <c:ptCount val="1"/>
                <c:pt idx="0">
                  <c:v>273.60000000000002</c:v>
                </c:pt>
              </c:numCache>
            </c:numRef>
          </c:val>
          <c:extLst>
            <c:ext xmlns:c16="http://schemas.microsoft.com/office/drawing/2014/chart" uri="{C3380CC4-5D6E-409C-BE32-E72D297353CC}">
              <c16:uniqueId val="{00000011-03A4-4E08-B3C9-A715D6A96AB6}"/>
            </c:ext>
          </c:extLst>
        </c:ser>
        <c:ser>
          <c:idx val="2"/>
          <c:order val="9"/>
          <c:tx>
            <c:strRef>
              <c:f>Sheet1!$A$28</c:f>
              <c:strCache>
                <c:ptCount val="1"/>
                <c:pt idx="0">
                  <c:v>2023</c:v>
                </c:pt>
              </c:strCache>
            </c:strRef>
          </c:tx>
          <c:invertIfNegative val="0"/>
          <c:dLbls>
            <c:dLbl>
              <c:idx val="0"/>
              <c:layout>
                <c:manualLayout>
                  <c:x val="1.0615711252653849E-2"/>
                  <c:y val="-1.2345679012345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51-41CC-B52C-7ADB81EB7EE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Sheet1!$B$28</c:f>
              <c:numCache>
                <c:formatCode>0</c:formatCode>
                <c:ptCount val="1"/>
                <c:pt idx="0">
                  <c:v>288</c:v>
                </c:pt>
              </c:numCache>
            </c:numRef>
          </c:val>
          <c:extLst>
            <c:ext xmlns:c16="http://schemas.microsoft.com/office/drawing/2014/chart" uri="{C3380CC4-5D6E-409C-BE32-E72D297353CC}">
              <c16:uniqueId val="{00000000-B4BD-44C2-B8FA-0BBC1D487087}"/>
            </c:ext>
          </c:extLst>
        </c:ser>
        <c:dLbls>
          <c:showLegendKey val="0"/>
          <c:showVal val="1"/>
          <c:showCatName val="0"/>
          <c:showSerName val="0"/>
          <c:showPercent val="0"/>
          <c:showBubbleSize val="0"/>
        </c:dLbls>
        <c:gapWidth val="150"/>
        <c:gapDepth val="0"/>
        <c:shape val="box"/>
        <c:axId val="241955160"/>
        <c:axId val="241956728"/>
        <c:axId val="0"/>
      </c:bar3DChart>
      <c:catAx>
        <c:axId val="241955160"/>
        <c:scaling>
          <c:orientation val="minMax"/>
        </c:scaling>
        <c:delete val="0"/>
        <c:axPos val="b"/>
        <c:numFmt formatCode="General" sourceLinked="1"/>
        <c:majorTickMark val="out"/>
        <c:minorTickMark val="none"/>
        <c:tickLblPos val="low"/>
        <c:spPr>
          <a:ln w="2981">
            <a:solidFill>
              <a:schemeClr val="tx1"/>
            </a:solidFill>
            <a:prstDash val="solid"/>
          </a:ln>
        </c:spPr>
        <c:txPr>
          <a:bodyPr rot="0" vert="horz"/>
          <a:lstStyle/>
          <a:p>
            <a:pPr>
              <a:defRPr sz="1690" b="1" i="0" u="none" strike="noStrike" baseline="0">
                <a:solidFill>
                  <a:schemeClr val="tx1"/>
                </a:solidFill>
                <a:latin typeface="Tahoma"/>
                <a:ea typeface="Tahoma"/>
                <a:cs typeface="Tahoma"/>
              </a:defRPr>
            </a:pPr>
            <a:endParaRPr lang="en-US"/>
          </a:p>
        </c:txPr>
        <c:crossAx val="241956728"/>
        <c:crosses val="autoZero"/>
        <c:auto val="1"/>
        <c:lblAlgn val="ctr"/>
        <c:lblOffset val="100"/>
        <c:tickLblSkip val="1"/>
        <c:tickMarkSkip val="1"/>
        <c:noMultiLvlLbl val="0"/>
      </c:catAx>
      <c:valAx>
        <c:axId val="241956728"/>
        <c:scaling>
          <c:orientation val="minMax"/>
          <c:min val="20"/>
        </c:scaling>
        <c:delete val="1"/>
        <c:axPos val="l"/>
        <c:numFmt formatCode="0" sourceLinked="1"/>
        <c:majorTickMark val="out"/>
        <c:minorTickMark val="none"/>
        <c:tickLblPos val="nextTo"/>
        <c:crossAx val="241955160"/>
        <c:crosses val="autoZero"/>
        <c:crossBetween val="between"/>
      </c:valAx>
      <c:spPr>
        <a:noFill/>
        <a:ln w="23850">
          <a:noFill/>
        </a:ln>
      </c:spPr>
    </c:plotArea>
    <c:legend>
      <c:legendPos val="b"/>
      <c:layout>
        <c:manualLayout>
          <c:xMode val="edge"/>
          <c:yMode val="edge"/>
          <c:x val="0.19941984655764186"/>
          <c:y val="0.92121784776902849"/>
          <c:w val="0.64797030944380363"/>
          <c:h val="7.0142169728783899E-2"/>
        </c:manualLayout>
      </c:layout>
      <c:overlay val="0"/>
      <c:spPr>
        <a:noFill/>
        <a:ln w="2981">
          <a:solidFill>
            <a:schemeClr val="tx1"/>
          </a:solidFill>
          <a:prstDash val="solid"/>
        </a:ln>
      </c:spPr>
      <c:txPr>
        <a:bodyPr/>
        <a:lstStyle/>
        <a:p>
          <a:pPr>
            <a:defRPr sz="14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690" b="1" i="0" u="none" strike="noStrike" baseline="0">
          <a:solidFill>
            <a:schemeClr val="tx1"/>
          </a:solidFill>
          <a:latin typeface="Tahoma"/>
          <a:ea typeface="Tahoma"/>
          <a:cs typeface="Tahom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3.4886698598163686E-2"/>
          <c:w val="0.87258687258687273"/>
          <c:h val="0.7599851119446086"/>
        </c:manualLayout>
      </c:layout>
      <c:areaChart>
        <c:grouping val="stacked"/>
        <c:varyColors val="0"/>
        <c:ser>
          <c:idx val="0"/>
          <c:order val="0"/>
          <c:tx>
            <c:strRef>
              <c:f>Sheet1!$A$4</c:f>
              <c:strCache>
                <c:ptCount val="1"/>
                <c:pt idx="0">
                  <c:v>Milk Price after Hauling</c:v>
                </c:pt>
              </c:strCache>
            </c:strRef>
          </c:tx>
          <c:spPr>
            <a:noFill/>
            <a:ln w="50800">
              <a:solidFill>
                <a:srgbClr val="0000CC"/>
              </a:solidFill>
              <a:prstDash val="solid"/>
            </a:ln>
          </c:spPr>
          <c:dLbls>
            <c:dLbl>
              <c:idx val="0"/>
              <c:layout>
                <c:manualLayout>
                  <c:x val="6.8217631217419361E-2"/>
                  <c:y val="-0.336346188439836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4.093057873045162E-3"/>
                  <c:y val="-0.129363918630706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1.3643526243483873E-3"/>
                  <c:y val="-0.23026777516265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0"/>
                  <c:y val="-0.243204167025727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2.7287052486967248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1.2279173619135586E-2"/>
                  <c:y val="-0.28718789936016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2.7287052486966745E-3"/>
                  <c:y val="-0.289775177732782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1.2279173619135386E-2"/>
                  <c:y val="-0.152649423984233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3643526243484873E-3"/>
                  <c:y val="-0.39585359100996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3.4239771974779128E-2"/>
                  <c:y val="-0.170760372592532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Sheet1!$B$4:$K$4</c:f>
              <c:numCache>
                <c:formatCode>0.00</c:formatCode>
                <c:ptCount val="10"/>
                <c:pt idx="0">
                  <c:v>24.18</c:v>
                </c:pt>
                <c:pt idx="1">
                  <c:v>17.579999999999998</c:v>
                </c:pt>
                <c:pt idx="2">
                  <c:v>16.05</c:v>
                </c:pt>
                <c:pt idx="3">
                  <c:v>17.509999999999998</c:v>
                </c:pt>
                <c:pt idx="4">
                  <c:v>16.145431307219475</c:v>
                </c:pt>
                <c:pt idx="5">
                  <c:v>18.25</c:v>
                </c:pt>
                <c:pt idx="6">
                  <c:v>19.43</c:v>
                </c:pt>
                <c:pt idx="7">
                  <c:v>18.080000000000002</c:v>
                </c:pt>
                <c:pt idx="8">
                  <c:v>23.77</c:v>
                </c:pt>
                <c:pt idx="9">
                  <c:v>18.68</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9"/>
        </c:scaling>
        <c:delete val="1"/>
        <c:axPos val="l"/>
        <c:numFmt formatCode="0.00" sourceLinked="1"/>
        <c:majorTickMark val="out"/>
        <c:minorTickMark val="none"/>
        <c:tickLblPos val="nextTo"/>
        <c:crossAx val="131065336"/>
        <c:crosses val="autoZero"/>
        <c:crossBetween val="midCat"/>
      </c:valAx>
      <c:spPr>
        <a:noFill/>
        <a:ln w="12700">
          <a:noFill/>
          <a:prstDash val="solid"/>
        </a:ln>
      </c:spPr>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areaChart>
        <c:grouping val="standard"/>
        <c:varyColors val="0"/>
        <c:ser>
          <c:idx val="0"/>
          <c:order val="0"/>
          <c:tx>
            <c:strRef>
              <c:f>Sheet1!$A$2</c:f>
              <c:strCache>
                <c:ptCount val="1"/>
                <c:pt idx="0">
                  <c:v>Average</c:v>
                </c:pt>
              </c:strCache>
            </c:strRef>
          </c:tx>
          <c:spPr>
            <a:noFill/>
            <a:ln w="50800">
              <a:solidFill>
                <a:srgbClr val="0000CC"/>
              </a:solidFill>
              <a:prstDash val="solid"/>
            </a:ln>
          </c:spPr>
          <c:dLbls>
            <c:dLbl>
              <c:idx val="0"/>
              <c:delete val="1"/>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1.3643246164115864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delete val="1"/>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delete val="1"/>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delete val="1"/>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1.3643526243483873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delete val="1"/>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delete val="1"/>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delete val="1"/>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3.956622610610333E-2"/>
                  <c:y val="-0.3441080235576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Sheet1!$F$1:$O$1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Sheet1!$F$2:$O$2</c:f>
              <c:numCache>
                <c:formatCode>General</c:formatCode>
                <c:ptCount val="10"/>
                <c:pt idx="0">
                  <c:v>24.36</c:v>
                </c:pt>
                <c:pt idx="1">
                  <c:v>17.75</c:v>
                </c:pt>
                <c:pt idx="2">
                  <c:v>16.21</c:v>
                </c:pt>
                <c:pt idx="3">
                  <c:v>17.72</c:v>
                </c:pt>
                <c:pt idx="4">
                  <c:v>16.440000000000001</c:v>
                </c:pt>
                <c:pt idx="5">
                  <c:v>18.64</c:v>
                </c:pt>
                <c:pt idx="6">
                  <c:v>19.77</c:v>
                </c:pt>
                <c:pt idx="7">
                  <c:v>18.41</c:v>
                </c:pt>
                <c:pt idx="8">
                  <c:v>24.24</c:v>
                </c:pt>
                <c:pt idx="9">
                  <c:v>19.14</c:v>
                </c:pt>
              </c:numCache>
            </c:numRef>
          </c:val>
          <c:extLst>
            <c:ext xmlns:c16="http://schemas.microsoft.com/office/drawing/2014/chart" uri="{C3380CC4-5D6E-409C-BE32-E72D297353CC}">
              <c16:uniqueId val="{00000000-3A66-4A28-BEE7-414257CC9B5B}"/>
            </c:ext>
          </c:extLst>
        </c:ser>
        <c:ser>
          <c:idx val="1"/>
          <c:order val="1"/>
          <c:tx>
            <c:strRef>
              <c:f>Sheet1!$A$3</c:f>
              <c:strCache>
                <c:ptCount val="1"/>
              </c:strCache>
            </c:strRef>
          </c:tx>
          <c:spPr>
            <a:noFill/>
            <a:ln w="38100">
              <a:solidFill>
                <a:srgbClr val="FF0000"/>
              </a:solidFill>
            </a:ln>
          </c:spPr>
          <c:cat>
            <c:numRef>
              <c:f>Sheet1!$F$1:$O$1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Sheet1!$F$3:$O$3</c:f>
              <c:numCache>
                <c:formatCode>General</c:formatCode>
                <c:ptCount val="10"/>
                <c:pt idx="0">
                  <c:v>19.268000000000001</c:v>
                </c:pt>
                <c:pt idx="1">
                  <c:v>19.268000000000001</c:v>
                </c:pt>
                <c:pt idx="2">
                  <c:v>19.268000000000001</c:v>
                </c:pt>
                <c:pt idx="3">
                  <c:v>19.268000000000001</c:v>
                </c:pt>
                <c:pt idx="4">
                  <c:v>19.268000000000001</c:v>
                </c:pt>
                <c:pt idx="5">
                  <c:v>19.268000000000001</c:v>
                </c:pt>
                <c:pt idx="6">
                  <c:v>19.268000000000001</c:v>
                </c:pt>
                <c:pt idx="7" formatCode="0.00">
                  <c:v>19.268000000000001</c:v>
                </c:pt>
                <c:pt idx="8" formatCode="0.00">
                  <c:v>19.268000000000001</c:v>
                </c:pt>
                <c:pt idx="9" formatCode="0.00">
                  <c:v>19.268000000000001</c:v>
                </c:pt>
              </c:numCache>
            </c:numRef>
          </c:val>
          <c:extLst>
            <c:ext xmlns:c16="http://schemas.microsoft.com/office/drawing/2014/chart" uri="{C3380CC4-5D6E-409C-BE32-E72D297353CC}">
              <c16:uniqueId val="{00000001-C9F6-4C89-843E-98941CA49826}"/>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9"/>
        </c:scaling>
        <c:delete val="1"/>
        <c:axPos val="l"/>
        <c:numFmt formatCode="General" sourceLinked="1"/>
        <c:majorTickMark val="out"/>
        <c:minorTickMark val="none"/>
        <c:tickLblPos val="nextTo"/>
        <c:crossAx val="131065336"/>
        <c:crosses val="autoZero"/>
        <c:crossBetween val="midCat"/>
      </c:valAx>
      <c:spPr>
        <a:noFill/>
        <a:ln w="12700">
          <a:solidFill>
            <a:schemeClr val="tx1"/>
          </a:solidFill>
          <a:prstDash val="solid"/>
        </a:ln>
      </c:spPr>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barChart>
        <c:barDir val="col"/>
        <c:grouping val="clustered"/>
        <c:varyColors val="0"/>
        <c:ser>
          <c:idx val="0"/>
          <c:order val="0"/>
          <c:tx>
            <c:strRef>
              <c:f>Sheet1!$A$2</c:f>
              <c:strCache>
                <c:ptCount val="1"/>
                <c:pt idx="0">
                  <c:v>Milk Price</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General</c:formatCode>
                <c:ptCount val="10"/>
                <c:pt idx="0">
                  <c:v>24.36</c:v>
                </c:pt>
                <c:pt idx="1">
                  <c:v>17.75</c:v>
                </c:pt>
                <c:pt idx="2">
                  <c:v>16.21</c:v>
                </c:pt>
                <c:pt idx="3">
                  <c:v>17.72</c:v>
                </c:pt>
                <c:pt idx="4">
                  <c:v>16.440000000000001</c:v>
                </c:pt>
                <c:pt idx="5">
                  <c:v>18.64</c:v>
                </c:pt>
                <c:pt idx="6">
                  <c:v>19.77</c:v>
                </c:pt>
                <c:pt idx="7">
                  <c:v>18.41</c:v>
                </c:pt>
                <c:pt idx="8">
                  <c:v>24.24</c:v>
                </c:pt>
                <c:pt idx="9">
                  <c:v>19.14</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gapWidth val="150"/>
        <c:axId val="131065336"/>
        <c:axId val="1"/>
      </c:barChart>
      <c:lineChart>
        <c:grouping val="standard"/>
        <c:varyColors val="0"/>
        <c:ser>
          <c:idx val="1"/>
          <c:order val="1"/>
          <c:tx>
            <c:strRef>
              <c:f>Sheet1!$A$3</c:f>
              <c:strCache>
                <c:ptCount val="1"/>
                <c:pt idx="0">
                  <c:v>Net Return</c:v>
                </c:pt>
              </c:strCache>
            </c:strRef>
          </c:tx>
          <c:spPr>
            <a:ln w="15875" cap="rnd">
              <a:solidFill>
                <a:schemeClr val="accent5"/>
              </a:solidFill>
              <a:round/>
            </a:ln>
            <a:effectLst>
              <a:outerShdw blurRad="40000" dist="20000" dir="5400000" rotWithShape="0">
                <a:srgbClr val="000000">
                  <a:alpha val="38000"/>
                </a:srgbClr>
              </a:outerShdw>
            </a:effectLst>
          </c:spPr>
          <c:marker>
            <c:symbol val="none"/>
          </c:marker>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Sheet1!$H$3:$Q$3</c:f>
              <c:numCache>
                <c:formatCode>"$"#,##0.00_);[Red]\("$"#,##0.00\)</c:formatCode>
                <c:ptCount val="10"/>
                <c:pt idx="0">
                  <c:v>5.26</c:v>
                </c:pt>
                <c:pt idx="1">
                  <c:v>1.2</c:v>
                </c:pt>
                <c:pt idx="2">
                  <c:v>0.43</c:v>
                </c:pt>
                <c:pt idx="3">
                  <c:v>1.38</c:v>
                </c:pt>
                <c:pt idx="4">
                  <c:v>-0.16</c:v>
                </c:pt>
                <c:pt idx="5">
                  <c:v>1.65</c:v>
                </c:pt>
                <c:pt idx="6">
                  <c:v>3.86</c:v>
                </c:pt>
                <c:pt idx="7">
                  <c:v>0.82</c:v>
                </c:pt>
                <c:pt idx="8">
                  <c:v>2.69</c:v>
                </c:pt>
                <c:pt idx="9">
                  <c:v>0.14000000000000001</c:v>
                </c:pt>
              </c:numCache>
            </c:numRef>
          </c:val>
          <c:smooth val="0"/>
          <c:extLst>
            <c:ext xmlns:c16="http://schemas.microsoft.com/office/drawing/2014/chart" uri="{C3380CC4-5D6E-409C-BE32-E72D297353CC}">
              <c16:uniqueId val="{00000000-B4CF-4819-8830-163369935F84}"/>
            </c:ext>
          </c:extLst>
        </c:ser>
        <c:dLbls>
          <c:showLegendKey val="0"/>
          <c:showVal val="0"/>
          <c:showCatName val="0"/>
          <c:showSerName val="0"/>
          <c:showPercent val="0"/>
          <c:showBubbleSize val="0"/>
        </c:dLbls>
        <c:marker val="1"/>
        <c:smooth val="0"/>
        <c:axId val="538410424"/>
        <c:axId val="538420592"/>
      </c:lineChart>
      <c:catAx>
        <c:axId val="13106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31065336"/>
        <c:crosses val="autoZero"/>
        <c:crossBetween val="between"/>
      </c:valAx>
      <c:valAx>
        <c:axId val="538420592"/>
        <c:scaling>
          <c:orientation val="minMax"/>
        </c:scaling>
        <c:delete val="0"/>
        <c:axPos val="r"/>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538410424"/>
        <c:crosses val="max"/>
        <c:crossBetween val="between"/>
      </c:valAx>
      <c:catAx>
        <c:axId val="538410424"/>
        <c:scaling>
          <c:orientation val="minMax"/>
        </c:scaling>
        <c:delete val="1"/>
        <c:axPos val="b"/>
        <c:numFmt formatCode="General" sourceLinked="1"/>
        <c:majorTickMark val="none"/>
        <c:minorTickMark val="none"/>
        <c:tickLblPos val="nextTo"/>
        <c:crossAx val="538420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0681527438964E-2"/>
          <c:y val="6.5934065934065936E-2"/>
          <c:w val="0.89168780517989898"/>
          <c:h val="0.72893772893772901"/>
        </c:manualLayout>
      </c:layout>
      <c:areaChart>
        <c:grouping val="standard"/>
        <c:varyColors val="0"/>
        <c:ser>
          <c:idx val="0"/>
          <c:order val="0"/>
          <c:tx>
            <c:strRef>
              <c:f>Sheet1!$A$2</c:f>
              <c:strCache>
                <c:ptCount val="1"/>
                <c:pt idx="0">
                  <c:v>Farm Price</c:v>
                </c:pt>
              </c:strCache>
            </c:strRef>
          </c:tx>
          <c:dLbls>
            <c:dLbl>
              <c:idx val="0"/>
              <c:layout>
                <c:manualLayout>
                  <c:x val="4.0009978952765549E-2"/>
                  <c:y val="-0.38587847229855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2.3514411296472019E-2"/>
                  <c:y val="-0.29359405067034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1.0192224991480048E-3"/>
                  <c:y val="-0.21616262762059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2.7287052486967747E-3"/>
                  <c:y val="-0.23544233190788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4.093057873045162E-3"/>
                  <c:y val="-0.25096600214357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4.2163372212313264E-3"/>
                  <c:y val="-0.256514442132125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5.4573628353350298E-3"/>
                  <c:y val="-0.265299849549457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1.0988769412694225E-2"/>
                  <c:y val="-0.32415766154974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2229904397170296E-2"/>
                  <c:y val="-0.37368998726127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1.8706489731653127E-2"/>
                  <c:y val="-0.4176269797188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chemeClr val="bg1"/>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General</c:formatCode>
                <c:ptCount val="10"/>
                <c:pt idx="0">
                  <c:v>24.36</c:v>
                </c:pt>
                <c:pt idx="1">
                  <c:v>17.75</c:v>
                </c:pt>
                <c:pt idx="2">
                  <c:v>16.21</c:v>
                </c:pt>
                <c:pt idx="3">
                  <c:v>17.72</c:v>
                </c:pt>
                <c:pt idx="4">
                  <c:v>16.440000000000001</c:v>
                </c:pt>
                <c:pt idx="5">
                  <c:v>18.64</c:v>
                </c:pt>
                <c:pt idx="6">
                  <c:v>19.77</c:v>
                </c:pt>
                <c:pt idx="7">
                  <c:v>18.41</c:v>
                </c:pt>
                <c:pt idx="8">
                  <c:v>24.24</c:v>
                </c:pt>
                <c:pt idx="9">
                  <c:v>19.14</c:v>
                </c:pt>
              </c:numCache>
            </c:numRef>
          </c:val>
          <c:extLst>
            <c:ext xmlns:c16="http://schemas.microsoft.com/office/drawing/2014/chart" uri="{C3380CC4-5D6E-409C-BE32-E72D297353CC}">
              <c16:uniqueId val="{00000000-3A66-4A28-BEE7-414257CC9B5B}"/>
            </c:ext>
          </c:extLst>
        </c:ser>
        <c:ser>
          <c:idx val="1"/>
          <c:order val="1"/>
          <c:tx>
            <c:strRef>
              <c:f>Sheet1!$A$3</c:f>
              <c:strCache>
                <c:ptCount val="1"/>
                <c:pt idx="0">
                  <c:v>Class 3</c:v>
                </c:pt>
              </c:strCache>
            </c:strRef>
          </c:tx>
          <c:dLbls>
            <c:dLbl>
              <c:idx val="0"/>
              <c:layout>
                <c:manualLayout>
                  <c:x val="3.2547200971558894E-2"/>
                  <c:y val="-8.45853940605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7-415E-80B4-828CC1ABD09A}"/>
                </c:ext>
              </c:extLst>
            </c:dLbl>
            <c:dLbl>
              <c:idx val="1"/>
              <c:layout>
                <c:manualLayout>
                  <c:x val="-8.2353702908945919E-3"/>
                  <c:y val="-0.100109135753511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8C-4F8E-A037-EEE0621C490E}"/>
                </c:ext>
              </c:extLst>
            </c:dLbl>
            <c:dLbl>
              <c:idx val="2"/>
              <c:layout>
                <c:manualLayout>
                  <c:x val="-2.7287052486967998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93-4636-BF0A-F26FDBCC2D77}"/>
                </c:ext>
              </c:extLst>
            </c:dLbl>
            <c:dLbl>
              <c:idx val="3"/>
              <c:layout>
                <c:manualLayout>
                  <c:x val="2.7287052486967747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7-415E-80B4-828CC1ABD09A}"/>
                </c:ext>
              </c:extLst>
            </c:dLbl>
            <c:dLbl>
              <c:idx val="4"/>
              <c:layout>
                <c:manualLayout>
                  <c:x val="5.5560149111191243E-3"/>
                  <c:y val="-9.281475253229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97-415E-80B4-828CC1ABD09A}"/>
                </c:ext>
              </c:extLst>
            </c:dLbl>
            <c:dLbl>
              <c:idx val="5"/>
              <c:layout>
                <c:manualLayout>
                  <c:x val="-9.5504683704387121E-3"/>
                  <c:y val="-9.8316578159336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97-415E-80B4-828CC1ABD09A}"/>
                </c:ext>
              </c:extLst>
            </c:dLbl>
            <c:dLbl>
              <c:idx val="6"/>
              <c:layout>
                <c:manualLayout>
                  <c:x val="-8.186115746090324E-3"/>
                  <c:y val="-8.279290792365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97-415E-80B4-828CC1ABD09A}"/>
                </c:ext>
              </c:extLst>
            </c:dLbl>
            <c:dLbl>
              <c:idx val="7"/>
              <c:layout>
                <c:manualLayout>
                  <c:x val="8.1861157460902233E-3"/>
                  <c:y val="-0.11901480514024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97-415E-80B4-828CC1ABD09A}"/>
                </c:ext>
              </c:extLst>
            </c:dLbl>
            <c:dLbl>
              <c:idx val="8"/>
              <c:layout>
                <c:manualLayout>
                  <c:x val="-1.4136120615396461E-3"/>
                  <c:y val="-0.153724615359726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97-415E-80B4-828CC1ABD09A}"/>
                </c:ext>
              </c:extLst>
            </c:dLbl>
            <c:dLbl>
              <c:idx val="9"/>
              <c:layout>
                <c:manualLayout>
                  <c:x val="-4.2911246817869016E-2"/>
                  <c:y val="-0.12941069596753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97-415E-80B4-828CC1ABD09A}"/>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Sheet1!$H$3:$Q$3</c:f>
              <c:numCache>
                <c:formatCode>General</c:formatCode>
                <c:ptCount val="10"/>
                <c:pt idx="0">
                  <c:v>22.34</c:v>
                </c:pt>
                <c:pt idx="1">
                  <c:v>15.76</c:v>
                </c:pt>
                <c:pt idx="2">
                  <c:v>14.87</c:v>
                </c:pt>
                <c:pt idx="3">
                  <c:v>16.170000000000002</c:v>
                </c:pt>
                <c:pt idx="4">
                  <c:v>14.61</c:v>
                </c:pt>
                <c:pt idx="5">
                  <c:v>16.489999999999998</c:v>
                </c:pt>
                <c:pt idx="6">
                  <c:v>18.47</c:v>
                </c:pt>
                <c:pt idx="7">
                  <c:v>17.079999999999998</c:v>
                </c:pt>
                <c:pt idx="8">
                  <c:v>21.96</c:v>
                </c:pt>
                <c:pt idx="9">
                  <c:v>17.02</c:v>
                </c:pt>
              </c:numCache>
            </c:numRef>
          </c:val>
          <c:extLst>
            <c:ext xmlns:c16="http://schemas.microsoft.com/office/drawing/2014/chart" uri="{C3380CC4-5D6E-409C-BE32-E72D297353CC}">
              <c16:uniqueId val="{00000000-2597-415E-80B4-828CC1ABD09A}"/>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ax val="26"/>
          <c:min val="9"/>
        </c:scaling>
        <c:delete val="1"/>
        <c:axPos val="l"/>
        <c:numFmt formatCode="General" sourceLinked="1"/>
        <c:majorTickMark val="out"/>
        <c:minorTickMark val="none"/>
        <c:tickLblPos val="nextTo"/>
        <c:crossAx val="131065336"/>
        <c:crosses val="autoZero"/>
        <c:crossBetween val="midCat"/>
      </c:valAx>
      <c:spPr>
        <a:noFill/>
        <a:ln w="12700">
          <a:noFill/>
          <a:prstDash val="solid"/>
        </a:ln>
      </c:spPr>
    </c:plotArea>
    <c:legend>
      <c:legendPos val="r"/>
      <c:layout>
        <c:manualLayout>
          <c:xMode val="edge"/>
          <c:yMode val="edge"/>
          <c:x val="0.37323316335146889"/>
          <c:y val="6.3639306503460336E-2"/>
          <c:w val="0.36890419064668595"/>
          <c:h val="0.14310868219318901"/>
        </c:manualLayout>
      </c:layout>
      <c:overlay val="0"/>
    </c:legend>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areaChart>
        <c:grouping val="stacked"/>
        <c:varyColors val="0"/>
        <c:ser>
          <c:idx val="0"/>
          <c:order val="0"/>
          <c:tx>
            <c:strRef>
              <c:f>Sheet1!$A$2</c:f>
              <c:strCache>
                <c:ptCount val="1"/>
                <c:pt idx="0">
                  <c:v>Average</c:v>
                </c:pt>
              </c:strCache>
            </c:strRef>
          </c:tx>
          <c:dLbls>
            <c:dLbl>
              <c:idx val="0"/>
              <c:layout>
                <c:manualLayout>
                  <c:x val="3.4108815608709674E-2"/>
                  <c:y val="-0.34669530193029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1.3643526243483873E-2"/>
                  <c:y val="-0.1888713212008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8.1861157460903743E-3"/>
                  <c:y val="-0.294949734478010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6.8217631217419366E-3"/>
                  <c:y val="-0.14230031049377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1.3643526243483873E-3"/>
                  <c:y val="-0.173347650965146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4.0930578730450622E-3"/>
                  <c:y val="-0.36998080728382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2.7287052486967747E-3"/>
                  <c:y val="-0.129363918630706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5.4574104973935493E-3"/>
                  <c:y val="-0.121602083512864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3643526243484873E-3"/>
                  <c:y val="-0.382917199146890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3.4108815608709785E-2"/>
                  <c:y val="-0.253553280516184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0</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0.00</c:formatCode>
                <c:ptCount val="10"/>
                <c:pt idx="0">
                  <c:v>1.92</c:v>
                </c:pt>
                <c:pt idx="1">
                  <c:v>1.71</c:v>
                </c:pt>
                <c:pt idx="2">
                  <c:v>1.71</c:v>
                </c:pt>
                <c:pt idx="3">
                  <c:v>1.38</c:v>
                </c:pt>
                <c:pt idx="4">
                  <c:v>1.69</c:v>
                </c:pt>
                <c:pt idx="5">
                  <c:v>2.15</c:v>
                </c:pt>
                <c:pt idx="6">
                  <c:v>1.3</c:v>
                </c:pt>
                <c:pt idx="7" formatCode="General">
                  <c:v>1.3300000000000018</c:v>
                </c:pt>
                <c:pt idx="8" formatCode="General">
                  <c:v>2.2799999999999976</c:v>
                </c:pt>
                <c:pt idx="9" formatCode="General">
                  <c:v>2.120000000000001</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0"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0"/>
        </c:scaling>
        <c:delete val="1"/>
        <c:axPos val="l"/>
        <c:numFmt formatCode="0.00" sourceLinked="1"/>
        <c:majorTickMark val="out"/>
        <c:minorTickMark val="none"/>
        <c:tickLblPos val="nextTo"/>
        <c:crossAx val="131065336"/>
        <c:crosses val="autoZero"/>
        <c:crossBetween val="midCat"/>
      </c:valAx>
      <c:spPr>
        <a:noFill/>
        <a:ln w="12700">
          <a:noFill/>
          <a:prstDash val="solid"/>
        </a:ln>
      </c:spPr>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0681527438964E-2"/>
          <c:y val="6.5934065934065936E-2"/>
          <c:w val="0.89168780517989898"/>
          <c:h val="0.72893772893772901"/>
        </c:manualLayout>
      </c:layout>
      <c:barChart>
        <c:barDir val="col"/>
        <c:grouping val="clustered"/>
        <c:varyColors val="0"/>
        <c:ser>
          <c:idx val="0"/>
          <c:order val="0"/>
          <c:tx>
            <c:strRef>
              <c:f>Sheet1!$A$2</c:f>
              <c:strCache>
                <c:ptCount val="1"/>
                <c:pt idx="0">
                  <c:v>Farm Price</c:v>
                </c:pt>
              </c:strCache>
            </c:strRef>
          </c:tx>
          <c:spPr>
            <a:solidFill>
              <a:schemeClr val="accent1"/>
            </a:solidFill>
            <a:ln w="12700">
              <a:solidFill>
                <a:schemeClr val="tx1"/>
              </a:solidFill>
              <a:prstDash val="solid"/>
            </a:ln>
          </c:spPr>
          <c:invertIfNegative val="0"/>
          <c:dLbls>
            <c:dLbl>
              <c:idx val="0"/>
              <c:layout>
                <c:manualLayout>
                  <c:x val="-5.8271440639667809E-3"/>
                  <c:y val="-1.4219380701264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2.87665953134358E-3"/>
                  <c:y val="-1.8446887474027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1.4259818506429447E-2"/>
                  <c:y val="-1.5976711069003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1.8007722423244967E-2"/>
                  <c:y val="-3.4867234758845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2.7706140183943465E-2"/>
                  <c:y val="-3.4975914224524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2.7287052486966745E-3"/>
                  <c:y val="-0.23544233190788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5.4574104973935493E-3"/>
                  <c:y val="-0.291640055388129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6.8217631217420364E-3"/>
                  <c:y val="-0.28201334261493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5007878867832261E-2"/>
                  <c:y val="-0.31047340471369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4.0930578730451722E-2"/>
                  <c:y val="-0.357044415420749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chemeClr val="bg1"/>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Sheet1!$O$1:$R$1</c:f>
              <c:numCache>
                <c:formatCode>General</c:formatCode>
                <c:ptCount val="4"/>
                <c:pt idx="0">
                  <c:v>2020</c:v>
                </c:pt>
                <c:pt idx="1">
                  <c:v>2021</c:v>
                </c:pt>
                <c:pt idx="2">
                  <c:v>2022</c:v>
                </c:pt>
                <c:pt idx="3">
                  <c:v>2023</c:v>
                </c:pt>
              </c:numCache>
            </c:numRef>
          </c:cat>
          <c:val>
            <c:numRef>
              <c:f>Sheet1!$O$2:$R$2</c:f>
              <c:numCache>
                <c:formatCode>General</c:formatCode>
                <c:ptCount val="4"/>
                <c:pt idx="0">
                  <c:v>19.77</c:v>
                </c:pt>
                <c:pt idx="1">
                  <c:v>18.41</c:v>
                </c:pt>
                <c:pt idx="2">
                  <c:v>24.24</c:v>
                </c:pt>
                <c:pt idx="3">
                  <c:v>19.14</c:v>
                </c:pt>
              </c:numCache>
            </c:numRef>
          </c:val>
          <c:extLst>
            <c:ext xmlns:c16="http://schemas.microsoft.com/office/drawing/2014/chart" uri="{C3380CC4-5D6E-409C-BE32-E72D297353CC}">
              <c16:uniqueId val="{00000000-3A66-4A28-BEE7-414257CC9B5B}"/>
            </c:ext>
          </c:extLst>
        </c:ser>
        <c:ser>
          <c:idx val="1"/>
          <c:order val="1"/>
          <c:tx>
            <c:strRef>
              <c:f>Sheet1!$A$3</c:f>
              <c:strCache>
                <c:ptCount val="1"/>
                <c:pt idx="0">
                  <c:v>FSA All Milk</c:v>
                </c:pt>
              </c:strCache>
            </c:strRef>
          </c:tx>
          <c:invertIfNegative val="0"/>
          <c:dLbls>
            <c:dLbl>
              <c:idx val="0"/>
              <c:layout>
                <c:manualLayout>
                  <c:x val="1.4490152510421904E-2"/>
                  <c:y val="-1.610073839815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7-415E-80B4-828CC1ABD09A}"/>
                </c:ext>
              </c:extLst>
            </c:dLbl>
            <c:dLbl>
              <c:idx val="1"/>
              <c:layout>
                <c:manualLayout>
                  <c:x val="7.0436707146828339E-3"/>
                  <c:y val="-4.4794606180045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8C-4F8E-A037-EEE0621C490E}"/>
                </c:ext>
              </c:extLst>
            </c:dLbl>
            <c:dLbl>
              <c:idx val="2"/>
              <c:layout>
                <c:manualLayout>
                  <c:x val="4.9326037892021696E-5"/>
                  <c:y val="-1.4167944618271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93-4636-BF0A-F26FDBCC2D77}"/>
                </c:ext>
              </c:extLst>
            </c:dLbl>
            <c:dLbl>
              <c:idx val="3"/>
              <c:layout>
                <c:manualLayout>
                  <c:x val="-4.2163372212313264E-3"/>
                  <c:y val="-1.7777803587998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7-415E-80B4-828CC1ABD09A}"/>
                </c:ext>
              </c:extLst>
            </c:dLbl>
            <c:dLbl>
              <c:idx val="4"/>
              <c:layout>
                <c:manualLayout>
                  <c:x val="2.7780074555594347E-3"/>
                  <c:y val="-5.0670349047748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97-415E-80B4-828CC1ABD09A}"/>
                </c:ext>
              </c:extLst>
            </c:dLbl>
            <c:dLbl>
              <c:idx val="5"/>
              <c:layout>
                <c:manualLayout>
                  <c:x val="-9.5504683704387121E-3"/>
                  <c:y val="-9.8316578159336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97-415E-80B4-828CC1ABD09A}"/>
                </c:ext>
              </c:extLst>
            </c:dLbl>
            <c:dLbl>
              <c:idx val="6"/>
              <c:layout>
                <c:manualLayout>
                  <c:x val="-8.186115746090324E-3"/>
                  <c:y val="-8.279290792365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97-415E-80B4-828CC1ABD09A}"/>
                </c:ext>
              </c:extLst>
            </c:dLbl>
            <c:dLbl>
              <c:idx val="7"/>
              <c:layout>
                <c:manualLayout>
                  <c:x val="8.1861157460902233E-3"/>
                  <c:y val="-0.11901480514024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97-415E-80B4-828CC1ABD09A}"/>
                </c:ext>
              </c:extLst>
            </c:dLbl>
            <c:dLbl>
              <c:idx val="8"/>
              <c:layout>
                <c:manualLayout>
                  <c:x val="1.3643526243482874E-3"/>
                  <c:y val="-9.3142021414108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97-415E-80B4-828CC1ABD09A}"/>
                </c:ext>
              </c:extLst>
            </c:dLbl>
            <c:dLbl>
              <c:idx val="9"/>
              <c:layout>
                <c:manualLayout>
                  <c:x val="-8.186115746090324E-3"/>
                  <c:y val="-0.12677664025809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97-415E-80B4-828CC1ABD09A}"/>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Sheet1!$O$1:$R$1</c:f>
              <c:numCache>
                <c:formatCode>General</c:formatCode>
                <c:ptCount val="4"/>
                <c:pt idx="0">
                  <c:v>2020</c:v>
                </c:pt>
                <c:pt idx="1">
                  <c:v>2021</c:v>
                </c:pt>
                <c:pt idx="2">
                  <c:v>2022</c:v>
                </c:pt>
                <c:pt idx="3">
                  <c:v>2023</c:v>
                </c:pt>
              </c:numCache>
            </c:numRef>
          </c:cat>
          <c:val>
            <c:numRef>
              <c:f>Sheet1!$O$3:$R$3</c:f>
              <c:numCache>
                <c:formatCode>General</c:formatCode>
                <c:ptCount val="4"/>
                <c:pt idx="0" formatCode="0.00">
                  <c:v>18.316666666666666</c:v>
                </c:pt>
                <c:pt idx="1">
                  <c:v>18.690000000000001</c:v>
                </c:pt>
                <c:pt idx="2">
                  <c:v>25.56</c:v>
                </c:pt>
                <c:pt idx="3">
                  <c:v>20.47</c:v>
                </c:pt>
              </c:numCache>
            </c:numRef>
          </c:val>
          <c:extLst>
            <c:ext xmlns:c16="http://schemas.microsoft.com/office/drawing/2014/chart" uri="{C3380CC4-5D6E-409C-BE32-E72D297353CC}">
              <c16:uniqueId val="{00000000-2597-415E-80B4-828CC1ABD09A}"/>
            </c:ext>
          </c:extLst>
        </c:ser>
        <c:dLbls>
          <c:showLegendKey val="0"/>
          <c:showVal val="0"/>
          <c:showCatName val="0"/>
          <c:showSerName val="0"/>
          <c:showPercent val="0"/>
          <c:showBubbleSize val="0"/>
        </c:dLbls>
        <c:gapWidth val="150"/>
        <c:axId val="131065336"/>
        <c:axId val="1"/>
      </c:bar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ax val="28"/>
          <c:min val="9"/>
        </c:scaling>
        <c:delete val="1"/>
        <c:axPos val="l"/>
        <c:numFmt formatCode="General" sourceLinked="1"/>
        <c:majorTickMark val="out"/>
        <c:minorTickMark val="none"/>
        <c:tickLblPos val="nextTo"/>
        <c:crossAx val="131065336"/>
        <c:crosses val="autoZero"/>
        <c:crossBetween val="between"/>
      </c:valAx>
    </c:plotArea>
    <c:legend>
      <c:legendPos val="r"/>
      <c:layout>
        <c:manualLayout>
          <c:xMode val="edge"/>
          <c:yMode val="edge"/>
          <c:x val="0.18016165815983917"/>
          <c:y val="7.9443444989731452E-2"/>
          <c:w val="0.20024938632284123"/>
          <c:h val="0.14569436430601318"/>
        </c:manualLayout>
      </c:layout>
      <c:overlay val="0"/>
    </c:legend>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0681527438964E-2"/>
          <c:y val="6.5934065934065936E-2"/>
          <c:w val="0.89168780517989898"/>
          <c:h val="0.72893772893772901"/>
        </c:manualLayout>
      </c:layout>
      <c:barChart>
        <c:barDir val="col"/>
        <c:grouping val="clustered"/>
        <c:varyColors val="0"/>
        <c:ser>
          <c:idx val="0"/>
          <c:order val="0"/>
          <c:tx>
            <c:strRef>
              <c:f>Sheet1!$A$2</c:f>
              <c:strCache>
                <c:ptCount val="1"/>
                <c:pt idx="0">
                  <c:v>FBM Feed Cost</c:v>
                </c:pt>
              </c:strCache>
            </c:strRef>
          </c:tx>
          <c:spPr>
            <a:solidFill>
              <a:schemeClr val="accent1"/>
            </a:solidFill>
            <a:ln w="12700">
              <a:solidFill>
                <a:schemeClr val="tx1"/>
              </a:solidFill>
              <a:prstDash val="solid"/>
            </a:ln>
          </c:spPr>
          <c:invertIfNegative val="0"/>
          <c:dLbls>
            <c:dLbl>
              <c:idx val="0"/>
              <c:layout>
                <c:manualLayout>
                  <c:x val="1.1178745749320482E-3"/>
                  <c:y val="-1.1585355483480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2.87665953134358E-3"/>
                  <c:y val="-4.4787139651868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1.4259818506429447E-2"/>
                  <c:y val="-3.9682938029060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8.2846963287865876E-3"/>
                  <c:y val="-1.116100779878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4.093057873045162E-3"/>
                  <c:y val="-0.25096600214357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2.7287052486966745E-3"/>
                  <c:y val="-0.23544233190788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5.4574104973935493E-3"/>
                  <c:y val="-0.291640055388129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6.8217631217420364E-3"/>
                  <c:y val="-0.28201334261493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5007878867832261E-2"/>
                  <c:y val="-0.31047340471369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4.0930578730451722E-2"/>
                  <c:y val="-0.357044415420749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chemeClr val="bg1"/>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Sheet1!$N$1:$Q$1</c:f>
              <c:numCache>
                <c:formatCode>General</c:formatCode>
                <c:ptCount val="4"/>
                <c:pt idx="0">
                  <c:v>2020</c:v>
                </c:pt>
                <c:pt idx="1">
                  <c:v>2021</c:v>
                </c:pt>
                <c:pt idx="2">
                  <c:v>2022</c:v>
                </c:pt>
                <c:pt idx="3">
                  <c:v>2022</c:v>
                </c:pt>
              </c:numCache>
            </c:numRef>
          </c:cat>
          <c:val>
            <c:numRef>
              <c:f>Sheet1!$N$2:$Q$2</c:f>
              <c:numCache>
                <c:formatCode>General</c:formatCode>
                <c:ptCount val="4"/>
                <c:pt idx="0">
                  <c:v>8.73</c:v>
                </c:pt>
                <c:pt idx="1">
                  <c:v>9.59</c:v>
                </c:pt>
                <c:pt idx="2">
                  <c:v>11.41</c:v>
                </c:pt>
                <c:pt idx="3">
                  <c:v>10.73</c:v>
                </c:pt>
              </c:numCache>
            </c:numRef>
          </c:val>
          <c:extLst>
            <c:ext xmlns:c16="http://schemas.microsoft.com/office/drawing/2014/chart" uri="{C3380CC4-5D6E-409C-BE32-E72D297353CC}">
              <c16:uniqueId val="{00000000-3A66-4A28-BEE7-414257CC9B5B}"/>
            </c:ext>
          </c:extLst>
        </c:ser>
        <c:ser>
          <c:idx val="1"/>
          <c:order val="1"/>
          <c:tx>
            <c:strRef>
              <c:f>Sheet1!$A$3</c:f>
              <c:strCache>
                <c:ptCount val="1"/>
                <c:pt idx="0">
                  <c:v>DMC Feed Cost</c:v>
                </c:pt>
              </c:strCache>
            </c:strRef>
          </c:tx>
          <c:invertIfNegative val="0"/>
          <c:dLbls>
            <c:dLbl>
              <c:idx val="0"/>
              <c:layout>
                <c:manualLayout>
                  <c:x val="1.4490152510421904E-2"/>
                  <c:y val="-1.610073839815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7-415E-80B4-828CC1ABD09A}"/>
                </c:ext>
              </c:extLst>
            </c:dLbl>
            <c:dLbl>
              <c:idx val="1"/>
              <c:layout>
                <c:manualLayout>
                  <c:x val="7.0436707146828339E-3"/>
                  <c:y val="-4.4794606180045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8C-4F8E-A037-EEE0621C490E}"/>
                </c:ext>
              </c:extLst>
            </c:dLbl>
            <c:dLbl>
              <c:idx val="2"/>
              <c:layout>
                <c:manualLayout>
                  <c:x val="4.9326037892021696E-5"/>
                  <c:y val="-1.680196983605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93-4636-BF0A-F26FDBCC2D77}"/>
                </c:ext>
              </c:extLst>
            </c:dLbl>
            <c:dLbl>
              <c:idx val="3"/>
              <c:layout>
                <c:manualLayout>
                  <c:x val="2.7286814176673111E-3"/>
                  <c:y val="-1.2509753152430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7-415E-80B4-828CC1ABD09A}"/>
                </c:ext>
              </c:extLst>
            </c:dLbl>
            <c:dLbl>
              <c:idx val="4"/>
              <c:layout>
                <c:manualLayout>
                  <c:x val="-5.0025684991792318E-17"/>
                  <c:y val="-0.111252970022407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97-415E-80B4-828CC1ABD09A}"/>
                </c:ext>
              </c:extLst>
            </c:dLbl>
            <c:dLbl>
              <c:idx val="5"/>
              <c:layout>
                <c:manualLayout>
                  <c:x val="-9.5504683704387121E-3"/>
                  <c:y val="-9.8316578159336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97-415E-80B4-828CC1ABD09A}"/>
                </c:ext>
              </c:extLst>
            </c:dLbl>
            <c:dLbl>
              <c:idx val="6"/>
              <c:layout>
                <c:manualLayout>
                  <c:x val="-8.186115746090324E-3"/>
                  <c:y val="-8.279290792365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97-415E-80B4-828CC1ABD09A}"/>
                </c:ext>
              </c:extLst>
            </c:dLbl>
            <c:dLbl>
              <c:idx val="7"/>
              <c:layout>
                <c:manualLayout>
                  <c:x val="8.1861157460902233E-3"/>
                  <c:y val="-0.11901480514024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97-415E-80B4-828CC1ABD09A}"/>
                </c:ext>
              </c:extLst>
            </c:dLbl>
            <c:dLbl>
              <c:idx val="8"/>
              <c:layout>
                <c:manualLayout>
                  <c:x val="1.3643526243482874E-3"/>
                  <c:y val="-9.3142021414108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97-415E-80B4-828CC1ABD09A}"/>
                </c:ext>
              </c:extLst>
            </c:dLbl>
            <c:dLbl>
              <c:idx val="9"/>
              <c:layout>
                <c:manualLayout>
                  <c:x val="-8.186115746090324E-3"/>
                  <c:y val="-0.12677664025809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97-415E-80B4-828CC1ABD09A}"/>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Sheet1!$N$1:$Q$1</c:f>
              <c:numCache>
                <c:formatCode>General</c:formatCode>
                <c:ptCount val="4"/>
                <c:pt idx="0">
                  <c:v>2020</c:v>
                </c:pt>
                <c:pt idx="1">
                  <c:v>2021</c:v>
                </c:pt>
                <c:pt idx="2">
                  <c:v>2022</c:v>
                </c:pt>
                <c:pt idx="3">
                  <c:v>2022</c:v>
                </c:pt>
              </c:numCache>
            </c:numRef>
          </c:cat>
          <c:val>
            <c:numRef>
              <c:f>Sheet1!$N$3:$Q$3</c:f>
              <c:numCache>
                <c:formatCode>General</c:formatCode>
                <c:ptCount val="4"/>
                <c:pt idx="0" formatCode="0.00">
                  <c:v>8.8699999999999992</c:v>
                </c:pt>
                <c:pt idx="1">
                  <c:v>11.77</c:v>
                </c:pt>
                <c:pt idx="2">
                  <c:v>14.85</c:v>
                </c:pt>
                <c:pt idx="3">
                  <c:v>13.77</c:v>
                </c:pt>
              </c:numCache>
            </c:numRef>
          </c:val>
          <c:extLst>
            <c:ext xmlns:c16="http://schemas.microsoft.com/office/drawing/2014/chart" uri="{C3380CC4-5D6E-409C-BE32-E72D297353CC}">
              <c16:uniqueId val="{00000000-2597-415E-80B4-828CC1ABD09A}"/>
            </c:ext>
          </c:extLst>
        </c:ser>
        <c:dLbls>
          <c:showLegendKey val="0"/>
          <c:showVal val="0"/>
          <c:showCatName val="0"/>
          <c:showSerName val="0"/>
          <c:showPercent val="0"/>
          <c:showBubbleSize val="0"/>
        </c:dLbls>
        <c:gapWidth val="150"/>
        <c:axId val="131065336"/>
        <c:axId val="1"/>
      </c:bar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ax val="18"/>
        </c:scaling>
        <c:delete val="0"/>
        <c:axPos val="l"/>
        <c:numFmt formatCode="General" sourceLinked="1"/>
        <c:majorTickMark val="out"/>
        <c:minorTickMark val="none"/>
        <c:tickLblPos val="none"/>
        <c:crossAx val="131065336"/>
        <c:crosses val="autoZero"/>
        <c:crossBetween val="between"/>
      </c:valAx>
      <c:spPr>
        <a:noFill/>
        <a:ln w="12700">
          <a:solidFill>
            <a:schemeClr val="tx1"/>
          </a:solidFill>
          <a:prstDash val="solid"/>
        </a:ln>
      </c:spPr>
    </c:plotArea>
    <c:legend>
      <c:legendPos val="t"/>
      <c:layout>
        <c:manualLayout>
          <c:xMode val="edge"/>
          <c:yMode val="edge"/>
          <c:x val="4.7410743932897341E-2"/>
          <c:y val="6.3216605226818615E-2"/>
          <c:w val="0.5607054782744505"/>
          <c:h val="7.284718215300659E-2"/>
        </c:manualLayout>
      </c:layout>
      <c:overlay val="0"/>
    </c:legend>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05750417561E-2"/>
          <c:y val="1.6783625730994161E-2"/>
          <c:w val="0.72191684562156999"/>
          <c:h val="0.8756883798616083"/>
        </c:manualLayout>
      </c:layout>
      <c:barChart>
        <c:barDir val="bar"/>
        <c:grouping val="stacked"/>
        <c:varyColors val="0"/>
        <c:ser>
          <c:idx val="1"/>
          <c:order val="0"/>
          <c:tx>
            <c:strRef>
              <c:f>Sheet1!$A$3</c:f>
              <c:strCache>
                <c:ptCount val="1"/>
                <c:pt idx="0">
                  <c:v>Dairy Repl Cost</c:v>
                </c:pt>
              </c:strCache>
            </c:strRef>
          </c:tx>
          <c:invertIfNegative val="0"/>
          <c:dLbls>
            <c:dLbl>
              <c:idx val="0"/>
              <c:layout>
                <c:manualLayout>
                  <c:x val="5.5284056817424222E-4"/>
                  <c:y val="-4.87234550226676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4F99-A6B7-05A6F5D6459D}"/>
                </c:ext>
              </c:extLst>
            </c:dLbl>
            <c:dLbl>
              <c:idx val="2"/>
              <c:layout>
                <c:manualLayout>
                  <c:x val="4.5775471247912194E-3"/>
                  <c:y val="8.752565020281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12-4F99-A6B7-05A6F5D6459D}"/>
                </c:ext>
              </c:extLst>
            </c:dLbl>
            <c:spPr>
              <a:noFill/>
              <a:ln w="15606">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Sheet1!$B$3:$E$3</c:f>
              <c:numCache>
                <c:formatCode>General</c:formatCode>
                <c:ptCount val="4"/>
                <c:pt idx="0" formatCode="&quot;$&quot;#,##0.00">
                  <c:v>2.67</c:v>
                </c:pt>
                <c:pt idx="2" formatCode="&quot;$&quot;#,##0.00">
                  <c:v>2.25</c:v>
                </c:pt>
              </c:numCache>
            </c:numRef>
          </c:val>
          <c:extLst>
            <c:ext xmlns:c16="http://schemas.microsoft.com/office/drawing/2014/chart" uri="{C3380CC4-5D6E-409C-BE32-E72D297353CC}">
              <c16:uniqueId val="{00000007-9C12-4F99-A6B7-05A6F5D6459D}"/>
            </c:ext>
          </c:extLst>
        </c:ser>
        <c:ser>
          <c:idx val="2"/>
          <c:order val="1"/>
          <c:tx>
            <c:strRef>
              <c:f>Sheet1!$A$4</c:f>
              <c:strCache>
                <c:ptCount val="1"/>
                <c:pt idx="0">
                  <c:v>Feed</c:v>
                </c:pt>
              </c:strCache>
            </c:strRef>
          </c:tx>
          <c:invertIfNegative val="0"/>
          <c:dLbls>
            <c:dLbl>
              <c:idx val="0"/>
              <c:layout>
                <c:manualLayout>
                  <c:x val="3.2593772369362922E-2"/>
                  <c:y val="-7.89620615604867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12-4F99-A6B7-05A6F5D6459D}"/>
                </c:ext>
              </c:extLst>
            </c:dLbl>
            <c:dLbl>
              <c:idx val="2"/>
              <c:layout>
                <c:manualLayout>
                  <c:x val="2.6535790980672869E-2"/>
                  <c:y val="2.345263660224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12-4F99-A6B7-05A6F5D6459D}"/>
                </c:ext>
              </c:extLst>
            </c:dLbl>
            <c:spPr>
              <a:noFill/>
              <a:ln w="15606">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Sheet1!$B$4:$E$4</c:f>
              <c:numCache>
                <c:formatCode>General</c:formatCode>
                <c:ptCount val="4"/>
                <c:pt idx="0" formatCode="&quot;$&quot;#,##0.00">
                  <c:v>10.73</c:v>
                </c:pt>
                <c:pt idx="2" formatCode="&quot;$&quot;#,##0.00">
                  <c:v>10.26</c:v>
                </c:pt>
              </c:numCache>
            </c:numRef>
          </c:val>
          <c:extLst>
            <c:ext xmlns:c16="http://schemas.microsoft.com/office/drawing/2014/chart" uri="{C3380CC4-5D6E-409C-BE32-E72D297353CC}">
              <c16:uniqueId val="{0000000B-9C12-4F99-A6B7-05A6F5D6459D}"/>
            </c:ext>
          </c:extLst>
        </c:ser>
        <c:ser>
          <c:idx val="3"/>
          <c:order val="2"/>
          <c:tx>
            <c:strRef>
              <c:f>Sheet1!$A$5</c:f>
              <c:strCache>
                <c:ptCount val="1"/>
                <c:pt idx="0">
                  <c:v>Other Direct</c:v>
                </c:pt>
              </c:strCache>
            </c:strRef>
          </c:tx>
          <c:invertIfNegative val="0"/>
          <c:dLbls>
            <c:dLbl>
              <c:idx val="0"/>
              <c:layout>
                <c:manualLayout>
                  <c:x val="-1.4532331185874493E-3"/>
                  <c:y val="-8.3438320209973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12-4F99-A6B7-05A6F5D6459D}"/>
                </c:ext>
              </c:extLst>
            </c:dLbl>
            <c:dLbl>
              <c:idx val="2"/>
              <c:layout>
                <c:manualLayout>
                  <c:x val="5.3280839895002011E-4"/>
                  <c:y val="-7.6571224051539015E-3"/>
                </c:manualLayout>
              </c:layout>
              <c:spPr>
                <a:solidFill>
                  <a:schemeClr val="tx1"/>
                </a:solidFill>
                <a:ln w="15606">
                  <a:noFill/>
                </a:ln>
              </c:spPr>
              <c:txPr>
                <a:bodyPr/>
                <a:lstStyle/>
                <a:p>
                  <a:pPr algn="ctr" rtl="0">
                    <a:defRPr lang="en-US" sz="1800" b="1" i="0" u="none" strike="noStrike" kern="1200" baseline="0" dirty="0">
                      <a:solidFill>
                        <a:schemeClr val="bg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12-4F99-A6B7-05A6F5D6459D}"/>
                </c:ext>
              </c:extLst>
            </c:dLbl>
            <c:spPr>
              <a:solidFill>
                <a:schemeClr val="tx1"/>
              </a:solidFill>
              <a:ln w="15606">
                <a:noFill/>
              </a:ln>
            </c:spPr>
            <c:txPr>
              <a:bodyPr/>
              <a:lstStyle/>
              <a:p>
                <a:pPr>
                  <a:defRPr sz="1800" b="1" i="0" u="none" strike="noStrike" baseline="0">
                    <a:solidFill>
                      <a:schemeClr val="bg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Sheet1!$B$5:$E$5</c:f>
              <c:numCache>
                <c:formatCode>General</c:formatCode>
                <c:ptCount val="4"/>
                <c:pt idx="0" formatCode="&quot;$&quot;#,##0.00">
                  <c:v>5.759999999999998</c:v>
                </c:pt>
                <c:pt idx="2" formatCode="&quot;$&quot;#,##0.00">
                  <c:v>4.6500000000000004</c:v>
                </c:pt>
              </c:numCache>
            </c:numRef>
          </c:val>
          <c:extLst>
            <c:ext xmlns:c16="http://schemas.microsoft.com/office/drawing/2014/chart" uri="{C3380CC4-5D6E-409C-BE32-E72D297353CC}">
              <c16:uniqueId val="{0000000F-9C12-4F99-A6B7-05A6F5D6459D}"/>
            </c:ext>
          </c:extLst>
        </c:ser>
        <c:ser>
          <c:idx val="4"/>
          <c:order val="3"/>
          <c:tx>
            <c:strRef>
              <c:f>Sheet1!$A$6</c:f>
              <c:strCache>
                <c:ptCount val="1"/>
                <c:pt idx="0">
                  <c:v>Overhead</c:v>
                </c:pt>
              </c:strCache>
            </c:strRef>
          </c:tx>
          <c:invertIfNegative val="0"/>
          <c:dLbls>
            <c:dLbl>
              <c:idx val="0"/>
              <c:layout>
                <c:manualLayout>
                  <c:x val="1.8051916305210822E-3"/>
                  <c:y val="-4.86590312574564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2-4DD1-843D-A823C3C32121}"/>
                </c:ext>
              </c:extLst>
            </c:dLbl>
            <c:dLbl>
              <c:idx val="2"/>
              <c:layout>
                <c:manualLayout>
                  <c:x val="-2.9699649891209703E-3"/>
                  <c:y val="2.345263660224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DF-4E69-B478-E335C61CD6C1}"/>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Sheet1!$B$6:$E$6</c:f>
              <c:numCache>
                <c:formatCode>General</c:formatCode>
                <c:ptCount val="4"/>
                <c:pt idx="0" formatCode="&quot;$&quot;#,##0.00">
                  <c:v>2.8</c:v>
                </c:pt>
                <c:pt idx="2" formatCode="&quot;$&quot;#,##0.00">
                  <c:v>3.11</c:v>
                </c:pt>
              </c:numCache>
            </c:numRef>
          </c:val>
          <c:extLst>
            <c:ext xmlns:c16="http://schemas.microsoft.com/office/drawing/2014/chart" uri="{C3380CC4-5D6E-409C-BE32-E72D297353CC}">
              <c16:uniqueId val="{00000000-9643-46E5-B63A-9235946D9B14}"/>
            </c:ext>
          </c:extLst>
        </c:ser>
        <c:ser>
          <c:idx val="5"/>
          <c:order val="4"/>
          <c:tx>
            <c:strRef>
              <c:f>Sheet1!$A$7</c:f>
              <c:strCache>
                <c:ptCount val="1"/>
                <c:pt idx="0">
                  <c:v>Cull Sales</c:v>
                </c:pt>
              </c:strCache>
            </c:strRef>
          </c:tx>
          <c:invertIfNegative val="0"/>
          <c:dLbls>
            <c:dLbl>
              <c:idx val="1"/>
              <c:layout>
                <c:manualLayout>
                  <c:x val="4.2334274094979862E-2"/>
                  <c:y val="9.090909090909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2-4DD1-843D-A823C3C32121}"/>
                </c:ext>
              </c:extLst>
            </c:dLbl>
            <c:dLbl>
              <c:idx val="3"/>
              <c:layout>
                <c:manualLayout>
                  <c:x val="3.0788562978167202E-2"/>
                  <c:y val="9.393939393939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EC-493F-90E9-C3F9309D225E}"/>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Sheet1!$B$7:$E$7</c:f>
              <c:numCache>
                <c:formatCode>"$"#,##0.00</c:formatCode>
                <c:ptCount val="4"/>
                <c:pt idx="1">
                  <c:v>1.23</c:v>
                </c:pt>
                <c:pt idx="3">
                  <c:v>1.3</c:v>
                </c:pt>
              </c:numCache>
            </c:numRef>
          </c:val>
          <c:extLst>
            <c:ext xmlns:c16="http://schemas.microsoft.com/office/drawing/2014/chart" uri="{C3380CC4-5D6E-409C-BE32-E72D297353CC}">
              <c16:uniqueId val="{00000001-9643-46E5-B63A-9235946D9B14}"/>
            </c:ext>
          </c:extLst>
        </c:ser>
        <c:ser>
          <c:idx val="0"/>
          <c:order val="5"/>
          <c:tx>
            <c:strRef>
              <c:f>Sheet1!$A$8</c:f>
              <c:strCache>
                <c:ptCount val="1"/>
                <c:pt idx="0">
                  <c:v>Other Income</c:v>
                </c:pt>
              </c:strCache>
            </c:strRef>
          </c:tx>
          <c:invertIfNegative val="0"/>
          <c:dLbls>
            <c:dLbl>
              <c:idx val="1"/>
              <c:layout>
                <c:manualLayout>
                  <c:x val="3.363357452731796E-2"/>
                  <c:y val="-0.106060606060606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EC-493F-90E9-C3F9309D225E}"/>
                </c:ext>
              </c:extLst>
            </c:dLbl>
            <c:dLbl>
              <c:idx val="3"/>
              <c:layout>
                <c:manualLayout>
                  <c:x val="2.850213038494501E-2"/>
                  <c:y val="-8.1818181818181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EC-493F-90E9-C3F9309D225E}"/>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Sheet1!$B$8:$E$8</c:f>
              <c:numCache>
                <c:formatCode>"$"#,##0.00</c:formatCode>
                <c:ptCount val="4"/>
                <c:pt idx="1">
                  <c:v>2.25</c:v>
                </c:pt>
                <c:pt idx="3">
                  <c:v>2.5700000000000003</c:v>
                </c:pt>
              </c:numCache>
            </c:numRef>
          </c:val>
          <c:extLst>
            <c:ext xmlns:c16="http://schemas.microsoft.com/office/drawing/2014/chart" uri="{C3380CC4-5D6E-409C-BE32-E72D297353CC}">
              <c16:uniqueId val="{00000000-F7EC-493F-90E9-C3F9309D225E}"/>
            </c:ext>
          </c:extLst>
        </c:ser>
        <c:ser>
          <c:idx val="6"/>
          <c:order val="6"/>
          <c:tx>
            <c:strRef>
              <c:f>Sheet1!$A$9</c:f>
              <c:strCache>
                <c:ptCount val="1"/>
                <c:pt idx="0">
                  <c:v>Milk Sales</c:v>
                </c:pt>
              </c:strCache>
            </c:strRef>
          </c:tx>
          <c:invertIfNegative val="0"/>
          <c:dLbls>
            <c:dLbl>
              <c:idx val="0"/>
              <c:layout>
                <c:manualLayout>
                  <c:x val="-1.4532331185874493E-3"/>
                  <c:y val="-8.3438320209973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DF-4E69-B478-E335C61CD6C1}"/>
                </c:ext>
              </c:extLst>
            </c:dLbl>
            <c:dLbl>
              <c:idx val="2"/>
              <c:layout>
                <c:manualLayout>
                  <c:x val="5.3280839895002011E-4"/>
                  <c:y val="-7.6571224051539015E-3"/>
                </c:manualLayout>
              </c:layout>
              <c:spPr>
                <a:noFill/>
                <a:ln w="15606">
                  <a:noFill/>
                </a:ln>
              </c:spPr>
              <c:txPr>
                <a:bodyPr/>
                <a:lstStyle/>
                <a:p>
                  <a:pPr algn="ctr" rtl="0">
                    <a:defRPr lang="en-US" sz="1800" b="1" i="0" u="none" strike="noStrike" kern="1200" baseline="0" dirty="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DF-4E69-B478-E335C61CD6C1}"/>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Sheet1!$B$9:$E$9</c:f>
              <c:numCache>
                <c:formatCode>"$"#,##0.00</c:formatCode>
                <c:ptCount val="4"/>
                <c:pt idx="1">
                  <c:v>19.059999999999999</c:v>
                </c:pt>
                <c:pt idx="3">
                  <c:v>20.239999999999998</c:v>
                </c:pt>
              </c:numCache>
            </c:numRef>
          </c:val>
          <c:extLst>
            <c:ext xmlns:c16="http://schemas.microsoft.com/office/drawing/2014/chart" uri="{C3380CC4-5D6E-409C-BE32-E72D297353CC}">
              <c16:uniqueId val="{00000001-F7EC-493F-90E9-C3F9309D225E}"/>
            </c:ext>
          </c:extLst>
        </c:ser>
        <c:dLbls>
          <c:showLegendKey val="0"/>
          <c:showVal val="1"/>
          <c:showCatName val="0"/>
          <c:showSerName val="0"/>
          <c:showPercent val="0"/>
          <c:showBubbleSize val="0"/>
        </c:dLbls>
        <c:gapWidth val="150"/>
        <c:overlap val="100"/>
        <c:axId val="288118768"/>
        <c:axId val="288116808"/>
      </c:barChart>
      <c:catAx>
        <c:axId val="288118768"/>
        <c:scaling>
          <c:orientation val="minMax"/>
        </c:scaling>
        <c:delete val="0"/>
        <c:axPos val="l"/>
        <c:numFmt formatCode="General" sourceLinked="1"/>
        <c:majorTickMark val="out"/>
        <c:minorTickMark val="none"/>
        <c:tickLblPos val="low"/>
        <c:spPr>
          <a:ln w="1951">
            <a:solidFill>
              <a:schemeClr val="tx1"/>
            </a:solidFill>
            <a:prstDash val="solid"/>
          </a:ln>
        </c:spPr>
        <c:txPr>
          <a:bodyPr rot="-5400000" vert="horz"/>
          <a:lstStyle/>
          <a:p>
            <a:pPr>
              <a:defRPr sz="1600" b="1" i="0" u="none" strike="noStrike" baseline="0">
                <a:solidFill>
                  <a:schemeClr val="tx1"/>
                </a:solidFill>
                <a:latin typeface="Times New Roman"/>
                <a:ea typeface="Times New Roman"/>
                <a:cs typeface="Times New Roman"/>
              </a:defRPr>
            </a:pPr>
            <a:endParaRPr lang="en-US"/>
          </a:p>
        </c:txPr>
        <c:crossAx val="288116808"/>
        <c:crosses val="autoZero"/>
        <c:auto val="1"/>
        <c:lblAlgn val="ctr"/>
        <c:lblOffset val="100"/>
        <c:noMultiLvlLbl val="0"/>
      </c:catAx>
      <c:valAx>
        <c:axId val="288116808"/>
        <c:scaling>
          <c:orientation val="minMax"/>
          <c:max val="28"/>
          <c:min val="0"/>
        </c:scaling>
        <c:delete val="0"/>
        <c:axPos val="b"/>
        <c:numFmt formatCode="&quot;$&quot;#,##0.00" sourceLinked="1"/>
        <c:majorTickMark val="out"/>
        <c:minorTickMark val="none"/>
        <c:tickLblPos val="nextTo"/>
        <c:spPr>
          <a:ln w="1951">
            <a:solidFill>
              <a:schemeClr val="tx1"/>
            </a:solidFill>
            <a:prstDash val="solid"/>
          </a:ln>
        </c:spPr>
        <c:txPr>
          <a:bodyPr rot="0" vert="horz"/>
          <a:lstStyle/>
          <a:p>
            <a:pPr>
              <a:defRPr sz="998" b="1" i="0" u="none" strike="noStrike" baseline="0">
                <a:solidFill>
                  <a:schemeClr val="tx1"/>
                </a:solidFill>
                <a:latin typeface="Times New Roman"/>
                <a:ea typeface="Times New Roman"/>
                <a:cs typeface="Times New Roman"/>
              </a:defRPr>
            </a:pPr>
            <a:endParaRPr lang="en-US"/>
          </a:p>
        </c:txPr>
        <c:crossAx val="288118768"/>
        <c:crosses val="autoZero"/>
        <c:crossBetween val="between"/>
        <c:majorUnit val="7"/>
      </c:valAx>
      <c:spPr>
        <a:noFill/>
        <a:ln w="12700">
          <a:solidFill>
            <a:schemeClr val="tx1"/>
          </a:solidFill>
          <a:prstDash val="solid"/>
        </a:ln>
      </c:spPr>
    </c:plotArea>
    <c:legend>
      <c:legendPos val="r"/>
      <c:layout>
        <c:manualLayout>
          <c:xMode val="edge"/>
          <c:yMode val="edge"/>
          <c:x val="0.82197755209933954"/>
          <c:y val="6.4275829157719325E-3"/>
          <c:w val="0.17802244790066049"/>
          <c:h val="0.97095013123359586"/>
        </c:manualLayout>
      </c:layout>
      <c:overlay val="0"/>
      <c:txPr>
        <a:bodyPr/>
        <a:lstStyle/>
        <a:p>
          <a:pPr>
            <a:defRPr sz="1800" baseline="0"/>
          </a:pPr>
          <a:endParaRPr lang="en-US"/>
        </a:p>
      </c:txPr>
    </c:legend>
    <c:plotVisOnly val="1"/>
    <c:dispBlanksAs val="gap"/>
    <c:showDLblsOverMax val="0"/>
  </c:chart>
  <c:spPr>
    <a:noFill/>
    <a:ln>
      <a:noFill/>
    </a:ln>
  </c:spPr>
  <c:txPr>
    <a:bodyPr/>
    <a:lstStyle/>
    <a:p>
      <a:pPr>
        <a:defRPr sz="95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05750417561E-2"/>
          <c:y val="1.6783625730994161E-2"/>
          <c:w val="0.72191684562156999"/>
          <c:h val="0.8756883798616083"/>
        </c:manualLayout>
      </c:layout>
      <c:barChart>
        <c:barDir val="bar"/>
        <c:grouping val="stacked"/>
        <c:varyColors val="0"/>
        <c:ser>
          <c:idx val="1"/>
          <c:order val="0"/>
          <c:tx>
            <c:strRef>
              <c:f>Sheet1!$A$3</c:f>
              <c:strCache>
                <c:ptCount val="1"/>
                <c:pt idx="0">
                  <c:v>Dairy Repl Cost</c:v>
                </c:pt>
              </c:strCache>
            </c:strRef>
          </c:tx>
          <c:invertIfNegative val="0"/>
          <c:dLbls>
            <c:dLbl>
              <c:idx val="0"/>
              <c:layout>
                <c:manualLayout>
                  <c:x val="5.5284056817424222E-4"/>
                  <c:y val="-4.87234550226676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4F99-A6B7-05A6F5D6459D}"/>
                </c:ext>
              </c:extLst>
            </c:dLbl>
            <c:dLbl>
              <c:idx val="2"/>
              <c:layout>
                <c:manualLayout>
                  <c:x val="4.5775471247912194E-3"/>
                  <c:y val="8.7525650202815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12-4F99-A6B7-05A6F5D6459D}"/>
                </c:ext>
              </c:extLst>
            </c:dLbl>
            <c:spPr>
              <a:noFill/>
              <a:ln w="15606">
                <a:noFill/>
              </a:ln>
            </c:spPr>
            <c:txPr>
              <a:bodyPr/>
              <a:lstStyle/>
              <a:p>
                <a:pPr>
                  <a:defRPr sz="12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Sheet1!$B$3:$E$3</c:f>
              <c:numCache>
                <c:formatCode>General</c:formatCode>
                <c:ptCount val="4"/>
                <c:pt idx="0" formatCode="&quot;$&quot;#,##0">
                  <c:v>758.66000000000008</c:v>
                </c:pt>
                <c:pt idx="2" formatCode="&quot;$&quot;#,##0">
                  <c:v>604.54999999999995</c:v>
                </c:pt>
              </c:numCache>
            </c:numRef>
          </c:val>
          <c:extLst>
            <c:ext xmlns:c16="http://schemas.microsoft.com/office/drawing/2014/chart" uri="{C3380CC4-5D6E-409C-BE32-E72D297353CC}">
              <c16:uniqueId val="{00000007-9C12-4F99-A6B7-05A6F5D6459D}"/>
            </c:ext>
          </c:extLst>
        </c:ser>
        <c:ser>
          <c:idx val="2"/>
          <c:order val="1"/>
          <c:tx>
            <c:strRef>
              <c:f>Sheet1!$A$4</c:f>
              <c:strCache>
                <c:ptCount val="1"/>
                <c:pt idx="0">
                  <c:v>Feed</c:v>
                </c:pt>
              </c:strCache>
            </c:strRef>
          </c:tx>
          <c:invertIfNegative val="0"/>
          <c:dLbls>
            <c:dLbl>
              <c:idx val="0"/>
              <c:layout>
                <c:manualLayout>
                  <c:x val="3.2593772369362922E-2"/>
                  <c:y val="-7.89620615604867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12-4F99-A6B7-05A6F5D6459D}"/>
                </c:ext>
              </c:extLst>
            </c:dLbl>
            <c:dLbl>
              <c:idx val="2"/>
              <c:layout>
                <c:manualLayout>
                  <c:x val="2.6535790980672869E-2"/>
                  <c:y val="2.345263660224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12-4F99-A6B7-05A6F5D6459D}"/>
                </c:ext>
              </c:extLst>
            </c:dLbl>
            <c:spPr>
              <a:noFill/>
              <a:ln w="15606">
                <a:noFill/>
              </a:ln>
            </c:spPr>
            <c:txPr>
              <a:bodyPr/>
              <a:lstStyle/>
              <a:p>
                <a:pPr>
                  <a:defRPr sz="12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Sheet1!$B$4:$E$4</c:f>
              <c:numCache>
                <c:formatCode>General</c:formatCode>
                <c:ptCount val="4"/>
                <c:pt idx="0" formatCode="&quot;$&quot;#,##0">
                  <c:v>2779.78</c:v>
                </c:pt>
                <c:pt idx="2" formatCode="&quot;$&quot;#,##0">
                  <c:v>2744.72</c:v>
                </c:pt>
              </c:numCache>
            </c:numRef>
          </c:val>
          <c:extLst>
            <c:ext xmlns:c16="http://schemas.microsoft.com/office/drawing/2014/chart" uri="{C3380CC4-5D6E-409C-BE32-E72D297353CC}">
              <c16:uniqueId val="{0000000B-9C12-4F99-A6B7-05A6F5D6459D}"/>
            </c:ext>
          </c:extLst>
        </c:ser>
        <c:ser>
          <c:idx val="3"/>
          <c:order val="2"/>
          <c:tx>
            <c:strRef>
              <c:f>Sheet1!$A$5</c:f>
              <c:strCache>
                <c:ptCount val="1"/>
                <c:pt idx="0">
                  <c:v>Other Direct</c:v>
                </c:pt>
              </c:strCache>
            </c:strRef>
          </c:tx>
          <c:invertIfNegative val="0"/>
          <c:dLbls>
            <c:dLbl>
              <c:idx val="0"/>
              <c:layout>
                <c:manualLayout>
                  <c:x val="-1.4532331185874493E-3"/>
                  <c:y val="-8.3438320209973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12-4F99-A6B7-05A6F5D6459D}"/>
                </c:ext>
              </c:extLst>
            </c:dLbl>
            <c:dLbl>
              <c:idx val="2"/>
              <c:layout>
                <c:manualLayout>
                  <c:x val="5.3280839895002011E-4"/>
                  <c:y val="-7.6571224051539015E-3"/>
                </c:manualLayout>
              </c:layout>
              <c:spPr>
                <a:solidFill>
                  <a:schemeClr val="tx1"/>
                </a:solidFill>
                <a:ln w="15606">
                  <a:noFill/>
                </a:ln>
              </c:spPr>
              <c:txPr>
                <a:bodyPr/>
                <a:lstStyle/>
                <a:p>
                  <a:pPr algn="ctr" rtl="0">
                    <a:defRPr lang="en-US" sz="1200" b="1" i="0" u="none" strike="noStrike" kern="1200" baseline="0" dirty="0">
                      <a:solidFill>
                        <a:schemeClr val="bg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12-4F99-A6B7-05A6F5D6459D}"/>
                </c:ext>
              </c:extLst>
            </c:dLbl>
            <c:spPr>
              <a:solidFill>
                <a:schemeClr val="tx1"/>
              </a:solidFill>
              <a:ln w="15606">
                <a:noFill/>
              </a:ln>
            </c:spPr>
            <c:txPr>
              <a:bodyPr/>
              <a:lstStyle/>
              <a:p>
                <a:pPr>
                  <a:defRPr sz="1200" b="1" i="0" u="none" strike="noStrike" baseline="0">
                    <a:solidFill>
                      <a:schemeClr val="bg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Sheet1!$B$5:$E$5</c:f>
              <c:numCache>
                <c:formatCode>General</c:formatCode>
                <c:ptCount val="4"/>
                <c:pt idx="0" formatCode="&quot;$&quot;#,##0">
                  <c:v>1494.5300000000002</c:v>
                </c:pt>
                <c:pt idx="2" formatCode="&quot;$&quot;#,##0">
                  <c:v>1245.27</c:v>
                </c:pt>
              </c:numCache>
            </c:numRef>
          </c:val>
          <c:extLst>
            <c:ext xmlns:c16="http://schemas.microsoft.com/office/drawing/2014/chart" uri="{C3380CC4-5D6E-409C-BE32-E72D297353CC}">
              <c16:uniqueId val="{0000000F-9C12-4F99-A6B7-05A6F5D6459D}"/>
            </c:ext>
          </c:extLst>
        </c:ser>
        <c:ser>
          <c:idx val="4"/>
          <c:order val="3"/>
          <c:tx>
            <c:strRef>
              <c:f>Sheet1!$A$6</c:f>
              <c:strCache>
                <c:ptCount val="1"/>
                <c:pt idx="0">
                  <c:v>Overhead</c:v>
                </c:pt>
              </c:strCache>
            </c:strRef>
          </c:tx>
          <c:invertIfNegative val="0"/>
          <c:dLbls>
            <c:dLbl>
              <c:idx val="0"/>
              <c:layout>
                <c:manualLayout>
                  <c:x val="1.8051916305210822E-3"/>
                  <c:y val="-4.86590312574564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12-4DD1-843D-A823C3C32121}"/>
                </c:ext>
              </c:extLst>
            </c:dLbl>
            <c:dLbl>
              <c:idx val="2"/>
              <c:layout>
                <c:manualLayout>
                  <c:x val="-2.9699649891209703E-3"/>
                  <c:y val="2.345263660224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36-4CB8-9395-F34EB69BC2F7}"/>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Sheet1!$B$6:$E$6</c:f>
              <c:numCache>
                <c:formatCode>General</c:formatCode>
                <c:ptCount val="4"/>
                <c:pt idx="0" formatCode="&quot;$&quot;#,##0">
                  <c:v>725.53</c:v>
                </c:pt>
                <c:pt idx="2" formatCode="&quot;$&quot;#,##0">
                  <c:v>831.72</c:v>
                </c:pt>
              </c:numCache>
            </c:numRef>
          </c:val>
          <c:extLst>
            <c:ext xmlns:c16="http://schemas.microsoft.com/office/drawing/2014/chart" uri="{C3380CC4-5D6E-409C-BE32-E72D297353CC}">
              <c16:uniqueId val="{00000000-9643-46E5-B63A-9235946D9B14}"/>
            </c:ext>
          </c:extLst>
        </c:ser>
        <c:ser>
          <c:idx val="5"/>
          <c:order val="4"/>
          <c:tx>
            <c:strRef>
              <c:f>Sheet1!$A$7</c:f>
              <c:strCache>
                <c:ptCount val="1"/>
                <c:pt idx="0">
                  <c:v>Cull Sales</c:v>
                </c:pt>
              </c:strCache>
            </c:strRef>
          </c:tx>
          <c:invertIfNegative val="0"/>
          <c:dLbls>
            <c:dLbl>
              <c:idx val="1"/>
              <c:layout>
                <c:manualLayout>
                  <c:x val="4.2334274094979862E-2"/>
                  <c:y val="9.090909090909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12-4DD1-843D-A823C3C32121}"/>
                </c:ext>
              </c:extLst>
            </c:dLbl>
            <c:dLbl>
              <c:idx val="3"/>
              <c:layout>
                <c:manualLayout>
                  <c:x val="3.0788562978167202E-2"/>
                  <c:y val="9.393939393939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EC-493F-90E9-C3F9309D225E}"/>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Sheet1!$B$7:$E$7</c:f>
              <c:numCache>
                <c:formatCode>"$"#,##0</c:formatCode>
                <c:ptCount val="4"/>
                <c:pt idx="1">
                  <c:v>319.76</c:v>
                </c:pt>
                <c:pt idx="3">
                  <c:v>346.06</c:v>
                </c:pt>
              </c:numCache>
            </c:numRef>
          </c:val>
          <c:extLst>
            <c:ext xmlns:c16="http://schemas.microsoft.com/office/drawing/2014/chart" uri="{C3380CC4-5D6E-409C-BE32-E72D297353CC}">
              <c16:uniqueId val="{00000001-9643-46E5-B63A-9235946D9B14}"/>
            </c:ext>
          </c:extLst>
        </c:ser>
        <c:ser>
          <c:idx val="0"/>
          <c:order val="5"/>
          <c:tx>
            <c:strRef>
              <c:f>Sheet1!$A$8</c:f>
              <c:strCache>
                <c:ptCount val="1"/>
                <c:pt idx="0">
                  <c:v>Other Income</c:v>
                </c:pt>
              </c:strCache>
            </c:strRef>
          </c:tx>
          <c:invertIfNegative val="0"/>
          <c:dLbls>
            <c:dLbl>
              <c:idx val="1"/>
              <c:layout>
                <c:manualLayout>
                  <c:x val="3.363357452731796E-2"/>
                  <c:y val="-0.106060606060606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EC-493F-90E9-C3F9309D225E}"/>
                </c:ext>
              </c:extLst>
            </c:dLbl>
            <c:dLbl>
              <c:idx val="3"/>
              <c:layout>
                <c:manualLayout>
                  <c:x val="2.850213038494501E-2"/>
                  <c:y val="-8.1818181818181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EC-493F-90E9-C3F9309D225E}"/>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Sheet1!$B$8:$E$8</c:f>
              <c:numCache>
                <c:formatCode>"$"#,##0</c:formatCode>
                <c:ptCount val="4"/>
                <c:pt idx="1">
                  <c:v>583.44999999999993</c:v>
                </c:pt>
                <c:pt idx="3">
                  <c:v>687.39</c:v>
                </c:pt>
              </c:numCache>
            </c:numRef>
          </c:val>
          <c:extLst>
            <c:ext xmlns:c16="http://schemas.microsoft.com/office/drawing/2014/chart" uri="{C3380CC4-5D6E-409C-BE32-E72D297353CC}">
              <c16:uniqueId val="{00000000-F7EC-493F-90E9-C3F9309D225E}"/>
            </c:ext>
          </c:extLst>
        </c:ser>
        <c:ser>
          <c:idx val="6"/>
          <c:order val="6"/>
          <c:tx>
            <c:strRef>
              <c:f>Sheet1!$A$9</c:f>
              <c:strCache>
                <c:ptCount val="1"/>
                <c:pt idx="0">
                  <c:v>Milk Sales</c:v>
                </c:pt>
              </c:strCache>
            </c:strRef>
          </c:tx>
          <c:invertIfNegative val="0"/>
          <c:dLbls>
            <c:dLbl>
              <c:idx val="0"/>
              <c:layout>
                <c:manualLayout>
                  <c:x val="-1.4532331185874493E-3"/>
                  <c:y val="-8.34383202099737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36-4CB8-9395-F34EB69BC2F7}"/>
                </c:ext>
              </c:extLst>
            </c:dLbl>
            <c:dLbl>
              <c:idx val="2"/>
              <c:layout>
                <c:manualLayout>
                  <c:x val="5.3280839895002011E-4"/>
                  <c:y val="-7.6571224051539015E-3"/>
                </c:manualLayout>
              </c:layout>
              <c:spPr>
                <a:noFill/>
                <a:ln w="15606">
                  <a:noFill/>
                </a:ln>
              </c:spPr>
              <c:txPr>
                <a:bodyPr/>
                <a:lstStyle/>
                <a:p>
                  <a:pPr algn="ctr" rtl="0">
                    <a:defRPr lang="en-US" sz="1200" b="1" i="0" u="none" strike="noStrike" kern="1200" baseline="0" dirty="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36-4CB8-9395-F34EB69BC2F7}"/>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Sheet1!$B$1:$E$2</c:f>
              <c:multiLvlStrCache>
                <c:ptCount val="4"/>
                <c:lvl>
                  <c:pt idx="0">
                    <c:v>Expense</c:v>
                  </c:pt>
                  <c:pt idx="1">
                    <c:v>Income</c:v>
                  </c:pt>
                  <c:pt idx="2">
                    <c:v>Expense</c:v>
                  </c:pt>
                  <c:pt idx="3">
                    <c:v>Income</c:v>
                  </c:pt>
                </c:lvl>
                <c:lvl>
                  <c:pt idx="0">
                    <c:v>Average</c:v>
                  </c:pt>
                  <c:pt idx="2">
                    <c:v>High</c:v>
                  </c:pt>
                </c:lvl>
              </c:multiLvlStrCache>
            </c:multiLvlStrRef>
          </c:cat>
          <c:val>
            <c:numRef>
              <c:f>Sheet1!$B$9:$E$9</c:f>
              <c:numCache>
                <c:formatCode>"$"#,##0</c:formatCode>
                <c:ptCount val="4"/>
                <c:pt idx="1">
                  <c:v>4940.54</c:v>
                </c:pt>
                <c:pt idx="3">
                  <c:v>5415.61</c:v>
                </c:pt>
              </c:numCache>
            </c:numRef>
          </c:val>
          <c:extLst>
            <c:ext xmlns:c16="http://schemas.microsoft.com/office/drawing/2014/chart" uri="{C3380CC4-5D6E-409C-BE32-E72D297353CC}">
              <c16:uniqueId val="{00000001-F7EC-493F-90E9-C3F9309D225E}"/>
            </c:ext>
          </c:extLst>
        </c:ser>
        <c:dLbls>
          <c:showLegendKey val="0"/>
          <c:showVal val="1"/>
          <c:showCatName val="0"/>
          <c:showSerName val="0"/>
          <c:showPercent val="0"/>
          <c:showBubbleSize val="0"/>
        </c:dLbls>
        <c:gapWidth val="150"/>
        <c:overlap val="100"/>
        <c:axId val="288118768"/>
        <c:axId val="288116808"/>
      </c:barChart>
      <c:catAx>
        <c:axId val="288118768"/>
        <c:scaling>
          <c:orientation val="minMax"/>
        </c:scaling>
        <c:delete val="0"/>
        <c:axPos val="l"/>
        <c:numFmt formatCode="General" sourceLinked="1"/>
        <c:majorTickMark val="out"/>
        <c:minorTickMark val="none"/>
        <c:tickLblPos val="low"/>
        <c:spPr>
          <a:ln w="1951">
            <a:solidFill>
              <a:schemeClr val="tx1"/>
            </a:solidFill>
            <a:prstDash val="solid"/>
          </a:ln>
        </c:spPr>
        <c:txPr>
          <a:bodyPr rot="-5400000" vert="horz"/>
          <a:lstStyle/>
          <a:p>
            <a:pPr>
              <a:defRPr sz="1600" b="1" i="0" u="none" strike="noStrike" baseline="0">
                <a:solidFill>
                  <a:schemeClr val="tx1"/>
                </a:solidFill>
                <a:latin typeface="Times New Roman"/>
                <a:ea typeface="Times New Roman"/>
                <a:cs typeface="Times New Roman"/>
              </a:defRPr>
            </a:pPr>
            <a:endParaRPr lang="en-US"/>
          </a:p>
        </c:txPr>
        <c:crossAx val="288116808"/>
        <c:crosses val="autoZero"/>
        <c:auto val="1"/>
        <c:lblAlgn val="ctr"/>
        <c:lblOffset val="100"/>
        <c:noMultiLvlLbl val="0"/>
      </c:catAx>
      <c:valAx>
        <c:axId val="288116808"/>
        <c:scaling>
          <c:orientation val="minMax"/>
          <c:min val="0"/>
        </c:scaling>
        <c:delete val="0"/>
        <c:axPos val="b"/>
        <c:numFmt formatCode="&quot;$&quot;#,##0" sourceLinked="1"/>
        <c:majorTickMark val="out"/>
        <c:minorTickMark val="none"/>
        <c:tickLblPos val="nextTo"/>
        <c:spPr>
          <a:ln w="1951">
            <a:solidFill>
              <a:schemeClr val="tx1"/>
            </a:solidFill>
            <a:prstDash val="solid"/>
          </a:ln>
        </c:spPr>
        <c:txPr>
          <a:bodyPr rot="0" vert="horz"/>
          <a:lstStyle/>
          <a:p>
            <a:pPr>
              <a:defRPr sz="998" b="1" i="0" u="none" strike="noStrike" baseline="0">
                <a:solidFill>
                  <a:schemeClr val="tx1"/>
                </a:solidFill>
                <a:latin typeface="Times New Roman"/>
                <a:ea typeface="Times New Roman"/>
                <a:cs typeface="Times New Roman"/>
              </a:defRPr>
            </a:pPr>
            <a:endParaRPr lang="en-US"/>
          </a:p>
        </c:txPr>
        <c:crossAx val="288118768"/>
        <c:crosses val="autoZero"/>
        <c:crossBetween val="between"/>
      </c:valAx>
      <c:spPr>
        <a:noFill/>
        <a:ln w="12700">
          <a:solidFill>
            <a:schemeClr val="tx1"/>
          </a:solidFill>
          <a:prstDash val="solid"/>
        </a:ln>
      </c:spPr>
    </c:plotArea>
    <c:legend>
      <c:legendPos val="r"/>
      <c:layout>
        <c:manualLayout>
          <c:xMode val="edge"/>
          <c:yMode val="edge"/>
          <c:x val="0.82197755209933954"/>
          <c:y val="6.4275829157719325E-3"/>
          <c:w val="0.17802244790066049"/>
          <c:h val="0.97095013123359586"/>
        </c:manualLayout>
      </c:layout>
      <c:overlay val="0"/>
      <c:txPr>
        <a:bodyPr/>
        <a:lstStyle/>
        <a:p>
          <a:pPr>
            <a:defRPr sz="1800" baseline="0"/>
          </a:pPr>
          <a:endParaRPr lang="en-US"/>
        </a:p>
      </c:txPr>
    </c:legend>
    <c:plotVisOnly val="1"/>
    <c:dispBlanksAs val="gap"/>
    <c:showDLblsOverMax val="0"/>
  </c:chart>
  <c:spPr>
    <a:noFill/>
    <a:ln>
      <a:noFill/>
    </a:ln>
  </c:spPr>
  <c:txPr>
    <a:bodyPr/>
    <a:lstStyle/>
    <a:p>
      <a:pPr>
        <a:defRPr sz="95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9058693244731E-2"/>
          <c:y val="1.1400651465798207E-2"/>
          <c:w val="0.63617459077157923"/>
          <c:h val="0.86875023434571619"/>
        </c:manualLayout>
      </c:layout>
      <c:barChart>
        <c:barDir val="col"/>
        <c:grouping val="stacked"/>
        <c:varyColors val="0"/>
        <c:ser>
          <c:idx val="0"/>
          <c:order val="0"/>
          <c:tx>
            <c:strRef>
              <c:f>Sheet1!$A$2</c:f>
              <c:strCache>
                <c:ptCount val="1"/>
                <c:pt idx="0">
                  <c:v>Feed Cost</c:v>
                </c:pt>
              </c:strCache>
            </c:strRef>
          </c:tx>
          <c:invertIfNegative val="0"/>
          <c:dLbls>
            <c:dLbl>
              <c:idx val="0"/>
              <c:layout>
                <c:manualLayout>
                  <c:x val="1.2607441245416841E-3"/>
                  <c:y val="-4.01199850018758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66-4BB8-BB20-558D594BE20D}"/>
                </c:ext>
              </c:extLst>
            </c:dLbl>
            <c:dLbl>
              <c:idx val="1"/>
              <c:layout>
                <c:manualLayout>
                  <c:x val="1.880697641802315E-3"/>
                  <c:y val="2.6528168353955755E-2"/>
                </c:manualLayout>
              </c:layout>
              <c:tx>
                <c:rich>
                  <a:bodyPr/>
                  <a:lstStyle/>
                  <a:p>
                    <a:pPr>
                      <a:defRPr sz="1800" b="1" i="0" u="none" strike="noStrike" baseline="0">
                        <a:solidFill>
                          <a:srgbClr val="FF0000"/>
                        </a:solidFill>
                        <a:latin typeface="Times New Roman"/>
                        <a:ea typeface="Times New Roman"/>
                        <a:cs typeface="Times New Roman"/>
                      </a:defRPr>
                    </a:pPr>
                    <a:fld id="{345C00AC-38F2-4672-BEBE-C1B6CF5DDAEB}" type="VALUE">
                      <a:rPr lang="en-US" smtClean="0">
                        <a:solidFill>
                          <a:schemeClr val="tx1"/>
                        </a:solidFill>
                      </a:rPr>
                      <a:pPr>
                        <a:defRPr sz="1800" b="1" i="0" u="none" strike="noStrike" baseline="0">
                          <a:solidFill>
                            <a:srgbClr val="FF0000"/>
                          </a:solidFill>
                          <a:latin typeface="Times New Roman"/>
                          <a:ea typeface="Times New Roman"/>
                          <a:cs typeface="Times New Roman"/>
                        </a:defRPr>
                      </a:pPr>
                      <a:t>[VALUE]</a:t>
                    </a:fld>
                    <a:endParaRPr lang="en-US"/>
                  </a:p>
                </c:rich>
              </c:tx>
              <c:spPr>
                <a:noFill/>
                <a:ln w="15554">
                  <a:noFill/>
                </a:ln>
              </c:spPr>
              <c:showLegendKey val="0"/>
              <c:showVal val="1"/>
              <c:showCatName val="0"/>
              <c:showSerName val="0"/>
              <c:showPercent val="0"/>
              <c:showBubbleSize val="0"/>
              <c:extLst>
                <c:ext xmlns:c15="http://schemas.microsoft.com/office/drawing/2012/chart" uri="{CE6537A1-D6FC-4f65-9D91-7224C49458BB}">
                  <c15:layout>
                    <c:manualLayout>
                      <c:w val="8.3944020356234078E-2"/>
                      <c:h val="0.10922619047619049"/>
                    </c:manualLayout>
                  </c15:layout>
                  <c15:dlblFieldTable/>
                  <c15:showDataLabelsRange val="0"/>
                </c:ext>
                <c:ext xmlns:c16="http://schemas.microsoft.com/office/drawing/2014/chart" uri="{C3380CC4-5D6E-409C-BE32-E72D297353CC}">
                  <c16:uniqueId val="{00000001-3866-4BB8-BB20-558D594BE20D}"/>
                </c:ext>
              </c:extLst>
            </c:dLbl>
            <c:dLbl>
              <c:idx val="2"/>
              <c:layout>
                <c:manualLayout>
                  <c:x val="2.5004508024283226E-3"/>
                  <c:y val="-3.280839895013123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66-4BB8-BB20-558D594BE20D}"/>
                </c:ext>
              </c:extLst>
            </c:dLbl>
            <c:spPr>
              <a:noFill/>
              <a:ln w="1555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Sheet1!$B$2:$D$2</c:f>
              <c:numCache>
                <c:formatCode>"$"#,##0</c:formatCode>
                <c:ptCount val="3"/>
                <c:pt idx="0">
                  <c:v>2423.89</c:v>
                </c:pt>
                <c:pt idx="1">
                  <c:v>2907.7</c:v>
                </c:pt>
                <c:pt idx="2">
                  <c:v>2779.78</c:v>
                </c:pt>
              </c:numCache>
            </c:numRef>
          </c:val>
          <c:extLst>
            <c:ext xmlns:c16="http://schemas.microsoft.com/office/drawing/2014/chart" uri="{C3380CC4-5D6E-409C-BE32-E72D297353CC}">
              <c16:uniqueId val="{00000003-3866-4BB8-BB20-558D594BE20D}"/>
            </c:ext>
          </c:extLst>
        </c:ser>
        <c:ser>
          <c:idx val="1"/>
          <c:order val="1"/>
          <c:tx>
            <c:strRef>
              <c:f>Sheet1!$A$3</c:f>
              <c:strCache>
                <c:ptCount val="1"/>
                <c:pt idx="0">
                  <c:v>Direct Costs</c:v>
                </c:pt>
              </c:strCache>
            </c:strRef>
          </c:tx>
          <c:invertIfNegative val="0"/>
          <c:dLbls>
            <c:dLbl>
              <c:idx val="0"/>
              <c:layout>
                <c:manualLayout>
                  <c:x val="1.1756927330648554E-3"/>
                  <c:y val="6.4796587926508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66-4BB8-BB20-558D594BE20D}"/>
                </c:ext>
              </c:extLst>
            </c:dLbl>
            <c:dLbl>
              <c:idx val="1"/>
              <c:layout>
                <c:manualLayout>
                  <c:x val="1.7490132435735142E-3"/>
                  <c:y val="6.9080427446568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66-4BB8-BB20-558D594BE20D}"/>
                </c:ext>
              </c:extLst>
            </c:dLbl>
            <c:dLbl>
              <c:idx val="2"/>
              <c:layout>
                <c:manualLayout>
                  <c:x val="4.1715253150608079E-3"/>
                  <c:y val="-1.3421916010498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66-4BB8-BB20-558D594BE20D}"/>
                </c:ext>
              </c:extLst>
            </c:dLbl>
            <c:spPr>
              <a:noFill/>
              <a:ln w="1555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Sheet1!$B$3:$D$3</c:f>
              <c:numCache>
                <c:formatCode>"$"#,##0</c:formatCode>
                <c:ptCount val="3"/>
                <c:pt idx="0">
                  <c:v>1210.8000000000002</c:v>
                </c:pt>
                <c:pt idx="1">
                  <c:v>1467.0900000000001</c:v>
                </c:pt>
                <c:pt idx="2">
                  <c:v>1494.5300000000002</c:v>
                </c:pt>
              </c:numCache>
            </c:numRef>
          </c:val>
          <c:extLst>
            <c:ext xmlns:c16="http://schemas.microsoft.com/office/drawing/2014/chart" uri="{C3380CC4-5D6E-409C-BE32-E72D297353CC}">
              <c16:uniqueId val="{00000007-3866-4BB8-BB20-558D594BE20D}"/>
            </c:ext>
          </c:extLst>
        </c:ser>
        <c:ser>
          <c:idx val="2"/>
          <c:order val="2"/>
          <c:tx>
            <c:strRef>
              <c:f>Sheet1!$A$4</c:f>
              <c:strCache>
                <c:ptCount val="1"/>
                <c:pt idx="0">
                  <c:v>Overhead Expenses</c:v>
                </c:pt>
              </c:strCache>
            </c:strRef>
          </c:tx>
          <c:invertIfNegative val="0"/>
          <c:dLbls>
            <c:dLbl>
              <c:idx val="0"/>
              <c:layout>
                <c:manualLayout>
                  <c:x val="2.3041013003143265E-4"/>
                  <c:y val="1.0393466441694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66-4BB8-BB20-558D594BE20D}"/>
                </c:ext>
              </c:extLst>
            </c:dLbl>
            <c:dLbl>
              <c:idx val="1"/>
              <c:layout>
                <c:manualLayout>
                  <c:x val="9.5912724649876314E-3"/>
                  <c:y val="4.00449943757030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66-4BB8-BB20-558D594BE20D}"/>
                </c:ext>
              </c:extLst>
            </c:dLbl>
            <c:dLbl>
              <c:idx val="2"/>
              <c:layout>
                <c:manualLayout>
                  <c:x val="3.1904790527138307E-3"/>
                  <c:y val="1.4144872515935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66-4BB8-BB20-558D594BE20D}"/>
                </c:ext>
              </c:extLst>
            </c:dLbl>
            <c:spPr>
              <a:noFill/>
              <a:ln w="1555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Sheet1!$B$4:$D$4</c:f>
              <c:numCache>
                <c:formatCode>"$"#,##0</c:formatCode>
                <c:ptCount val="3"/>
                <c:pt idx="0">
                  <c:v>680.98</c:v>
                </c:pt>
                <c:pt idx="1">
                  <c:v>678.72</c:v>
                </c:pt>
                <c:pt idx="2">
                  <c:v>725.53</c:v>
                </c:pt>
              </c:numCache>
            </c:numRef>
          </c:val>
          <c:extLst>
            <c:ext xmlns:c16="http://schemas.microsoft.com/office/drawing/2014/chart" uri="{C3380CC4-5D6E-409C-BE32-E72D297353CC}">
              <c16:uniqueId val="{0000000B-3866-4BB8-BB20-558D594BE20D}"/>
            </c:ext>
          </c:extLst>
        </c:ser>
        <c:dLbls>
          <c:showLegendKey val="0"/>
          <c:showVal val="0"/>
          <c:showCatName val="0"/>
          <c:showSerName val="0"/>
          <c:showPercent val="0"/>
          <c:showBubbleSize val="0"/>
        </c:dLbls>
        <c:gapWidth val="150"/>
        <c:overlap val="100"/>
        <c:axId val="288117200"/>
        <c:axId val="288117592"/>
      </c:barChart>
      <c:lineChart>
        <c:grouping val="standard"/>
        <c:varyColors val="0"/>
        <c:ser>
          <c:idx val="3"/>
          <c:order val="3"/>
          <c:tx>
            <c:strRef>
              <c:f>Sheet1!$A$6</c:f>
              <c:strCache>
                <c:ptCount val="1"/>
                <c:pt idx="0">
                  <c:v>Gross Margin</c:v>
                </c:pt>
              </c:strCache>
            </c:strRef>
          </c:tx>
          <c:marker>
            <c:symbol val="none"/>
          </c:marker>
          <c:dLbls>
            <c:dLbl>
              <c:idx val="0"/>
              <c:layout>
                <c:manualLayout>
                  <c:x val="-3.6714351545751671E-3"/>
                  <c:y val="-6.4439913760779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66-4BB8-BB20-558D594BE20D}"/>
                </c:ext>
              </c:extLst>
            </c:dLbl>
            <c:dLbl>
              <c:idx val="1"/>
              <c:layout>
                <c:manualLayout>
                  <c:x val="-4.9512532307507406E-2"/>
                  <c:y val="-0.113749296962879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66-4BB8-BB20-558D594BE20D}"/>
                </c:ext>
              </c:extLst>
            </c:dLbl>
            <c:dLbl>
              <c:idx val="2"/>
              <c:layout>
                <c:manualLayout>
                  <c:x val="-3.0916030534351144E-2"/>
                  <c:y val="-9.037659355080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866-4BB8-BB20-558D594BE20D}"/>
                </c:ext>
              </c:extLst>
            </c:dLbl>
            <c:spPr>
              <a:noFill/>
              <a:ln w="1555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Sheet1!$B$6:$D$6</c:f>
              <c:numCache>
                <c:formatCode>"$"#,##0</c:formatCode>
                <c:ptCount val="3"/>
                <c:pt idx="0">
                  <c:v>4523.63</c:v>
                </c:pt>
                <c:pt idx="1">
                  <c:v>5739.73</c:v>
                </c:pt>
                <c:pt idx="2">
                  <c:v>5036.9799999999996</c:v>
                </c:pt>
              </c:numCache>
            </c:numRef>
          </c:val>
          <c:smooth val="0"/>
          <c:extLst>
            <c:ext xmlns:c16="http://schemas.microsoft.com/office/drawing/2014/chart" uri="{C3380CC4-5D6E-409C-BE32-E72D297353CC}">
              <c16:uniqueId val="{0000000F-3866-4BB8-BB20-558D594BE20D}"/>
            </c:ext>
          </c:extLst>
        </c:ser>
        <c:dLbls>
          <c:showLegendKey val="0"/>
          <c:showVal val="0"/>
          <c:showCatName val="0"/>
          <c:showSerName val="0"/>
          <c:showPercent val="0"/>
          <c:showBubbleSize val="0"/>
        </c:dLbls>
        <c:marker val="1"/>
        <c:smooth val="0"/>
        <c:axId val="288117200"/>
        <c:axId val="288117592"/>
      </c:lineChart>
      <c:catAx>
        <c:axId val="288117200"/>
        <c:scaling>
          <c:orientation val="minMax"/>
        </c:scaling>
        <c:delete val="0"/>
        <c:axPos val="b"/>
        <c:numFmt formatCode="General" sourceLinked="1"/>
        <c:majorTickMark val="out"/>
        <c:minorTickMark val="none"/>
        <c:tickLblPos val="low"/>
        <c:spPr>
          <a:ln w="194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88117592"/>
        <c:crosses val="autoZero"/>
        <c:auto val="1"/>
        <c:lblAlgn val="ctr"/>
        <c:lblOffset val="100"/>
        <c:noMultiLvlLbl val="0"/>
      </c:catAx>
      <c:valAx>
        <c:axId val="288117592"/>
        <c:scaling>
          <c:orientation val="minMax"/>
        </c:scaling>
        <c:delete val="0"/>
        <c:axPos val="l"/>
        <c:numFmt formatCode="&quot;$&quot;#,##0" sourceLinked="1"/>
        <c:majorTickMark val="out"/>
        <c:minorTickMark val="none"/>
        <c:tickLblPos val="nextTo"/>
        <c:spPr>
          <a:ln w="194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117200"/>
        <c:crosses val="autoZero"/>
        <c:crossBetween val="between"/>
        <c:majorUnit val="2000"/>
      </c:valAx>
      <c:spPr>
        <a:noFill/>
        <a:ln w="12700">
          <a:solidFill>
            <a:schemeClr val="tx1"/>
          </a:solidFill>
          <a:prstDash val="solid"/>
        </a:ln>
      </c:spPr>
    </c:plotArea>
    <c:legend>
      <c:legendPos val="r"/>
      <c:layout>
        <c:manualLayout>
          <c:xMode val="edge"/>
          <c:yMode val="edge"/>
          <c:x val="0.73297679870168897"/>
          <c:y val="0.21485142482189726"/>
          <c:w val="0.1397967381939853"/>
          <c:h val="0.57029715035620554"/>
        </c:manualLayout>
      </c:layout>
      <c:overlay val="0"/>
      <c:txPr>
        <a:bodyPr/>
        <a:lstStyle/>
        <a:p>
          <a:pPr>
            <a:defRPr sz="1400"/>
          </a:pPr>
          <a:endParaRPr lang="en-US"/>
        </a:p>
      </c:txPr>
    </c:legend>
    <c:plotVisOnly val="1"/>
    <c:dispBlanksAs val="gap"/>
    <c:showDLblsOverMax val="0"/>
  </c:chart>
  <c:spPr>
    <a:noFill/>
    <a:ln>
      <a:noFill/>
    </a:ln>
  </c:spPr>
  <c:txPr>
    <a:bodyPr/>
    <a:lstStyle/>
    <a:p>
      <a:pPr>
        <a:defRPr sz="9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4074169434572577"/>
          <c:h val="0.7247058823529412"/>
        </c:manualLayout>
      </c:layout>
      <c:lineChart>
        <c:grouping val="standard"/>
        <c:varyColors val="0"/>
        <c:ser>
          <c:idx val="1"/>
          <c:order val="0"/>
          <c:tx>
            <c:strRef>
              <c:f>Sheet1!$A$2</c:f>
              <c:strCache>
                <c:ptCount val="1"/>
                <c:pt idx="0">
                  <c:v># milk/cow</c:v>
                </c:pt>
              </c:strCache>
            </c:strRef>
          </c:tx>
          <c:dLbls>
            <c:dLbl>
              <c:idx val="0"/>
              <c:layout>
                <c:manualLayout>
                  <c:x val="-5.0847457627118654E-2"/>
                  <c:y val="6.4677471331555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8D-47D5-B41D-93F2CDE17340}"/>
                </c:ext>
              </c:extLst>
            </c:dLbl>
            <c:dLbl>
              <c:idx val="1"/>
              <c:layout>
                <c:manualLayout>
                  <c:x val="-5.0847457627118668E-2"/>
                  <c:y val="-8.264343559032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8D-47D5-B41D-93F2CDE17340}"/>
                </c:ext>
              </c:extLst>
            </c:dLbl>
            <c:dLbl>
              <c:idx val="2"/>
              <c:layout>
                <c:manualLayout>
                  <c:x val="-3.1073446327683617E-2"/>
                  <c:y val="7.54570498868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8D-47D5-B41D-93F2CDE17340}"/>
                </c:ext>
              </c:extLst>
            </c:dLbl>
            <c:dLbl>
              <c:idx val="3"/>
              <c:layout>
                <c:manualLayout>
                  <c:x val="-4.6610169491525473E-2"/>
                  <c:y val="-9.3423014145579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8D-47D5-B41D-93F2CDE17340}"/>
                </c:ext>
              </c:extLst>
            </c:dLbl>
            <c:dLbl>
              <c:idx val="4"/>
              <c:layout>
                <c:manualLayout>
                  <c:x val="-4.8022598870056547E-2"/>
                  <c:y val="8.6236628442073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8D-47D5-B41D-93F2CDE17340}"/>
                </c:ext>
              </c:extLst>
            </c:dLbl>
            <c:dLbl>
              <c:idx val="5"/>
              <c:layout>
                <c:manualLayout>
                  <c:x val="-4.9435028248587573E-2"/>
                  <c:y val="-8.623662844207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8D-47D5-B41D-93F2CDE17340}"/>
                </c:ext>
              </c:extLst>
            </c:dLbl>
            <c:dLbl>
              <c:idx val="6"/>
              <c:layout>
                <c:manualLayout>
                  <c:x val="-5.6497175141242938E-2"/>
                  <c:y val="7.54570498868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8D-47D5-B41D-93F2CDE17340}"/>
                </c:ext>
              </c:extLst>
            </c:dLbl>
            <c:dLbl>
              <c:idx val="7"/>
              <c:layout>
                <c:manualLayout>
                  <c:x val="-6.2146892655367235E-2"/>
                  <c:y val="-8.6236486977788129E-2"/>
                </c:manualLayout>
              </c:layout>
              <c:showLegendKey val="0"/>
              <c:showVal val="1"/>
              <c:showCatName val="0"/>
              <c:showSerName val="0"/>
              <c:showPercent val="0"/>
              <c:showBubbleSize val="0"/>
              <c:extLst>
                <c:ext xmlns:c15="http://schemas.microsoft.com/office/drawing/2012/chart" uri="{CE6537A1-D6FC-4f65-9D91-7224C49458BB}">
                  <c15:layout>
                    <c:manualLayout>
                      <c:w val="6.8947795720450192E-2"/>
                      <c:h val="6.8629983468483577E-2"/>
                    </c:manualLayout>
                  </c15:layout>
                </c:ext>
                <c:ext xmlns:c16="http://schemas.microsoft.com/office/drawing/2014/chart" uri="{C3380CC4-5D6E-409C-BE32-E72D297353CC}">
                  <c16:uniqueId val="{00000007-EF8D-47D5-B41D-93F2CDE17340}"/>
                </c:ext>
              </c:extLst>
            </c:dLbl>
            <c:dLbl>
              <c:idx val="8"/>
              <c:layout>
                <c:manualLayout>
                  <c:x val="-5.5084745762711863E-2"/>
                  <c:y val="-9.7016206997332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8D-47D5-B41D-93F2CDE17340}"/>
                </c:ext>
              </c:extLst>
            </c:dLbl>
            <c:dLbl>
              <c:idx val="9"/>
              <c:layout>
                <c:manualLayout>
                  <c:x val="-4.8022598870056603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8D-47D5-B41D-93F2CDE17340}"/>
                </c:ext>
              </c:extLst>
            </c:dLbl>
            <c:numFmt formatCode="#,##0" sourceLinked="0"/>
            <c:spPr>
              <a:solidFill>
                <a:schemeClr val="bg1"/>
              </a:solid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Sheet1!$T$1:$AC$1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Sheet1!$T$2:$AC$2</c:f>
              <c:numCache>
                <c:formatCode>General</c:formatCode>
                <c:ptCount val="10"/>
                <c:pt idx="0">
                  <c:v>23765</c:v>
                </c:pt>
                <c:pt idx="1">
                  <c:v>24034</c:v>
                </c:pt>
                <c:pt idx="2">
                  <c:v>24598</c:v>
                </c:pt>
                <c:pt idx="3">
                  <c:v>24830</c:v>
                </c:pt>
                <c:pt idx="4">
                  <c:v>23974</c:v>
                </c:pt>
                <c:pt idx="5">
                  <c:v>24390</c:v>
                </c:pt>
                <c:pt idx="6">
                  <c:v>24983</c:v>
                </c:pt>
                <c:pt idx="7">
                  <c:v>25285</c:v>
                </c:pt>
                <c:pt idx="8">
                  <c:v>25485</c:v>
                </c:pt>
                <c:pt idx="9">
                  <c:v>25918</c:v>
                </c:pt>
              </c:numCache>
            </c:numRef>
          </c:val>
          <c:smooth val="0"/>
          <c:extLst>
            <c:ext xmlns:c16="http://schemas.microsoft.com/office/drawing/2014/chart" uri="{C3380CC4-5D6E-409C-BE32-E72D297353CC}">
              <c16:uniqueId val="{00000000-2F63-43F0-B2F6-F9A5A83472D7}"/>
            </c:ext>
          </c:extLst>
        </c:ser>
        <c:dLbls>
          <c:showLegendKey val="0"/>
          <c:showVal val="0"/>
          <c:showCatName val="0"/>
          <c:showSerName val="0"/>
          <c:showPercent val="0"/>
          <c:showBubbleSize val="0"/>
        </c:dLbls>
        <c:marker val="1"/>
        <c:smooth val="0"/>
        <c:axId val="14758920"/>
        <c:axId val="288118376"/>
      </c:lineChart>
      <c:catAx>
        <c:axId val="14758920"/>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288118376"/>
        <c:crosses val="autoZero"/>
        <c:auto val="0"/>
        <c:lblAlgn val="ctr"/>
        <c:lblOffset val="100"/>
        <c:noMultiLvlLbl val="0"/>
      </c:catAx>
      <c:valAx>
        <c:axId val="288118376"/>
        <c:scaling>
          <c:orientation val="minMax"/>
          <c:max val="26500"/>
        </c:scaling>
        <c:delete val="1"/>
        <c:axPos val="l"/>
        <c:numFmt formatCode="#,##0" sourceLinked="0"/>
        <c:majorTickMark val="cross"/>
        <c:minorTickMark val="none"/>
        <c:tickLblPos val="nextTo"/>
        <c:crossAx val="14758920"/>
        <c:crosses val="autoZero"/>
        <c:crossBetween val="between"/>
        <c:majorUnit val="10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Feed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9.59</c:v>
                </c:pt>
                <c:pt idx="1">
                  <c:v>11.41</c:v>
                </c:pt>
                <c:pt idx="2">
                  <c:v>10.73</c:v>
                </c:pt>
              </c:numCache>
            </c:numRef>
          </c:val>
          <c:extLst>
            <c:ext xmlns:c16="http://schemas.microsoft.com/office/drawing/2014/chart" uri="{C3380CC4-5D6E-409C-BE32-E72D297353CC}">
              <c16:uniqueId val="{00000000-40E2-489A-AE50-50AF9161D52F}"/>
            </c:ext>
          </c:extLst>
        </c:ser>
        <c:ser>
          <c:idx val="1"/>
          <c:order val="1"/>
          <c:tx>
            <c:strRef>
              <c:f>Sheet1!$C$1</c:f>
              <c:strCache>
                <c:ptCount val="1"/>
                <c:pt idx="0">
                  <c:v>Non-Feed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General</c:formatCode>
                <c:ptCount val="3"/>
                <c:pt idx="0">
                  <c:v>7.48</c:v>
                </c:pt>
                <c:pt idx="1">
                  <c:v>8.4199999999999982</c:v>
                </c:pt>
                <c:pt idx="2">
                  <c:v>8.5599999999999987</c:v>
                </c:pt>
              </c:numCache>
            </c:numRef>
          </c:val>
          <c:extLst>
            <c:ext xmlns:c16="http://schemas.microsoft.com/office/drawing/2014/chart" uri="{C3380CC4-5D6E-409C-BE32-E72D297353CC}">
              <c16:uniqueId val="{00000001-40E2-489A-AE50-50AF9161D52F}"/>
            </c:ext>
          </c:extLst>
        </c:ser>
        <c:dLbls>
          <c:dLblPos val="ctr"/>
          <c:showLegendKey val="0"/>
          <c:showVal val="1"/>
          <c:showCatName val="0"/>
          <c:showSerName val="0"/>
          <c:showPercent val="0"/>
          <c:showBubbleSize val="0"/>
        </c:dLbls>
        <c:gapWidth val="150"/>
        <c:overlap val="100"/>
        <c:axId val="473837544"/>
        <c:axId val="473837872"/>
      </c:barChart>
      <c:catAx>
        <c:axId val="47383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73837872"/>
        <c:crosses val="autoZero"/>
        <c:auto val="1"/>
        <c:lblAlgn val="ctr"/>
        <c:lblOffset val="100"/>
        <c:noMultiLvlLbl val="0"/>
      </c:catAx>
      <c:valAx>
        <c:axId val="47383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3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Feed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9.59</c:v>
                </c:pt>
                <c:pt idx="1">
                  <c:v>11.41</c:v>
                </c:pt>
                <c:pt idx="2">
                  <c:v>10.73</c:v>
                </c:pt>
              </c:numCache>
            </c:numRef>
          </c:val>
          <c:extLst>
            <c:ext xmlns:c16="http://schemas.microsoft.com/office/drawing/2014/chart" uri="{C3380CC4-5D6E-409C-BE32-E72D297353CC}">
              <c16:uniqueId val="{00000000-40E2-489A-AE50-50AF9161D52F}"/>
            </c:ext>
          </c:extLst>
        </c:ser>
        <c:ser>
          <c:idx val="1"/>
          <c:order val="1"/>
          <c:tx>
            <c:strRef>
              <c:f>Sheet1!$C$1</c:f>
              <c:strCache>
                <c:ptCount val="1"/>
                <c:pt idx="0">
                  <c:v>Non-Feed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General</c:formatCode>
                <c:ptCount val="3"/>
                <c:pt idx="0">
                  <c:v>5.53</c:v>
                </c:pt>
                <c:pt idx="1">
                  <c:v>6.4499999999999984</c:v>
                </c:pt>
                <c:pt idx="2">
                  <c:v>6.5199999999999987</c:v>
                </c:pt>
              </c:numCache>
            </c:numRef>
          </c:val>
          <c:extLst>
            <c:ext xmlns:c16="http://schemas.microsoft.com/office/drawing/2014/chart" uri="{C3380CC4-5D6E-409C-BE32-E72D297353CC}">
              <c16:uniqueId val="{00000001-40E2-489A-AE50-50AF9161D52F}"/>
            </c:ext>
          </c:extLst>
        </c:ser>
        <c:ser>
          <c:idx val="2"/>
          <c:order val="2"/>
          <c:tx>
            <c:strRef>
              <c:f>Sheet1!$D$1</c:f>
              <c:strCache>
                <c:ptCount val="1"/>
                <c:pt idx="0">
                  <c:v>Dairy Repl Cost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General</c:formatCode>
                <c:ptCount val="3"/>
                <c:pt idx="0">
                  <c:v>2.69</c:v>
                </c:pt>
                <c:pt idx="1">
                  <c:v>2.93</c:v>
                </c:pt>
                <c:pt idx="2">
                  <c:v>2.67</c:v>
                </c:pt>
              </c:numCache>
            </c:numRef>
          </c:val>
          <c:extLst>
            <c:ext xmlns:c16="http://schemas.microsoft.com/office/drawing/2014/chart" uri="{C3380CC4-5D6E-409C-BE32-E72D297353CC}">
              <c16:uniqueId val="{00000000-F7F5-48F4-92DC-B448CC5323BF}"/>
            </c:ext>
          </c:extLst>
        </c:ser>
        <c:ser>
          <c:idx val="3"/>
          <c:order val="3"/>
          <c:tx>
            <c:strRef>
              <c:f>Sheet1!$E$1</c:f>
              <c:strCache>
                <c:ptCount val="1"/>
                <c:pt idx="0">
                  <c:v>Hired Labor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Sheet1!$E$2:$E$4</c:f>
              <c:numCache>
                <c:formatCode>General</c:formatCode>
                <c:ptCount val="3"/>
                <c:pt idx="0">
                  <c:v>1.95</c:v>
                </c:pt>
                <c:pt idx="1">
                  <c:v>1.97</c:v>
                </c:pt>
                <c:pt idx="2">
                  <c:v>2.04</c:v>
                </c:pt>
              </c:numCache>
            </c:numRef>
          </c:val>
          <c:extLst>
            <c:ext xmlns:c16="http://schemas.microsoft.com/office/drawing/2014/chart" uri="{C3380CC4-5D6E-409C-BE32-E72D297353CC}">
              <c16:uniqueId val="{00000001-F7F5-48F4-92DC-B448CC5323BF}"/>
            </c:ext>
          </c:extLst>
        </c:ser>
        <c:ser>
          <c:idx val="4"/>
          <c:order val="4"/>
          <c:tx>
            <c:strRef>
              <c:f>Sheet1!$F$1</c:f>
              <c:strCache>
                <c:ptCount val="1"/>
                <c:pt idx="0">
                  <c:v>Labor &amp; Mgt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Sheet1!$F$2:$F$4</c:f>
              <c:numCache>
                <c:formatCode>General</c:formatCode>
                <c:ptCount val="3"/>
                <c:pt idx="0">
                  <c:v>0.66</c:v>
                </c:pt>
                <c:pt idx="1">
                  <c:v>0.76</c:v>
                </c:pt>
                <c:pt idx="2">
                  <c:v>0.74</c:v>
                </c:pt>
              </c:numCache>
            </c:numRef>
          </c:val>
          <c:extLst>
            <c:ext xmlns:c16="http://schemas.microsoft.com/office/drawing/2014/chart" uri="{C3380CC4-5D6E-409C-BE32-E72D297353CC}">
              <c16:uniqueId val="{00000002-F7F5-48F4-92DC-B448CC5323BF}"/>
            </c:ext>
          </c:extLst>
        </c:ser>
        <c:dLbls>
          <c:dLblPos val="ctr"/>
          <c:showLegendKey val="0"/>
          <c:showVal val="1"/>
          <c:showCatName val="0"/>
          <c:showSerName val="0"/>
          <c:showPercent val="0"/>
          <c:showBubbleSize val="0"/>
        </c:dLbls>
        <c:gapWidth val="150"/>
        <c:axId val="473837544"/>
        <c:axId val="473837872"/>
      </c:barChart>
      <c:catAx>
        <c:axId val="473837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37872"/>
        <c:crosses val="autoZero"/>
        <c:auto val="1"/>
        <c:lblAlgn val="ctr"/>
        <c:lblOffset val="100"/>
        <c:noMultiLvlLbl val="0"/>
      </c:catAx>
      <c:valAx>
        <c:axId val="473837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3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Avg Milk Price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_(* #,##0.00_);_(* \(#,##0.00\);_(* "-"??_);_(@_)</c:formatCode>
                <c:ptCount val="9"/>
                <c:pt idx="0">
                  <c:v>17.97</c:v>
                </c:pt>
                <c:pt idx="1">
                  <c:v>16.57</c:v>
                </c:pt>
                <c:pt idx="2">
                  <c:v>17.920000000000002</c:v>
                </c:pt>
                <c:pt idx="3">
                  <c:v>16.440000000000001</c:v>
                </c:pt>
                <c:pt idx="4">
                  <c:v>18.64</c:v>
                </c:pt>
                <c:pt idx="5">
                  <c:v>19.77</c:v>
                </c:pt>
                <c:pt idx="6">
                  <c:v>18.41</c:v>
                </c:pt>
                <c:pt idx="7">
                  <c:v>24.24</c:v>
                </c:pt>
                <c:pt idx="8">
                  <c:v>19.14</c:v>
                </c:pt>
              </c:numCache>
            </c:numRef>
          </c:val>
          <c:smooth val="0"/>
          <c:extLst>
            <c:ext xmlns:c16="http://schemas.microsoft.com/office/drawing/2014/chart" uri="{C3380CC4-5D6E-409C-BE32-E72D297353CC}">
              <c16:uniqueId val="{00000000-9E20-4958-9028-299ACC595CC1}"/>
            </c:ext>
          </c:extLst>
        </c:ser>
        <c:ser>
          <c:idx val="1"/>
          <c:order val="1"/>
          <c:tx>
            <c:strRef>
              <c:f>Sheet1!$C$1</c:f>
              <c:strCache>
                <c:ptCount val="1"/>
                <c:pt idx="0">
                  <c:v>COP with Mgt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_(* #,##0.00_);_(* \(#,##0.00\);_(* "-"??_);_(@_)</c:formatCode>
                <c:ptCount val="9"/>
                <c:pt idx="0">
                  <c:v>17.2</c:v>
                </c:pt>
                <c:pt idx="1">
                  <c:v>15.77</c:v>
                </c:pt>
                <c:pt idx="2">
                  <c:v>16.100000000000001</c:v>
                </c:pt>
                <c:pt idx="3">
                  <c:v>17.29</c:v>
                </c:pt>
                <c:pt idx="4">
                  <c:v>17.649999999999999</c:v>
                </c:pt>
                <c:pt idx="5">
                  <c:v>16.649999999999999</c:v>
                </c:pt>
                <c:pt idx="6">
                  <c:v>18.23</c:v>
                </c:pt>
                <c:pt idx="7">
                  <c:v>22.23</c:v>
                </c:pt>
                <c:pt idx="8">
                  <c:v>19.71</c:v>
                </c:pt>
              </c:numCache>
            </c:numRef>
          </c:val>
          <c:smooth val="0"/>
          <c:extLst>
            <c:ext xmlns:c16="http://schemas.microsoft.com/office/drawing/2014/chart" uri="{C3380CC4-5D6E-409C-BE32-E72D297353CC}">
              <c16:uniqueId val="{00000001-9E20-4958-9028-299ACC595CC1}"/>
            </c:ext>
          </c:extLst>
        </c:ser>
        <c:dLbls>
          <c:showLegendKey val="0"/>
          <c:showVal val="0"/>
          <c:showCatName val="0"/>
          <c:showSerName val="0"/>
          <c:showPercent val="0"/>
          <c:showBubbleSize val="0"/>
        </c:dLbls>
        <c:marker val="1"/>
        <c:smooth val="0"/>
        <c:axId val="1598751695"/>
        <c:axId val="208104751"/>
      </c:lineChart>
      <c:catAx>
        <c:axId val="159875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104751"/>
        <c:crosses val="autoZero"/>
        <c:auto val="1"/>
        <c:lblAlgn val="ctr"/>
        <c:lblOffset val="100"/>
        <c:noMultiLvlLbl val="0"/>
      </c:catAx>
      <c:valAx>
        <c:axId val="208104751"/>
        <c:scaling>
          <c:orientation val="minMax"/>
          <c:max val="26"/>
          <c:min val="5"/>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875169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8.6343204740916724E-2"/>
          <c:y val="5.2757791503607016E-2"/>
          <c:w val="0.8873015873015877"/>
          <c:h val="0.65947242206235013"/>
        </c:manualLayout>
      </c:layout>
      <c:bar3DChart>
        <c:barDir val="col"/>
        <c:grouping val="clustered"/>
        <c:varyColors val="0"/>
        <c:ser>
          <c:idx val="0"/>
          <c:order val="0"/>
          <c:tx>
            <c:strRef>
              <c:f>Sheet1!$A$2</c:f>
              <c:strCache>
                <c:ptCount val="1"/>
              </c:strCache>
            </c:strRef>
          </c:tx>
          <c:invertIfNegative val="0"/>
          <c:dLbls>
            <c:dLbl>
              <c:idx val="0"/>
              <c:layout>
                <c:manualLayout>
                  <c:x val="4.8095638326108329E-3"/>
                  <c:y val="-1.6568673676269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9-44EF-B4CF-470D40C029A4}"/>
                </c:ext>
              </c:extLst>
            </c:dLbl>
            <c:dLbl>
              <c:idx val="1"/>
              <c:layout>
                <c:manualLayout>
                  <c:x val="5.2003892771831034E-3"/>
                  <c:y val="-1.0143806874440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19-44EF-B4CF-470D40C029A4}"/>
                </c:ext>
              </c:extLst>
            </c:dLbl>
            <c:dLbl>
              <c:idx val="2"/>
              <c:layout>
                <c:manualLayout>
                  <c:x val="1.3840827462356761E-3"/>
                  <c:y val="-2.6585176104484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19-44EF-B4CF-470D40C029A4}"/>
                </c:ext>
              </c:extLst>
            </c:dLbl>
            <c:dLbl>
              <c:idx val="3"/>
              <c:layout>
                <c:manualLayout>
                  <c:x val="8.0573974305843728E-3"/>
                  <c:y val="-1.8432976566551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19-44EF-B4CF-470D40C029A4}"/>
                </c:ext>
              </c:extLst>
            </c:dLbl>
            <c:dLbl>
              <c:idx val="4"/>
              <c:layout>
                <c:manualLayout>
                  <c:x val="1.7888347838099989E-3"/>
                  <c:y val="-2.5107501532368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19-44EF-B4CF-470D40C029A4}"/>
                </c:ext>
              </c:extLst>
            </c:dLbl>
            <c:dLbl>
              <c:idx val="5"/>
              <c:layout>
                <c:manualLayout>
                  <c:x val="7.8489777593590323E-3"/>
                  <c:y val="-2.083549436559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19-44EF-B4CF-470D40C029A4}"/>
                </c:ext>
              </c:extLst>
            </c:dLbl>
            <c:spPr>
              <a:noFill/>
              <a:ln w="27125">
                <a:noFill/>
              </a:ln>
            </c:spPr>
            <c:txPr>
              <a:bodyPr/>
              <a:lstStyle/>
              <a:p>
                <a:pPr>
                  <a:defRPr sz="19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1">
                  <c:v>&lt;50 cows</c:v>
                </c:pt>
                <c:pt idx="2">
                  <c:v>51-100 cows</c:v>
                </c:pt>
                <c:pt idx="3">
                  <c:v>101-200 cows</c:v>
                </c:pt>
                <c:pt idx="4">
                  <c:v>201-500 cows</c:v>
                </c:pt>
                <c:pt idx="5">
                  <c:v>&gt; 500 cows</c:v>
                </c:pt>
              </c:strCache>
            </c:strRef>
          </c:cat>
          <c:val>
            <c:numRef>
              <c:f>Sheet1!$B$2:$G$2</c:f>
              <c:numCache>
                <c:formatCode>General</c:formatCode>
                <c:ptCount val="6"/>
                <c:pt idx="0">
                  <c:v>249</c:v>
                </c:pt>
                <c:pt idx="1">
                  <c:v>16</c:v>
                </c:pt>
                <c:pt idx="2">
                  <c:v>55</c:v>
                </c:pt>
                <c:pt idx="3">
                  <c:v>75</c:v>
                </c:pt>
                <c:pt idx="4">
                  <c:v>65</c:v>
                </c:pt>
                <c:pt idx="5">
                  <c:v>38</c:v>
                </c:pt>
              </c:numCache>
            </c:numRef>
          </c:val>
          <c:extLst>
            <c:ext xmlns:c16="http://schemas.microsoft.com/office/drawing/2014/chart" uri="{C3380CC4-5D6E-409C-BE32-E72D297353CC}">
              <c16:uniqueId val="{00000006-C619-44EF-B4CF-470D40C029A4}"/>
            </c:ext>
          </c:extLst>
        </c:ser>
        <c:dLbls>
          <c:showLegendKey val="0"/>
          <c:showVal val="1"/>
          <c:showCatName val="0"/>
          <c:showSerName val="0"/>
          <c:showPercent val="0"/>
          <c:showBubbleSize val="0"/>
        </c:dLbls>
        <c:gapWidth val="150"/>
        <c:gapDepth val="0"/>
        <c:shape val="box"/>
        <c:axId val="288121904"/>
        <c:axId val="288122296"/>
        <c:axId val="0"/>
      </c:bar3DChart>
      <c:catAx>
        <c:axId val="288121904"/>
        <c:scaling>
          <c:orientation val="minMax"/>
        </c:scaling>
        <c:delete val="0"/>
        <c:axPos val="b"/>
        <c:numFmt formatCode="General" sourceLinked="1"/>
        <c:majorTickMark val="out"/>
        <c:minorTickMark val="none"/>
        <c:tickLblPos val="low"/>
        <c:spPr>
          <a:ln w="3391">
            <a:solidFill>
              <a:schemeClr val="tx1"/>
            </a:solidFill>
            <a:prstDash val="solid"/>
          </a:ln>
        </c:spPr>
        <c:txPr>
          <a:bodyPr rot="0" vert="horz"/>
          <a:lstStyle/>
          <a:p>
            <a:pPr>
              <a:defRPr sz="1922" b="1" i="0" u="none" strike="noStrike" baseline="0">
                <a:solidFill>
                  <a:schemeClr val="tx1"/>
                </a:solidFill>
                <a:latin typeface="Arial"/>
                <a:ea typeface="Arial"/>
                <a:cs typeface="Arial"/>
              </a:defRPr>
            </a:pPr>
            <a:endParaRPr lang="en-US"/>
          </a:p>
        </c:txPr>
        <c:crossAx val="288122296"/>
        <c:crosses val="autoZero"/>
        <c:auto val="1"/>
        <c:lblAlgn val="ctr"/>
        <c:lblOffset val="100"/>
        <c:tickLblSkip val="1"/>
        <c:tickMarkSkip val="1"/>
        <c:noMultiLvlLbl val="0"/>
      </c:catAx>
      <c:valAx>
        <c:axId val="288122296"/>
        <c:scaling>
          <c:orientation val="minMax"/>
        </c:scaling>
        <c:delete val="0"/>
        <c:axPos val="l"/>
        <c:numFmt formatCode="General" sourceLinked="1"/>
        <c:majorTickMark val="out"/>
        <c:minorTickMark val="none"/>
        <c:tickLblPos val="nextTo"/>
        <c:spPr>
          <a:ln w="3391">
            <a:solidFill>
              <a:schemeClr val="tx1"/>
            </a:solidFill>
            <a:prstDash val="solid"/>
          </a:ln>
        </c:spPr>
        <c:txPr>
          <a:bodyPr rot="0" vert="horz"/>
          <a:lstStyle/>
          <a:p>
            <a:pPr>
              <a:defRPr sz="1922" b="1" i="0" u="none" strike="noStrike" baseline="0">
                <a:solidFill>
                  <a:schemeClr val="tx1"/>
                </a:solidFill>
                <a:latin typeface="Arial"/>
                <a:ea typeface="Arial"/>
                <a:cs typeface="Arial"/>
              </a:defRPr>
            </a:pPr>
            <a:endParaRPr lang="en-US"/>
          </a:p>
        </c:txPr>
        <c:crossAx val="288121904"/>
        <c:crosses val="autoZero"/>
        <c:crossBetween val="between"/>
      </c:valAx>
      <c:spPr>
        <a:noFill/>
        <a:ln w="27125">
          <a:noFill/>
        </a:ln>
      </c:spPr>
    </c:plotArea>
    <c:plotVisOnly val="1"/>
    <c:dispBlanksAs val="gap"/>
    <c:showDLblsOverMax val="0"/>
  </c:chart>
  <c:spPr>
    <a:noFill/>
    <a:ln>
      <a:noFill/>
    </a:ln>
  </c:spPr>
  <c:txPr>
    <a:bodyPr/>
    <a:lstStyle/>
    <a:p>
      <a:pPr>
        <a:defRPr sz="1922"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9.6825396825398022E-2"/>
          <c:y val="2.3517981304968377E-2"/>
          <c:w val="0.8873015873015877"/>
          <c:h val="0.77046668508541649"/>
        </c:manualLayout>
      </c:layout>
      <c:bar3DChart>
        <c:barDir val="col"/>
        <c:grouping val="clustered"/>
        <c:varyColors val="0"/>
        <c:ser>
          <c:idx val="0"/>
          <c:order val="0"/>
          <c:tx>
            <c:strRef>
              <c:f>Sheet1!$B$3</c:f>
              <c:strCache>
                <c:ptCount val="1"/>
                <c:pt idx="0">
                  <c:v>249</c:v>
                </c:pt>
              </c:strCache>
            </c:strRef>
          </c:tx>
          <c:invertIfNegative val="0"/>
          <c:dLbls>
            <c:dLbl>
              <c:idx val="0"/>
              <c:layout>
                <c:manualLayout>
                  <c:x val="1.977401129943503E-2"/>
                  <c:y val="-1.4619883040935672E-2"/>
                </c:manualLayout>
              </c:layout>
              <c:tx>
                <c:rich>
                  <a:bodyPr/>
                  <a:lstStyle/>
                  <a:p>
                    <a:r>
                      <a:rPr lang="en-US" dirty="0"/>
                      <a:t>243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3C3-4637-BDEC-8BF507825AD4}"/>
                </c:ext>
              </c:extLst>
            </c:dLbl>
            <c:dLbl>
              <c:idx val="1"/>
              <c:layout>
                <c:manualLayout>
                  <c:x val="1.4124293785310682E-2"/>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CA-483C-A513-8C56BC4EB9B8}"/>
                </c:ext>
              </c:extLst>
            </c:dLbl>
            <c:dLbl>
              <c:idx val="2"/>
              <c:layout>
                <c:manualLayout>
                  <c:x val="1.4124293785310734E-2"/>
                  <c:y val="-1.461988304093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CA-483C-A513-8C56BC4EB9B8}"/>
                </c:ext>
              </c:extLst>
            </c:dLbl>
            <c:dLbl>
              <c:idx val="3"/>
              <c:layout>
                <c:manualLayout>
                  <c:x val="1.6949152542372881E-2"/>
                  <c:y val="-8.7719298245614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CA-483C-A513-8C56BC4EB9B8}"/>
                </c:ext>
              </c:extLst>
            </c:dLbl>
            <c:dLbl>
              <c:idx val="4"/>
              <c:layout>
                <c:manualLayout>
                  <c:x val="1.1299435028248588E-2"/>
                  <c:y val="-1.1695906432748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A-483C-A513-8C56BC4EB9B8}"/>
                </c:ext>
              </c:extLst>
            </c:dLbl>
            <c:dLbl>
              <c:idx val="5"/>
              <c:layout>
                <c:manualLayout>
                  <c:x val="1.4124293785310838E-2"/>
                  <c:y val="-5.847953216374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CA-483C-A513-8C56BC4EB9B8}"/>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1">
                  <c:v>&lt;50 cows</c:v>
                </c:pt>
                <c:pt idx="2">
                  <c:v>51-100 cows</c:v>
                </c:pt>
                <c:pt idx="3">
                  <c:v>101-200 cows</c:v>
                </c:pt>
                <c:pt idx="4">
                  <c:v>201-500 cows</c:v>
                </c:pt>
                <c:pt idx="5">
                  <c:v>&gt; 500 cows</c:v>
                </c:pt>
              </c:strCache>
            </c:strRef>
          </c:cat>
          <c:val>
            <c:numRef>
              <c:f>Sheet1!$B$2:$G$2</c:f>
              <c:numCache>
                <c:formatCode>0%</c:formatCode>
                <c:ptCount val="6"/>
                <c:pt idx="0">
                  <c:v>1</c:v>
                </c:pt>
                <c:pt idx="1">
                  <c:v>6.4257028112449793E-2</c:v>
                </c:pt>
                <c:pt idx="2">
                  <c:v>0.22088353413654618</c:v>
                </c:pt>
                <c:pt idx="3">
                  <c:v>0.30120481927710846</c:v>
                </c:pt>
                <c:pt idx="4">
                  <c:v>0.26104417670682734</c:v>
                </c:pt>
                <c:pt idx="5">
                  <c:v>0.15261044176706828</c:v>
                </c:pt>
              </c:numCache>
            </c:numRef>
          </c:val>
          <c:extLst>
            <c:ext xmlns:c16="http://schemas.microsoft.com/office/drawing/2014/chart" uri="{C3380CC4-5D6E-409C-BE32-E72D297353CC}">
              <c16:uniqueId val="{00000001-33C3-4637-BDEC-8BF507825AD4}"/>
            </c:ext>
          </c:extLst>
        </c:ser>
        <c:dLbls>
          <c:showLegendKey val="0"/>
          <c:showVal val="1"/>
          <c:showCatName val="0"/>
          <c:showSerName val="0"/>
          <c:showPercent val="0"/>
          <c:showBubbleSize val="0"/>
        </c:dLbls>
        <c:gapWidth val="150"/>
        <c:gapDepth val="0"/>
        <c:shape val="box"/>
        <c:axId val="289474792"/>
        <c:axId val="289479104"/>
        <c:axId val="0"/>
      </c:bar3DChart>
      <c:catAx>
        <c:axId val="289474792"/>
        <c:scaling>
          <c:orientation val="minMax"/>
        </c:scaling>
        <c:delete val="0"/>
        <c:axPos val="b"/>
        <c:numFmt formatCode="General" sourceLinked="1"/>
        <c:majorTickMark val="out"/>
        <c:minorTickMark val="none"/>
        <c:tickLblPos val="low"/>
        <c:spPr>
          <a:ln w="2381">
            <a:solidFill>
              <a:schemeClr val="tx1"/>
            </a:solidFill>
            <a:prstDash val="solid"/>
          </a:ln>
        </c:spPr>
        <c:txPr>
          <a:bodyPr rot="0" vert="horz"/>
          <a:lstStyle/>
          <a:p>
            <a:pPr>
              <a:defRPr sz="1540" b="1" i="0" u="none" strike="noStrike" baseline="0">
                <a:solidFill>
                  <a:schemeClr val="tx1"/>
                </a:solidFill>
                <a:latin typeface="Arial"/>
                <a:ea typeface="Arial"/>
                <a:cs typeface="Arial"/>
              </a:defRPr>
            </a:pPr>
            <a:endParaRPr lang="en-US"/>
          </a:p>
        </c:txPr>
        <c:crossAx val="289479104"/>
        <c:crosses val="autoZero"/>
        <c:auto val="1"/>
        <c:lblAlgn val="ctr"/>
        <c:lblOffset val="100"/>
        <c:tickLblSkip val="1"/>
        <c:tickMarkSkip val="1"/>
        <c:noMultiLvlLbl val="0"/>
      </c:catAx>
      <c:valAx>
        <c:axId val="289479104"/>
        <c:scaling>
          <c:orientation val="minMax"/>
        </c:scaling>
        <c:delete val="0"/>
        <c:axPos val="l"/>
        <c:numFmt formatCode="0%" sourceLinked="1"/>
        <c:majorTickMark val="out"/>
        <c:minorTickMark val="none"/>
        <c:tickLblPos val="nextTo"/>
        <c:spPr>
          <a:ln w="2381">
            <a:solidFill>
              <a:schemeClr val="tx1"/>
            </a:solidFill>
            <a:prstDash val="solid"/>
          </a:ln>
        </c:spPr>
        <c:txPr>
          <a:bodyPr rot="0" vert="horz"/>
          <a:lstStyle/>
          <a:p>
            <a:pPr>
              <a:defRPr sz="1350" b="1" i="0" u="none" strike="noStrike" baseline="0">
                <a:solidFill>
                  <a:schemeClr val="tx1"/>
                </a:solidFill>
                <a:latin typeface="Arial"/>
                <a:ea typeface="Arial"/>
                <a:cs typeface="Arial"/>
              </a:defRPr>
            </a:pPr>
            <a:endParaRPr lang="en-US"/>
          </a:p>
        </c:txPr>
        <c:crossAx val="289474792"/>
        <c:crosses val="autoZero"/>
        <c:crossBetween val="between"/>
      </c:valAx>
      <c:spPr>
        <a:noFill/>
        <a:ln w="19050">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0476190476190606"/>
          <c:y val="5.2757793764988022E-2"/>
          <c:w val="0.87936507936508512"/>
          <c:h val="0.73887546384288805"/>
        </c:manualLayout>
      </c:layout>
      <c:bar3DChart>
        <c:barDir val="col"/>
        <c:grouping val="clustered"/>
        <c:varyColors val="0"/>
        <c:ser>
          <c:idx val="1"/>
          <c:order val="0"/>
          <c:tx>
            <c:strRef>
              <c:f>Sheet1!$A$5</c:f>
              <c:strCache>
                <c:ptCount val="1"/>
                <c:pt idx="0">
                  <c:v>Current</c:v>
                </c:pt>
              </c:strCache>
            </c:strRef>
          </c:tx>
          <c:invertIfNegative val="0"/>
          <c:dLbls>
            <c:dLbl>
              <c:idx val="0"/>
              <c:layout>
                <c:manualLayout>
                  <c:x val="1.7241379310344827E-2"/>
                  <c:y val="-2.7322404371584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F-42BE-A45B-934BFD6E5171}"/>
                </c:ext>
              </c:extLst>
            </c:dLbl>
            <c:dLbl>
              <c:idx val="1"/>
              <c:layout>
                <c:manualLayout>
                  <c:x val="3.44827586206896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F-42BE-A45B-934BFD6E5171}"/>
                </c:ext>
              </c:extLst>
            </c:dLbl>
            <c:dLbl>
              <c:idx val="2"/>
              <c:layout>
                <c:manualLayout>
                  <c:x val="4.3103448275862016E-2"/>
                  <c:y val="-2.7322404371584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F-42BE-A45B-934BFD6E5171}"/>
                </c:ext>
              </c:extLst>
            </c:dLbl>
            <c:dLbl>
              <c:idx val="3"/>
              <c:layout>
                <c:manualLayout>
                  <c:x val="2.5862068965517241E-2"/>
                  <c:y val="-8.1967213114754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2F-42BE-A45B-934BFD6E5171}"/>
                </c:ext>
              </c:extLst>
            </c:dLbl>
            <c:dLbl>
              <c:idx val="4"/>
              <c:layout>
                <c:manualLayout>
                  <c:x val="2.2988505747126332E-2"/>
                  <c:y val="-2.7322404371584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2F-42BE-A45B-934BFD6E5171}"/>
                </c:ext>
              </c:extLst>
            </c:dLbl>
            <c:dLbl>
              <c:idx val="5"/>
              <c:layout>
                <c:manualLayout>
                  <c:x val="1.7241379310344827E-2"/>
                  <c:y val="-5.46448087431693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5-40A6-BECD-8D01C978FEA6}"/>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1">
                  <c:v>&lt;50 cows</c:v>
                </c:pt>
                <c:pt idx="2">
                  <c:v>51-100 cows</c:v>
                </c:pt>
                <c:pt idx="3">
                  <c:v>101-200 cows</c:v>
                </c:pt>
                <c:pt idx="4">
                  <c:v>201-500 cows</c:v>
                </c:pt>
                <c:pt idx="5">
                  <c:v>&gt; 500 cows</c:v>
                </c:pt>
              </c:strCache>
            </c:strRef>
          </c:cat>
          <c:val>
            <c:numRef>
              <c:f>Sheet1!$B$5:$G$5</c:f>
              <c:numCache>
                <c:formatCode>0%</c:formatCode>
                <c:ptCount val="6"/>
                <c:pt idx="0">
                  <c:v>0.14000000000000001</c:v>
                </c:pt>
                <c:pt idx="1">
                  <c:v>3.8229376257545272E-2</c:v>
                </c:pt>
                <c:pt idx="2">
                  <c:v>7.5916230366492143E-2</c:v>
                </c:pt>
                <c:pt idx="3">
                  <c:v>0.25509999999999999</c:v>
                </c:pt>
                <c:pt idx="4">
                  <c:v>0.26640000000000003</c:v>
                </c:pt>
                <c:pt idx="5">
                  <c:v>0.30890000000000001</c:v>
                </c:pt>
              </c:numCache>
            </c:numRef>
          </c:val>
          <c:extLst>
            <c:ext xmlns:c16="http://schemas.microsoft.com/office/drawing/2014/chart" uri="{C3380CC4-5D6E-409C-BE32-E72D297353CC}">
              <c16:uniqueId val="{00000005-2C2F-42BE-A45B-934BFD6E5171}"/>
            </c:ext>
          </c:extLst>
        </c:ser>
        <c:dLbls>
          <c:showLegendKey val="0"/>
          <c:showVal val="1"/>
          <c:showCatName val="0"/>
          <c:showSerName val="0"/>
          <c:showPercent val="0"/>
          <c:showBubbleSize val="0"/>
        </c:dLbls>
        <c:gapWidth val="150"/>
        <c:gapDepth val="0"/>
        <c:shape val="box"/>
        <c:axId val="289479888"/>
        <c:axId val="289475184"/>
        <c:axId val="0"/>
      </c:bar3DChart>
      <c:catAx>
        <c:axId val="289479888"/>
        <c:scaling>
          <c:orientation val="minMax"/>
        </c:scaling>
        <c:delete val="0"/>
        <c:axPos val="b"/>
        <c:numFmt formatCode="General" sourceLinked="1"/>
        <c:majorTickMark val="out"/>
        <c:minorTickMark val="none"/>
        <c:tickLblPos val="low"/>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5184"/>
        <c:crosses val="autoZero"/>
        <c:auto val="1"/>
        <c:lblAlgn val="ctr"/>
        <c:lblOffset val="100"/>
        <c:tickLblSkip val="1"/>
        <c:tickMarkSkip val="1"/>
        <c:noMultiLvlLbl val="0"/>
      </c:catAx>
      <c:valAx>
        <c:axId val="289475184"/>
        <c:scaling>
          <c:orientation val="minMax"/>
          <c:max val="0.45"/>
        </c:scaling>
        <c:delete val="0"/>
        <c:axPos val="l"/>
        <c:numFmt formatCode="0%" sourceLinked="1"/>
        <c:majorTickMark val="out"/>
        <c:minorTickMark val="none"/>
        <c:tickLblPos val="nextTo"/>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9888"/>
        <c:crosses val="autoZero"/>
        <c:crossBetween val="between"/>
      </c:valAx>
      <c:spPr>
        <a:noFill/>
        <a:ln w="21769">
          <a:noFill/>
        </a:ln>
      </c:spPr>
    </c:plotArea>
    <c:plotVisOnly val="1"/>
    <c:dispBlanksAs val="gap"/>
    <c:showDLblsOverMax val="0"/>
  </c:chart>
  <c:spPr>
    <a:noFill/>
    <a:ln>
      <a:noFill/>
    </a:ln>
  </c:spPr>
  <c:txPr>
    <a:bodyPr/>
    <a:lstStyle/>
    <a:p>
      <a:pPr>
        <a:defRPr sz="1543"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4.3364733204160996E-2"/>
          <c:y val="2.7106918238993711E-2"/>
          <c:w val="0.94076218548597668"/>
          <c:h val="0.73887546384288838"/>
        </c:manualLayout>
      </c:layout>
      <c:bar3DChart>
        <c:barDir val="col"/>
        <c:grouping val="clustered"/>
        <c:varyColors val="0"/>
        <c:ser>
          <c:idx val="1"/>
          <c:order val="0"/>
          <c:tx>
            <c:strRef>
              <c:f>Sheet1!$A$13</c:f>
              <c:strCache>
                <c:ptCount val="1"/>
                <c:pt idx="0">
                  <c:v>2021</c:v>
                </c:pt>
              </c:strCache>
            </c:strRef>
          </c:tx>
          <c:invertIfNegative val="0"/>
          <c:dLbls>
            <c:delete val="1"/>
          </c:dLbls>
          <c:cat>
            <c:strRef>
              <c:f>Sheet1!$B$1:$G$1</c:f>
              <c:strCache>
                <c:ptCount val="6"/>
                <c:pt idx="0">
                  <c:v>Total</c:v>
                </c:pt>
                <c:pt idx="1">
                  <c:v>&lt;50 cows</c:v>
                </c:pt>
                <c:pt idx="2">
                  <c:v>51-100 cows</c:v>
                </c:pt>
                <c:pt idx="3">
                  <c:v>101-200 cows</c:v>
                </c:pt>
                <c:pt idx="4">
                  <c:v>201-500 cows</c:v>
                </c:pt>
                <c:pt idx="5">
                  <c:v>&gt; 500 cows</c:v>
                </c:pt>
              </c:strCache>
            </c:strRef>
          </c:cat>
          <c:val>
            <c:numRef>
              <c:f>Sheet1!$B$13:$G$13</c:f>
              <c:numCache>
                <c:formatCode>0%</c:formatCode>
                <c:ptCount val="6"/>
                <c:pt idx="0">
                  <c:v>0.13</c:v>
                </c:pt>
                <c:pt idx="1">
                  <c:v>0.04</c:v>
                </c:pt>
                <c:pt idx="2">
                  <c:v>0.08</c:v>
                </c:pt>
                <c:pt idx="3">
                  <c:v>0.26</c:v>
                </c:pt>
                <c:pt idx="4">
                  <c:v>0.26</c:v>
                </c:pt>
                <c:pt idx="5">
                  <c:v>0.33</c:v>
                </c:pt>
              </c:numCache>
            </c:numRef>
          </c:val>
          <c:extLst>
            <c:ext xmlns:c16="http://schemas.microsoft.com/office/drawing/2014/chart" uri="{C3380CC4-5D6E-409C-BE32-E72D297353CC}">
              <c16:uniqueId val="{00000000-50AE-4181-909E-C54730938846}"/>
            </c:ext>
          </c:extLst>
        </c:ser>
        <c:ser>
          <c:idx val="0"/>
          <c:order val="1"/>
          <c:tx>
            <c:strRef>
              <c:f>Sheet1!$A$14</c:f>
              <c:strCache>
                <c:ptCount val="1"/>
                <c:pt idx="0">
                  <c:v>2022</c:v>
                </c:pt>
              </c:strCache>
            </c:strRef>
          </c:tx>
          <c:invertIfNegative val="0"/>
          <c:dLbls>
            <c:delete val="1"/>
          </c:dLbls>
          <c:cat>
            <c:strRef>
              <c:f>Sheet1!$B$1:$G$1</c:f>
              <c:strCache>
                <c:ptCount val="6"/>
                <c:pt idx="0">
                  <c:v>Total</c:v>
                </c:pt>
                <c:pt idx="1">
                  <c:v>&lt;50 cows</c:v>
                </c:pt>
                <c:pt idx="2">
                  <c:v>51-100 cows</c:v>
                </c:pt>
                <c:pt idx="3">
                  <c:v>101-200 cows</c:v>
                </c:pt>
                <c:pt idx="4">
                  <c:v>201-500 cows</c:v>
                </c:pt>
                <c:pt idx="5">
                  <c:v>&gt; 500 cows</c:v>
                </c:pt>
              </c:strCache>
            </c:strRef>
          </c:cat>
          <c:val>
            <c:numRef>
              <c:f>Sheet1!$B$14:$G$14</c:f>
              <c:numCache>
                <c:formatCode>0%</c:formatCode>
                <c:ptCount val="6"/>
                <c:pt idx="0">
                  <c:v>0.12509999999999999</c:v>
                </c:pt>
                <c:pt idx="1">
                  <c:v>3.8199999999999998E-2</c:v>
                </c:pt>
                <c:pt idx="2">
                  <c:v>7.5899999999999995E-2</c:v>
                </c:pt>
                <c:pt idx="3">
                  <c:v>0.23430000000000001</c:v>
                </c:pt>
                <c:pt idx="4">
                  <c:v>0.24420000000000003</c:v>
                </c:pt>
                <c:pt idx="5">
                  <c:v>0.26890000000000003</c:v>
                </c:pt>
              </c:numCache>
            </c:numRef>
          </c:val>
          <c:extLst>
            <c:ext xmlns:c16="http://schemas.microsoft.com/office/drawing/2014/chart" uri="{C3380CC4-5D6E-409C-BE32-E72D297353CC}">
              <c16:uniqueId val="{00000001-50AE-4181-909E-C54730938846}"/>
            </c:ext>
          </c:extLst>
        </c:ser>
        <c:ser>
          <c:idx val="2"/>
          <c:order val="2"/>
          <c:tx>
            <c:strRef>
              <c:f>Sheet1!$A$15</c:f>
              <c:strCache>
                <c:ptCount val="1"/>
                <c:pt idx="0">
                  <c:v>2023</c:v>
                </c:pt>
              </c:strCache>
            </c:strRef>
          </c:tx>
          <c:invertIfNegative val="0"/>
          <c:dLbls>
            <c:delete val="1"/>
          </c:dLbls>
          <c:cat>
            <c:strRef>
              <c:f>Sheet1!$B$1:$G$1</c:f>
              <c:strCache>
                <c:ptCount val="6"/>
                <c:pt idx="0">
                  <c:v>Total</c:v>
                </c:pt>
                <c:pt idx="1">
                  <c:v>&lt;50 cows</c:v>
                </c:pt>
                <c:pt idx="2">
                  <c:v>51-100 cows</c:v>
                </c:pt>
                <c:pt idx="3">
                  <c:v>101-200 cows</c:v>
                </c:pt>
                <c:pt idx="4">
                  <c:v>201-500 cows</c:v>
                </c:pt>
                <c:pt idx="5">
                  <c:v>&gt; 500 cows</c:v>
                </c:pt>
              </c:strCache>
            </c:strRef>
          </c:cat>
          <c:val>
            <c:numRef>
              <c:f>Sheet1!$B$15:$G$15</c:f>
              <c:numCache>
                <c:formatCode>0%</c:formatCode>
                <c:ptCount val="6"/>
                <c:pt idx="0">
                  <c:v>0.14000000000000001</c:v>
                </c:pt>
                <c:pt idx="1">
                  <c:v>3.8199999999999998E-2</c:v>
                </c:pt>
                <c:pt idx="2">
                  <c:v>7.5899999999999995E-2</c:v>
                </c:pt>
                <c:pt idx="3">
                  <c:v>0.255</c:v>
                </c:pt>
                <c:pt idx="4">
                  <c:v>0.26640000000000003</c:v>
                </c:pt>
                <c:pt idx="5">
                  <c:v>0.30890000000000001</c:v>
                </c:pt>
              </c:numCache>
            </c:numRef>
          </c:val>
          <c:extLst>
            <c:ext xmlns:c16="http://schemas.microsoft.com/office/drawing/2014/chart" uri="{C3380CC4-5D6E-409C-BE32-E72D297353CC}">
              <c16:uniqueId val="{00000000-A575-4D84-B51F-D2724517FFAF}"/>
            </c:ext>
          </c:extLst>
        </c:ser>
        <c:dLbls>
          <c:showLegendKey val="0"/>
          <c:showVal val="1"/>
          <c:showCatName val="0"/>
          <c:showSerName val="0"/>
          <c:showPercent val="0"/>
          <c:showBubbleSize val="0"/>
        </c:dLbls>
        <c:gapWidth val="150"/>
        <c:gapDepth val="0"/>
        <c:shape val="box"/>
        <c:axId val="289478712"/>
        <c:axId val="289478320"/>
        <c:axId val="0"/>
      </c:bar3DChart>
      <c:catAx>
        <c:axId val="289478712"/>
        <c:scaling>
          <c:orientation val="minMax"/>
        </c:scaling>
        <c:delete val="0"/>
        <c:axPos val="b"/>
        <c:numFmt formatCode="General" sourceLinked="1"/>
        <c:majorTickMark val="out"/>
        <c:minorTickMark val="none"/>
        <c:tickLblPos val="low"/>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8320"/>
        <c:crosses val="autoZero"/>
        <c:auto val="1"/>
        <c:lblAlgn val="ctr"/>
        <c:lblOffset val="100"/>
        <c:tickLblSkip val="1"/>
        <c:tickMarkSkip val="1"/>
        <c:noMultiLvlLbl val="0"/>
      </c:catAx>
      <c:valAx>
        <c:axId val="289478320"/>
        <c:scaling>
          <c:orientation val="minMax"/>
          <c:max val="0.5"/>
        </c:scaling>
        <c:delete val="0"/>
        <c:axPos val="l"/>
        <c:numFmt formatCode="0%" sourceLinked="1"/>
        <c:majorTickMark val="out"/>
        <c:minorTickMark val="none"/>
        <c:tickLblPos val="nextTo"/>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8712"/>
        <c:crosses val="autoZero"/>
        <c:crossBetween val="between"/>
        <c:majorUnit val="0.1"/>
      </c:valAx>
      <c:dTable>
        <c:showHorzBorder val="1"/>
        <c:showVertBorder val="1"/>
        <c:showOutline val="1"/>
        <c:showKeys val="0"/>
        <c:txPr>
          <a:bodyPr/>
          <a:lstStyle/>
          <a:p>
            <a:pPr rtl="0">
              <a:defRPr sz="1400"/>
            </a:pPr>
            <a:endParaRPr lang="en-US"/>
          </a:p>
        </c:txPr>
      </c:dTable>
      <c:spPr>
        <a:noFill/>
        <a:ln w="21769">
          <a:noFill/>
        </a:ln>
      </c:spPr>
    </c:plotArea>
    <c:legend>
      <c:legendPos val="r"/>
      <c:layout>
        <c:manualLayout>
          <c:xMode val="edge"/>
          <c:yMode val="edge"/>
          <c:x val="0.71742060710997513"/>
          <c:y val="0.24653667112365668"/>
          <c:w val="5.0338115458080826E-2"/>
          <c:h val="0.21940944881889765"/>
        </c:manualLayout>
      </c:layout>
      <c:overlay val="0"/>
      <c:txPr>
        <a:bodyPr/>
        <a:lstStyle/>
        <a:p>
          <a:pPr>
            <a:defRPr sz="1600"/>
          </a:pPr>
          <a:endParaRPr lang="en-US"/>
        </a:p>
      </c:txPr>
    </c:legend>
    <c:plotVisOnly val="1"/>
    <c:dispBlanksAs val="gap"/>
    <c:showDLblsOverMax val="0"/>
  </c:chart>
  <c:spPr>
    <a:noFill/>
    <a:ln>
      <a:noFill/>
    </a:ln>
  </c:spPr>
  <c:txPr>
    <a:bodyPr/>
    <a:lstStyle/>
    <a:p>
      <a:pPr>
        <a:defRPr sz="1543"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Pounds of Milk</c:v>
                </c:pt>
              </c:strCache>
            </c:strRef>
          </c:tx>
          <c:dLbls>
            <c:dLbl>
              <c:idx val="0"/>
              <c:layout>
                <c:manualLayout>
                  <c:x val="-7.0281124497991967E-2"/>
                  <c:y val="-6.7114093959731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16-4FD7-BC02-3AE104146FC6}"/>
                </c:ext>
              </c:extLst>
            </c:dLbl>
            <c:dLbl>
              <c:idx val="1"/>
              <c:layout>
                <c:manualLayout>
                  <c:x val="-5.8232931726907675E-2"/>
                  <c:y val="-7.718120805369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16-4FD7-BC02-3AE104146FC6}"/>
                </c:ext>
              </c:extLst>
            </c:dLbl>
            <c:dLbl>
              <c:idx val="2"/>
              <c:layout>
                <c:manualLayout>
                  <c:x val="-4.4176706827309287E-2"/>
                  <c:y val="-8.0536912751677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16-4FD7-BC02-3AE104146FC6}"/>
                </c:ext>
              </c:extLst>
            </c:dLbl>
            <c:dLbl>
              <c:idx val="3"/>
              <c:layout>
                <c:manualLayout>
                  <c:x val="-6.8273092369477845E-2"/>
                  <c:y val="-6.040268456375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16-4FD7-BC02-3AE104146FC6}"/>
                </c:ext>
              </c:extLst>
            </c:dLbl>
            <c:dLbl>
              <c:idx val="4"/>
              <c:layout>
                <c:manualLayout>
                  <c:x val="-6.8273092369477886E-2"/>
                  <c:y val="-5.93795909739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16-4FD7-BC02-3AE104146FC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Up to 50 Cows</c:v>
                </c:pt>
                <c:pt idx="1">
                  <c:v>50 - 100 Cows</c:v>
                </c:pt>
                <c:pt idx="2">
                  <c:v>100-200 Cows</c:v>
                </c:pt>
                <c:pt idx="3">
                  <c:v>200-500 Cows</c:v>
                </c:pt>
                <c:pt idx="4">
                  <c:v>Over 500 Cows</c:v>
                </c:pt>
              </c:strCache>
            </c:strRef>
          </c:cat>
          <c:val>
            <c:numRef>
              <c:f>Sheet1!$C$2:$C$6</c:f>
              <c:numCache>
                <c:formatCode>#,##0</c:formatCode>
                <c:ptCount val="5"/>
                <c:pt idx="0">
                  <c:v>18485</c:v>
                </c:pt>
                <c:pt idx="1">
                  <c:v>21527</c:v>
                </c:pt>
                <c:pt idx="2">
                  <c:v>23408</c:v>
                </c:pt>
                <c:pt idx="3">
                  <c:v>25711</c:v>
                </c:pt>
                <c:pt idx="4">
                  <c:v>27404</c:v>
                </c:pt>
              </c:numCache>
            </c:numRef>
          </c:val>
          <c:smooth val="0"/>
          <c:extLst>
            <c:ext xmlns:c16="http://schemas.microsoft.com/office/drawing/2014/chart" uri="{C3380CC4-5D6E-409C-BE32-E72D297353CC}">
              <c16:uniqueId val="{00000005-8316-4FD7-BC02-3AE104146FC6}"/>
            </c:ext>
          </c:extLst>
        </c:ser>
        <c:dLbls>
          <c:showLegendKey val="0"/>
          <c:showVal val="0"/>
          <c:showCatName val="0"/>
          <c:showSerName val="0"/>
          <c:showPercent val="0"/>
          <c:showBubbleSize val="0"/>
        </c:dLbls>
        <c:marker val="1"/>
        <c:smooth val="0"/>
        <c:axId val="289475576"/>
        <c:axId val="289477536"/>
      </c:lineChart>
      <c:lineChart>
        <c:grouping val="standard"/>
        <c:varyColors val="0"/>
        <c:ser>
          <c:idx val="0"/>
          <c:order val="0"/>
          <c:tx>
            <c:strRef>
              <c:f>Sheet1!$B$1</c:f>
              <c:strCache>
                <c:ptCount val="1"/>
                <c:pt idx="0">
                  <c:v>No. of Cows</c:v>
                </c:pt>
              </c:strCache>
            </c:strRef>
          </c:tx>
          <c:dLbls>
            <c:dLbl>
              <c:idx val="0"/>
              <c:layout>
                <c:manualLayout>
                  <c:x val="-4.6184738955823333E-2"/>
                  <c:y val="-5.7046979865771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16-4FD7-BC02-3AE104146FC6}"/>
                </c:ext>
              </c:extLst>
            </c:dLbl>
            <c:dLbl>
              <c:idx val="1"/>
              <c:layout>
                <c:manualLayout>
                  <c:x val="-5.8232931726907675E-2"/>
                  <c:y val="-6.040268456375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16-4FD7-BC02-3AE104146FC6}"/>
                </c:ext>
              </c:extLst>
            </c:dLbl>
            <c:dLbl>
              <c:idx val="2"/>
              <c:layout>
                <c:manualLayout>
                  <c:x val="-6.8273092369477886E-2"/>
                  <c:y val="-6.3758389261745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16-4FD7-BC02-3AE104146FC6}"/>
                </c:ext>
              </c:extLst>
            </c:dLbl>
            <c:dLbl>
              <c:idx val="3"/>
              <c:layout>
                <c:manualLayout>
                  <c:x val="-7.0071905074365698E-2"/>
                  <c:y val="-7.0469798657718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16-4FD7-BC02-3AE104146FC6}"/>
                </c:ext>
              </c:extLst>
            </c:dLbl>
            <c:dLbl>
              <c:idx val="4"/>
              <c:layout>
                <c:manualLayout>
                  <c:x val="-6.8273092369477886E-2"/>
                  <c:y val="-5.0335570469798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16-4FD7-BC02-3AE104146FC6}"/>
                </c:ext>
              </c:extLst>
            </c:dLbl>
            <c:spPr>
              <a:noFill/>
              <a:ln>
                <a:noFill/>
              </a:ln>
              <a:effectLst/>
            </c:spPr>
            <c:txPr>
              <a:bodyPr/>
              <a:lstStyle/>
              <a:p>
                <a:pPr>
                  <a:defRPr baseline="0">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Up to 50 Cows</c:v>
                </c:pt>
                <c:pt idx="1">
                  <c:v>50 - 100 Cows</c:v>
                </c:pt>
                <c:pt idx="2">
                  <c:v>100-200 Cows</c:v>
                </c:pt>
                <c:pt idx="3">
                  <c:v>200-500 Cows</c:v>
                </c:pt>
                <c:pt idx="4">
                  <c:v>Over 500 Cows</c:v>
                </c:pt>
              </c:strCache>
            </c:strRef>
          </c:cat>
          <c:val>
            <c:numRef>
              <c:f>Sheet1!$B$2:$B$6</c:f>
              <c:numCache>
                <c:formatCode>General</c:formatCode>
                <c:ptCount val="5"/>
                <c:pt idx="0">
                  <c:v>40</c:v>
                </c:pt>
                <c:pt idx="1">
                  <c:v>77</c:v>
                </c:pt>
                <c:pt idx="2">
                  <c:v>140</c:v>
                </c:pt>
                <c:pt idx="3">
                  <c:v>310</c:v>
                </c:pt>
                <c:pt idx="4">
                  <c:v>953</c:v>
                </c:pt>
              </c:numCache>
            </c:numRef>
          </c:val>
          <c:smooth val="0"/>
          <c:extLst>
            <c:ext xmlns:c16="http://schemas.microsoft.com/office/drawing/2014/chart" uri="{C3380CC4-5D6E-409C-BE32-E72D297353CC}">
              <c16:uniqueId val="{0000000B-8316-4FD7-BC02-3AE104146FC6}"/>
            </c:ext>
          </c:extLst>
        </c:ser>
        <c:dLbls>
          <c:showLegendKey val="0"/>
          <c:showVal val="0"/>
          <c:showCatName val="0"/>
          <c:showSerName val="0"/>
          <c:showPercent val="0"/>
          <c:showBubbleSize val="0"/>
        </c:dLbls>
        <c:marker val="1"/>
        <c:smooth val="0"/>
        <c:axId val="289474008"/>
        <c:axId val="289472832"/>
      </c:lineChart>
      <c:catAx>
        <c:axId val="289475576"/>
        <c:scaling>
          <c:orientation val="minMax"/>
        </c:scaling>
        <c:delete val="0"/>
        <c:axPos val="b"/>
        <c:numFmt formatCode="General" sourceLinked="0"/>
        <c:majorTickMark val="out"/>
        <c:minorTickMark val="none"/>
        <c:tickLblPos val="nextTo"/>
        <c:txPr>
          <a:bodyPr/>
          <a:lstStyle/>
          <a:p>
            <a:pPr>
              <a:defRPr sz="1800"/>
            </a:pPr>
            <a:endParaRPr lang="en-US"/>
          </a:p>
        </c:txPr>
        <c:crossAx val="289477536"/>
        <c:crosses val="autoZero"/>
        <c:auto val="1"/>
        <c:lblAlgn val="ctr"/>
        <c:lblOffset val="100"/>
        <c:noMultiLvlLbl val="0"/>
      </c:catAx>
      <c:valAx>
        <c:axId val="289477536"/>
        <c:scaling>
          <c:orientation val="minMax"/>
        </c:scaling>
        <c:delete val="0"/>
        <c:axPos val="l"/>
        <c:numFmt formatCode="#,##0" sourceLinked="1"/>
        <c:majorTickMark val="out"/>
        <c:minorTickMark val="none"/>
        <c:tickLblPos val="none"/>
        <c:crossAx val="289475576"/>
        <c:crosses val="autoZero"/>
        <c:crossBetween val="between"/>
        <c:majorUnit val="10000"/>
      </c:valAx>
      <c:valAx>
        <c:axId val="289472832"/>
        <c:scaling>
          <c:orientation val="minMax"/>
          <c:max val="1600"/>
          <c:min val="-10"/>
        </c:scaling>
        <c:delete val="0"/>
        <c:axPos val="r"/>
        <c:numFmt formatCode="General" sourceLinked="1"/>
        <c:majorTickMark val="out"/>
        <c:minorTickMark val="none"/>
        <c:tickLblPos val="none"/>
        <c:crossAx val="289474008"/>
        <c:crosses val="max"/>
        <c:crossBetween val="between"/>
      </c:valAx>
      <c:catAx>
        <c:axId val="289474008"/>
        <c:scaling>
          <c:orientation val="minMax"/>
        </c:scaling>
        <c:delete val="1"/>
        <c:axPos val="b"/>
        <c:numFmt formatCode="General" sourceLinked="1"/>
        <c:majorTickMark val="out"/>
        <c:minorTickMark val="none"/>
        <c:tickLblPos val="none"/>
        <c:crossAx val="289472832"/>
        <c:crosses val="autoZero"/>
        <c:auto val="1"/>
        <c:lblAlgn val="ctr"/>
        <c:lblOffset val="100"/>
        <c:noMultiLvlLbl val="0"/>
      </c:catAx>
      <c:spPr>
        <a:ln>
          <a:noFill/>
        </a:ln>
      </c:spPr>
    </c:plotArea>
    <c:legend>
      <c:legendPos val="b"/>
      <c:layout>
        <c:manualLayout>
          <c:xMode val="edge"/>
          <c:yMode val="edge"/>
          <c:x val="0.14357869328833897"/>
          <c:y val="0.8844020504148391"/>
          <c:w val="0.69498547056617921"/>
          <c:h val="9.5463721397241449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26662292213476E-2"/>
          <c:y val="4.5745729152277016E-2"/>
          <c:w val="0.75814052930883635"/>
          <c:h val="0.84470691163604561"/>
        </c:manualLayout>
      </c:layout>
      <c:barChart>
        <c:barDir val="col"/>
        <c:grouping val="stacked"/>
        <c:varyColors val="0"/>
        <c:ser>
          <c:idx val="0"/>
          <c:order val="0"/>
          <c:tx>
            <c:strRef>
              <c:f>Sheet1!$A$2</c:f>
              <c:strCache>
                <c:ptCount val="1"/>
                <c:pt idx="0">
                  <c:v>Repl Cost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&lt;50 Cows</c:v>
                </c:pt>
                <c:pt idx="1">
                  <c:v>51-100</c:v>
                </c:pt>
                <c:pt idx="2">
                  <c:v>101-200</c:v>
                </c:pt>
                <c:pt idx="3">
                  <c:v>201-500</c:v>
                </c:pt>
                <c:pt idx="4">
                  <c:v>&gt;500 Cows</c:v>
                </c:pt>
              </c:strCache>
            </c:strRef>
          </c:cat>
          <c:val>
            <c:numRef>
              <c:f>Sheet1!$B$2:$F$2</c:f>
              <c:numCache>
                <c:formatCode>"$"#,##0.00</c:formatCode>
                <c:ptCount val="5"/>
                <c:pt idx="0">
                  <c:v>3.81</c:v>
                </c:pt>
                <c:pt idx="1">
                  <c:v>3.5900000000000003</c:v>
                </c:pt>
                <c:pt idx="2">
                  <c:v>3.43</c:v>
                </c:pt>
                <c:pt idx="3">
                  <c:v>3.1100000000000003</c:v>
                </c:pt>
                <c:pt idx="4">
                  <c:v>2.9899999999999998</c:v>
                </c:pt>
              </c:numCache>
            </c:numRef>
          </c:val>
          <c:extLst>
            <c:ext xmlns:c16="http://schemas.microsoft.com/office/drawing/2014/chart" uri="{C3380CC4-5D6E-409C-BE32-E72D297353CC}">
              <c16:uniqueId val="{00000005-55E4-42F2-830C-2A263EEB208F}"/>
            </c:ext>
          </c:extLst>
        </c:ser>
        <c:ser>
          <c:idx val="1"/>
          <c:order val="1"/>
          <c:tx>
            <c:strRef>
              <c:f>Sheet1!$A$3</c:f>
              <c:strCache>
                <c:ptCount val="1"/>
                <c:pt idx="0">
                  <c:v>Feed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&lt;50 Cows</c:v>
                </c:pt>
                <c:pt idx="1">
                  <c:v>51-100</c:v>
                </c:pt>
                <c:pt idx="2">
                  <c:v>101-200</c:v>
                </c:pt>
                <c:pt idx="3">
                  <c:v>201-500</c:v>
                </c:pt>
                <c:pt idx="4">
                  <c:v>&gt;500 Cows</c:v>
                </c:pt>
              </c:strCache>
            </c:strRef>
          </c:cat>
          <c:val>
            <c:numRef>
              <c:f>Sheet1!$B$3:$F$3</c:f>
              <c:numCache>
                <c:formatCode>"$"#,##0.00</c:formatCode>
                <c:ptCount val="5"/>
                <c:pt idx="0">
                  <c:v>11.42</c:v>
                </c:pt>
                <c:pt idx="1">
                  <c:v>11.37</c:v>
                </c:pt>
                <c:pt idx="2">
                  <c:v>11.1</c:v>
                </c:pt>
                <c:pt idx="3">
                  <c:v>10.63</c:v>
                </c:pt>
                <c:pt idx="4">
                  <c:v>10.61</c:v>
                </c:pt>
              </c:numCache>
            </c:numRef>
          </c:val>
          <c:extLst>
            <c:ext xmlns:c16="http://schemas.microsoft.com/office/drawing/2014/chart" uri="{C3380CC4-5D6E-409C-BE32-E72D297353CC}">
              <c16:uniqueId val="{0000000B-55E4-42F2-830C-2A263EEB208F}"/>
            </c:ext>
          </c:extLst>
        </c:ser>
        <c:ser>
          <c:idx val="2"/>
          <c:order val="2"/>
          <c:tx>
            <c:strRef>
              <c:f>Sheet1!$A$4</c:f>
              <c:strCache>
                <c:ptCount val="1"/>
                <c:pt idx="0">
                  <c:v>Direct</c:v>
                </c:pt>
              </c:strCache>
            </c:strRef>
          </c:tx>
          <c:spPr>
            <a:solidFill>
              <a:schemeClr val="accent6">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&lt;50 Cows</c:v>
                </c:pt>
                <c:pt idx="1">
                  <c:v>51-100</c:v>
                </c:pt>
                <c:pt idx="2">
                  <c:v>101-200</c:v>
                </c:pt>
                <c:pt idx="3">
                  <c:v>201-500</c:v>
                </c:pt>
                <c:pt idx="4">
                  <c:v>&gt;500 Cows</c:v>
                </c:pt>
              </c:strCache>
            </c:strRef>
          </c:cat>
          <c:val>
            <c:numRef>
              <c:f>Sheet1!$B$4:$F$4</c:f>
              <c:numCache>
                <c:formatCode>"$"#,##0.00</c:formatCode>
                <c:ptCount val="5"/>
                <c:pt idx="0">
                  <c:v>5.2900000000000009</c:v>
                </c:pt>
                <c:pt idx="1">
                  <c:v>4.6300000000000008</c:v>
                </c:pt>
                <c:pt idx="2">
                  <c:v>5.0600000000000005</c:v>
                </c:pt>
                <c:pt idx="3">
                  <c:v>5.5199999999999978</c:v>
                </c:pt>
                <c:pt idx="4">
                  <c:v>6.1900000000000013</c:v>
                </c:pt>
              </c:numCache>
            </c:numRef>
          </c:val>
          <c:extLst>
            <c:ext xmlns:c16="http://schemas.microsoft.com/office/drawing/2014/chart" uri="{C3380CC4-5D6E-409C-BE32-E72D297353CC}">
              <c16:uniqueId val="{00000011-55E4-42F2-830C-2A263EEB208F}"/>
            </c:ext>
          </c:extLst>
        </c:ser>
        <c:ser>
          <c:idx val="4"/>
          <c:order val="3"/>
          <c:tx>
            <c:strRef>
              <c:f>Sheet1!$A$5</c:f>
              <c:strCache>
                <c:ptCount val="1"/>
                <c:pt idx="0">
                  <c:v>Ovhd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"$"#,##0.00</c:formatCode>
                <c:ptCount val="5"/>
                <c:pt idx="0">
                  <c:v>3.58</c:v>
                </c:pt>
                <c:pt idx="1">
                  <c:v>3.08</c:v>
                </c:pt>
                <c:pt idx="2">
                  <c:v>3.11</c:v>
                </c:pt>
                <c:pt idx="3">
                  <c:v>3.1</c:v>
                </c:pt>
                <c:pt idx="4">
                  <c:v>2.52</c:v>
                </c:pt>
              </c:numCache>
            </c:numRef>
          </c:val>
          <c:extLst>
            <c:ext xmlns:c16="http://schemas.microsoft.com/office/drawing/2014/chart" uri="{C3380CC4-5D6E-409C-BE32-E72D297353CC}">
              <c16:uniqueId val="{00000000-1017-4F5E-A2E4-9B2F4979BB30}"/>
            </c:ext>
          </c:extLst>
        </c:ser>
        <c:ser>
          <c:idx val="5"/>
          <c:order val="4"/>
          <c:tx>
            <c:strRef>
              <c:f>Sheet1!$A$6</c:f>
              <c:strCache>
                <c:ptCount val="1"/>
                <c:pt idx="0">
                  <c:v>Lbr&amp;Mgt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"$"#,##0.00</c:formatCode>
                <c:ptCount val="5"/>
                <c:pt idx="0">
                  <c:v>2.58</c:v>
                </c:pt>
                <c:pt idx="1">
                  <c:v>1.78</c:v>
                </c:pt>
                <c:pt idx="2">
                  <c:v>1.18</c:v>
                </c:pt>
                <c:pt idx="3">
                  <c:v>0.86</c:v>
                </c:pt>
                <c:pt idx="4">
                  <c:v>0.45</c:v>
                </c:pt>
              </c:numCache>
            </c:numRef>
          </c:val>
          <c:extLst>
            <c:ext xmlns:c16="http://schemas.microsoft.com/office/drawing/2014/chart" uri="{C3380CC4-5D6E-409C-BE32-E72D297353CC}">
              <c16:uniqueId val="{00000001-1017-4F5E-A2E4-9B2F4979BB30}"/>
            </c:ext>
          </c:extLst>
        </c:ser>
        <c:dLbls>
          <c:showLegendKey val="0"/>
          <c:showVal val="1"/>
          <c:showCatName val="0"/>
          <c:showSerName val="0"/>
          <c:showPercent val="0"/>
          <c:showBubbleSize val="0"/>
        </c:dLbls>
        <c:gapWidth val="150"/>
        <c:overlap val="100"/>
        <c:axId val="289474400"/>
        <c:axId val="289476360"/>
      </c:barChart>
      <c:lineChart>
        <c:grouping val="standard"/>
        <c:varyColors val="0"/>
        <c:ser>
          <c:idx val="3"/>
          <c:order val="5"/>
          <c:tx>
            <c:strRef>
              <c:f>Sheet1!$A$7</c:f>
              <c:strCache>
                <c:ptCount val="1"/>
                <c:pt idx="0">
                  <c:v>Total Income</c:v>
                </c:pt>
              </c:strCache>
            </c:strRef>
          </c:tx>
          <c:marker>
            <c:symbol val="none"/>
          </c:marker>
          <c:dLbls>
            <c:dLbl>
              <c:idx val="0"/>
              <c:layout>
                <c:manualLayout>
                  <c:x val="-2.361111111111111E-2"/>
                  <c:y val="-0.140350877192982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5E4-42F2-830C-2A263EEB208F}"/>
                </c:ext>
              </c:extLst>
            </c:dLbl>
            <c:dLbl>
              <c:idx val="1"/>
              <c:layout>
                <c:manualLayout>
                  <c:x val="-2.6388888888888941E-2"/>
                  <c:y val="-9.3567251461988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5E4-42F2-830C-2A263EEB208F}"/>
                </c:ext>
              </c:extLst>
            </c:dLbl>
            <c:dLbl>
              <c:idx val="2"/>
              <c:layout>
                <c:manualLayout>
                  <c:x val="-2.6388888888888889E-2"/>
                  <c:y val="-7.0175438596491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E4-42F2-830C-2A263EEB208F}"/>
                </c:ext>
              </c:extLst>
            </c:dLbl>
            <c:dLbl>
              <c:idx val="3"/>
              <c:layout>
                <c:manualLayout>
                  <c:x val="-3.6111111111111212E-2"/>
                  <c:y val="-6.432748538011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E4-42F2-830C-2A263EEB208F}"/>
                </c:ext>
              </c:extLst>
            </c:dLbl>
            <c:dLbl>
              <c:idx val="4"/>
              <c:layout>
                <c:manualLayout>
                  <c:x val="-3.0555555555555555E-2"/>
                  <c:y val="-6.7251461988304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5E4-42F2-830C-2A263EEB208F}"/>
                </c:ext>
              </c:extLst>
            </c:dLbl>
            <c:spPr>
              <a:noFill/>
              <a:ln>
                <a:noFill/>
              </a:ln>
              <a:effectLst/>
            </c:spPr>
            <c:txPr>
              <a:bodyPr wrap="square" lIns="38100" tIns="19050" rIns="38100" bIns="19050" anchor="ctr">
                <a:spAutoFit/>
              </a:bodyPr>
              <a:lstStyle/>
              <a:p>
                <a:pPr>
                  <a:defRPr sz="1100">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&lt;50 Cows</c:v>
                </c:pt>
                <c:pt idx="1">
                  <c:v>51-100</c:v>
                </c:pt>
                <c:pt idx="2">
                  <c:v>101-200</c:v>
                </c:pt>
                <c:pt idx="3">
                  <c:v>201-500</c:v>
                </c:pt>
                <c:pt idx="4">
                  <c:v>&gt;500 Cows</c:v>
                </c:pt>
              </c:strCache>
            </c:strRef>
          </c:cat>
          <c:val>
            <c:numRef>
              <c:f>Sheet1!$B$7:$F$7</c:f>
              <c:numCache>
                <c:formatCode>"$"#,##0.00</c:formatCode>
                <c:ptCount val="5"/>
                <c:pt idx="0">
                  <c:v>23.259999999999998</c:v>
                </c:pt>
                <c:pt idx="1">
                  <c:v>23.06</c:v>
                </c:pt>
                <c:pt idx="2">
                  <c:v>23.28</c:v>
                </c:pt>
                <c:pt idx="3">
                  <c:v>22.91</c:v>
                </c:pt>
                <c:pt idx="4">
                  <c:v>22.13</c:v>
                </c:pt>
              </c:numCache>
            </c:numRef>
          </c:val>
          <c:smooth val="0"/>
          <c:extLst>
            <c:ext xmlns:c16="http://schemas.microsoft.com/office/drawing/2014/chart" uri="{C3380CC4-5D6E-409C-BE32-E72D297353CC}">
              <c16:uniqueId val="{00000017-55E4-42F2-830C-2A263EEB208F}"/>
            </c:ext>
          </c:extLst>
        </c:ser>
        <c:dLbls>
          <c:showLegendKey val="0"/>
          <c:showVal val="1"/>
          <c:showCatName val="0"/>
          <c:showSerName val="0"/>
          <c:showPercent val="0"/>
          <c:showBubbleSize val="0"/>
        </c:dLbls>
        <c:marker val="1"/>
        <c:smooth val="0"/>
        <c:axId val="289474400"/>
        <c:axId val="289476360"/>
      </c:lineChart>
      <c:catAx>
        <c:axId val="289474400"/>
        <c:scaling>
          <c:orientation val="minMax"/>
        </c:scaling>
        <c:delete val="0"/>
        <c:axPos val="b"/>
        <c:numFmt formatCode="General" sourceLinked="1"/>
        <c:majorTickMark val="out"/>
        <c:minorTickMark val="none"/>
        <c:tickLblPos val="low"/>
        <c:spPr>
          <a:ln w="2002">
            <a:solidFill>
              <a:srgbClr val="000000"/>
            </a:solidFill>
            <a:prstDash val="solid"/>
          </a:ln>
        </c:spPr>
        <c:txPr>
          <a:bodyPr rot="0" vert="horz"/>
          <a:lstStyle/>
          <a:p>
            <a:pPr>
              <a:defRPr sz="1400" b="1" i="0" u="none" strike="noStrike" baseline="0">
                <a:solidFill>
                  <a:srgbClr val="333399"/>
                </a:solidFill>
                <a:latin typeface="Times New Roman"/>
                <a:ea typeface="Times New Roman"/>
                <a:cs typeface="Times New Roman"/>
              </a:defRPr>
            </a:pPr>
            <a:endParaRPr lang="en-US"/>
          </a:p>
        </c:txPr>
        <c:crossAx val="289476360"/>
        <c:crosses val="autoZero"/>
        <c:auto val="1"/>
        <c:lblAlgn val="ctr"/>
        <c:lblOffset val="100"/>
        <c:noMultiLvlLbl val="0"/>
      </c:catAx>
      <c:valAx>
        <c:axId val="289476360"/>
        <c:scaling>
          <c:orientation val="minMax"/>
          <c:max val="30"/>
          <c:min val="0"/>
        </c:scaling>
        <c:delete val="0"/>
        <c:axPos val="l"/>
        <c:numFmt formatCode="&quot;$&quot;#,##0.00" sourceLinked="1"/>
        <c:majorTickMark val="out"/>
        <c:minorTickMark val="none"/>
        <c:tickLblPos val="nextTo"/>
        <c:spPr>
          <a:ln w="2002">
            <a:solidFill>
              <a:srgbClr val="000000"/>
            </a:solidFill>
            <a:prstDash val="solid"/>
          </a:ln>
        </c:spPr>
        <c:txPr>
          <a:bodyPr rot="0" vert="horz"/>
          <a:lstStyle/>
          <a:p>
            <a:pPr>
              <a:defRPr sz="1200" b="1" i="0" u="none" strike="noStrike" baseline="0">
                <a:solidFill>
                  <a:srgbClr val="993300"/>
                </a:solidFill>
                <a:latin typeface="Times New Roman"/>
                <a:ea typeface="Times New Roman"/>
                <a:cs typeface="Times New Roman"/>
              </a:defRPr>
            </a:pPr>
            <a:endParaRPr lang="en-US"/>
          </a:p>
        </c:txPr>
        <c:crossAx val="289474400"/>
        <c:crosses val="autoZero"/>
        <c:crossBetween val="between"/>
        <c:majorUnit val="7"/>
      </c:valAx>
      <c:spPr>
        <a:noFill/>
        <a:ln w="12700">
          <a:solidFill>
            <a:srgbClr val="000000"/>
          </a:solidFill>
          <a:prstDash val="solid"/>
        </a:ln>
      </c:spPr>
    </c:plotArea>
    <c:legend>
      <c:legendPos val="r"/>
      <c:layout>
        <c:manualLayout>
          <c:xMode val="edge"/>
          <c:yMode val="edge"/>
          <c:x val="0.84912445319335084"/>
          <c:y val="0.28322972786296452"/>
          <c:w val="0.11893110236220472"/>
          <c:h val="0.34874522263664409"/>
        </c:manualLayout>
      </c:layout>
      <c:overlay val="0"/>
    </c:legend>
    <c:plotVisOnly val="1"/>
    <c:dispBlanksAs val="gap"/>
    <c:showDLblsOverMax val="0"/>
  </c:chart>
  <c:spPr>
    <a:noFill/>
    <a:ln>
      <a:noFill/>
    </a:ln>
  </c:spPr>
  <c:txPr>
    <a:bodyPr/>
    <a:lstStyle/>
    <a:p>
      <a:pPr>
        <a:defRPr sz="977"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6842405568869"/>
          <c:y val="5.3531922967460392E-2"/>
          <c:w val="0.67926201072691972"/>
          <c:h val="0.74230694431268351"/>
        </c:manualLayout>
      </c:layout>
      <c:lineChart>
        <c:grouping val="standard"/>
        <c:varyColors val="0"/>
        <c:ser>
          <c:idx val="0"/>
          <c:order val="0"/>
          <c:tx>
            <c:strRef>
              <c:f>Sheet1!$B$1</c:f>
              <c:strCache>
                <c:ptCount val="1"/>
                <c:pt idx="0">
                  <c:v>Feed Cost</c:v>
                </c:pt>
              </c:strCache>
            </c:strRef>
          </c:tx>
          <c:dLbls>
            <c:dLbl>
              <c:idx val="0"/>
              <c:layout>
                <c:manualLayout>
                  <c:x val="-4.3478218513257089E-2"/>
                  <c:y val="-4.5180722891566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4E-4277-AC8A-49C3DC98B15C}"/>
                </c:ext>
              </c:extLst>
            </c:dLbl>
            <c:dLbl>
              <c:idx val="1"/>
              <c:layout>
                <c:manualLayout>
                  <c:x val="-3.1884057971014512E-2"/>
                  <c:y val="-4.5180722891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4E-4277-AC8A-49C3DC98B15C}"/>
                </c:ext>
              </c:extLst>
            </c:dLbl>
            <c:dLbl>
              <c:idx val="2"/>
              <c:layout>
                <c:manualLayout>
                  <c:x val="-3.7681159420289892E-2"/>
                  <c:y val="-5.722891566265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4E-4277-AC8A-49C3DC98B15C}"/>
                </c:ext>
              </c:extLst>
            </c:dLbl>
            <c:dLbl>
              <c:idx val="3"/>
              <c:layout>
                <c:manualLayout>
                  <c:x val="-4.3478260869565223E-2"/>
                  <c:y val="-6.325301204819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4E-4277-AC8A-49C3DC98B15C}"/>
                </c:ext>
              </c:extLst>
            </c:dLbl>
            <c:dLbl>
              <c:idx val="4"/>
              <c:layout>
                <c:manualLayout>
                  <c:x val="-3.9130434782608699E-2"/>
                  <c:y val="-6.0240963855421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4E-4277-AC8A-49C3DC98B15C}"/>
                </c:ext>
              </c:extLst>
            </c:dLbl>
            <c:spPr>
              <a:noFill/>
              <a:ln>
                <a:noFill/>
              </a:ln>
              <a:effectLst/>
            </c:spPr>
            <c:txPr>
              <a:bodyPr/>
              <a:lstStyle/>
              <a:p>
                <a:pPr>
                  <a:defRPr baseline="0">
                    <a:solidFill>
                      <a:srgbClr val="008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Sheet1!$B$2:$B$6</c:f>
              <c:numCache>
                <c:formatCode>_(* #,##0.00_);_(* \(#,##0.00\);_(* "-"??_);_(@_)</c:formatCode>
                <c:ptCount val="5"/>
                <c:pt idx="0">
                  <c:v>11.42</c:v>
                </c:pt>
                <c:pt idx="1">
                  <c:v>11.37</c:v>
                </c:pt>
                <c:pt idx="2">
                  <c:v>11.1</c:v>
                </c:pt>
                <c:pt idx="3">
                  <c:v>10.63</c:v>
                </c:pt>
                <c:pt idx="4">
                  <c:v>10.61</c:v>
                </c:pt>
              </c:numCache>
            </c:numRef>
          </c:val>
          <c:smooth val="0"/>
          <c:extLst>
            <c:ext xmlns:c16="http://schemas.microsoft.com/office/drawing/2014/chart" uri="{C3380CC4-5D6E-409C-BE32-E72D297353CC}">
              <c16:uniqueId val="{00000005-474E-4277-AC8A-49C3DC98B15C}"/>
            </c:ext>
          </c:extLst>
        </c:ser>
        <c:ser>
          <c:idx val="1"/>
          <c:order val="1"/>
          <c:tx>
            <c:strRef>
              <c:f>Sheet1!$C$1</c:f>
              <c:strCache>
                <c:ptCount val="1"/>
                <c:pt idx="0">
                  <c:v>Direct</c:v>
                </c:pt>
              </c:strCache>
            </c:strRef>
          </c:tx>
          <c:dLbls>
            <c:dLbl>
              <c:idx val="4"/>
              <c:layout>
                <c:manualLayout>
                  <c:x val="-5.0561374507003161E-2"/>
                  <c:y val="-4.2778673750118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C0-4B5D-80E7-821AD16D38E0}"/>
                </c:ext>
              </c:extLst>
            </c:dLbl>
            <c:spPr>
              <a:noFill/>
              <a:ln>
                <a:noFill/>
              </a:ln>
              <a:effectLst/>
            </c:spPr>
            <c:txPr>
              <a:bodyPr/>
              <a:lstStyle/>
              <a:p>
                <a:pPr>
                  <a:defRPr baseline="0">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Sheet1!$C$2:$C$6</c:f>
              <c:numCache>
                <c:formatCode>_(* #,##0.00_);_(* \(#,##0.00\);_(* "-"??_);_(@_)</c:formatCode>
                <c:ptCount val="5"/>
                <c:pt idx="0">
                  <c:v>16.71</c:v>
                </c:pt>
                <c:pt idx="1">
                  <c:v>16</c:v>
                </c:pt>
                <c:pt idx="2">
                  <c:v>16.16</c:v>
                </c:pt>
                <c:pt idx="3">
                  <c:v>16.149999999999999</c:v>
                </c:pt>
                <c:pt idx="4">
                  <c:v>16.8</c:v>
                </c:pt>
              </c:numCache>
            </c:numRef>
          </c:val>
          <c:smooth val="0"/>
          <c:extLst>
            <c:ext xmlns:c16="http://schemas.microsoft.com/office/drawing/2014/chart" uri="{C3380CC4-5D6E-409C-BE32-E72D297353CC}">
              <c16:uniqueId val="{00000006-474E-4277-AC8A-49C3DC98B15C}"/>
            </c:ext>
          </c:extLst>
        </c:ser>
        <c:ser>
          <c:idx val="2"/>
          <c:order val="2"/>
          <c:tx>
            <c:strRef>
              <c:f>Sheet1!$D$1</c:f>
              <c:strCache>
                <c:ptCount val="1"/>
                <c:pt idx="0">
                  <c:v>Dir&amp;Ovhd</c:v>
                </c:pt>
              </c:strCache>
            </c:strRef>
          </c:tx>
          <c:dLbls>
            <c:dLbl>
              <c:idx val="0"/>
              <c:layout>
                <c:manualLayout>
                  <c:x val="-3.6604730951130475E-2"/>
                  <c:y val="-5.1205293615406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4E-4277-AC8A-49C3DC98B15C}"/>
                </c:ext>
              </c:extLst>
            </c:dLbl>
            <c:dLbl>
              <c:idx val="1"/>
              <c:layout>
                <c:manualLayout>
                  <c:x val="-4.0132291363132781E-2"/>
                  <c:y val="-6.325301204819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4E-4277-AC8A-49C3DC98B15C}"/>
                </c:ext>
              </c:extLst>
            </c:dLbl>
            <c:dLbl>
              <c:idx val="2"/>
              <c:layout>
                <c:manualLayout>
                  <c:x val="-5.0053385890797546E-2"/>
                  <c:y val="-3.61445783132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4E-4277-AC8A-49C3DC98B15C}"/>
                </c:ext>
              </c:extLst>
            </c:dLbl>
            <c:dLbl>
              <c:idx val="3"/>
              <c:layout>
                <c:manualLayout>
                  <c:x val="-4.8198951419705323E-2"/>
                  <c:y val="-3.6144578313253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4E-4277-AC8A-49C3DC98B15C}"/>
                </c:ext>
              </c:extLst>
            </c:dLbl>
            <c:dLbl>
              <c:idx val="4"/>
              <c:layout>
                <c:manualLayout>
                  <c:x val="-4.3701958651696779E-2"/>
                  <c:y val="-3.61445783132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4E-4277-AC8A-49C3DC98B1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Sheet1!$D$2:$D$6</c:f>
              <c:numCache>
                <c:formatCode>_(* #,##0.00_);_(* \(#,##0.00\);_(* "-"??_);_(@_)</c:formatCode>
                <c:ptCount val="5"/>
                <c:pt idx="0">
                  <c:v>20.29</c:v>
                </c:pt>
                <c:pt idx="1">
                  <c:v>19.079999999999998</c:v>
                </c:pt>
                <c:pt idx="2">
                  <c:v>19.27</c:v>
                </c:pt>
                <c:pt idx="3">
                  <c:v>19.239999999999998</c:v>
                </c:pt>
                <c:pt idx="4">
                  <c:v>19.329999999999998</c:v>
                </c:pt>
              </c:numCache>
            </c:numRef>
          </c:val>
          <c:smooth val="0"/>
          <c:extLst>
            <c:ext xmlns:c16="http://schemas.microsoft.com/office/drawing/2014/chart" uri="{C3380CC4-5D6E-409C-BE32-E72D297353CC}">
              <c16:uniqueId val="{0000000C-474E-4277-AC8A-49C3DC98B15C}"/>
            </c:ext>
          </c:extLst>
        </c:ser>
        <c:dLbls>
          <c:showLegendKey val="0"/>
          <c:showVal val="0"/>
          <c:showCatName val="0"/>
          <c:showSerName val="0"/>
          <c:showPercent val="0"/>
          <c:showBubbleSize val="0"/>
        </c:dLbls>
        <c:marker val="1"/>
        <c:smooth val="0"/>
        <c:axId val="289473616"/>
        <c:axId val="288120336"/>
      </c:lineChart>
      <c:lineChart>
        <c:grouping val="standard"/>
        <c:varyColors val="0"/>
        <c:ser>
          <c:idx val="3"/>
          <c:order val="3"/>
          <c:tx>
            <c:strRef>
              <c:f>Sheet1!$E$1</c:f>
              <c:strCache>
                <c:ptCount val="1"/>
                <c:pt idx="0">
                  <c:v>With Opr Lab</c:v>
                </c:pt>
              </c:strCache>
            </c:strRef>
          </c:tx>
          <c:dLbls>
            <c:dLbl>
              <c:idx val="0"/>
              <c:layout>
                <c:manualLayout>
                  <c:x val="-4.0579710144927561E-2"/>
                  <c:y val="-3.6144578313253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4E-4277-AC8A-49C3DC98B15C}"/>
                </c:ext>
              </c:extLst>
            </c:dLbl>
            <c:dLbl>
              <c:idx val="1"/>
              <c:layout>
                <c:manualLayout>
                  <c:x val="-2.8985507246376864E-2"/>
                  <c:y val="-4.8192771084337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4E-4277-AC8A-49C3DC98B15C}"/>
                </c:ext>
              </c:extLst>
            </c:dLbl>
            <c:dLbl>
              <c:idx val="2"/>
              <c:layout>
                <c:manualLayout>
                  <c:x val="-3.4782608695652174E-2"/>
                  <c:y val="-5.4216867469879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4E-4277-AC8A-49C3DC98B15C}"/>
                </c:ext>
              </c:extLst>
            </c:dLbl>
            <c:dLbl>
              <c:idx val="3"/>
              <c:layout>
                <c:manualLayout>
                  <c:x val="-4.0579710144927533E-2"/>
                  <c:y val="-4.216867469879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4E-4277-AC8A-49C3DC98B15C}"/>
                </c:ext>
              </c:extLst>
            </c:dLbl>
            <c:dLbl>
              <c:idx val="4"/>
              <c:layout>
                <c:manualLayout>
                  <c:x val="-4.4927536231884058E-2"/>
                  <c:y val="-4.8192771084337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74E-4277-AC8A-49C3DC98B1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Sheet1!$E$2:$E$6</c:f>
              <c:numCache>
                <c:formatCode>_(* #,##0.00_);_(* \(#,##0.00\);_(* "-"??_);_(@_)</c:formatCode>
                <c:ptCount val="5"/>
                <c:pt idx="0">
                  <c:v>22.869999999999997</c:v>
                </c:pt>
                <c:pt idx="1">
                  <c:v>20.86</c:v>
                </c:pt>
                <c:pt idx="2">
                  <c:v>20.45</c:v>
                </c:pt>
                <c:pt idx="3">
                  <c:v>20.099999999999998</c:v>
                </c:pt>
                <c:pt idx="4">
                  <c:v>19.779999999999998</c:v>
                </c:pt>
              </c:numCache>
            </c:numRef>
          </c:val>
          <c:smooth val="0"/>
          <c:extLst>
            <c:ext xmlns:c16="http://schemas.microsoft.com/office/drawing/2014/chart" uri="{C3380CC4-5D6E-409C-BE32-E72D297353CC}">
              <c16:uniqueId val="{00000012-474E-4277-AC8A-49C3DC98B15C}"/>
            </c:ext>
          </c:extLst>
        </c:ser>
        <c:dLbls>
          <c:showLegendKey val="0"/>
          <c:showVal val="0"/>
          <c:showCatName val="0"/>
          <c:showSerName val="0"/>
          <c:showPercent val="0"/>
          <c:showBubbleSize val="0"/>
        </c:dLbls>
        <c:marker val="1"/>
        <c:smooth val="0"/>
        <c:axId val="290268320"/>
        <c:axId val="290265968"/>
      </c:lineChart>
      <c:catAx>
        <c:axId val="289473616"/>
        <c:scaling>
          <c:orientation val="minMax"/>
        </c:scaling>
        <c:delete val="0"/>
        <c:axPos val="b"/>
        <c:numFmt formatCode="General" sourceLinked="0"/>
        <c:majorTickMark val="out"/>
        <c:minorTickMark val="none"/>
        <c:tickLblPos val="nextTo"/>
        <c:txPr>
          <a:bodyPr/>
          <a:lstStyle/>
          <a:p>
            <a:pPr>
              <a:defRPr sz="2000"/>
            </a:pPr>
            <a:endParaRPr lang="en-US"/>
          </a:p>
        </c:txPr>
        <c:crossAx val="288120336"/>
        <c:crosses val="autoZero"/>
        <c:auto val="1"/>
        <c:lblAlgn val="ctr"/>
        <c:lblOffset val="100"/>
        <c:noMultiLvlLbl val="0"/>
      </c:catAx>
      <c:valAx>
        <c:axId val="288120336"/>
        <c:scaling>
          <c:orientation val="minMax"/>
          <c:min val="6"/>
        </c:scaling>
        <c:delete val="0"/>
        <c:axPos val="l"/>
        <c:numFmt formatCode="_(* #,##0.00_);_(* \(#,##0.00\);_(* &quot;-&quot;??_);_(@_)" sourceLinked="1"/>
        <c:majorTickMark val="out"/>
        <c:minorTickMark val="none"/>
        <c:tickLblPos val="nextTo"/>
        <c:crossAx val="289473616"/>
        <c:crosses val="autoZero"/>
        <c:crossBetween val="between"/>
        <c:majorUnit val="6"/>
      </c:valAx>
      <c:valAx>
        <c:axId val="290265968"/>
        <c:scaling>
          <c:orientation val="minMax"/>
          <c:max val="24"/>
          <c:min val="0"/>
        </c:scaling>
        <c:delete val="0"/>
        <c:axPos val="r"/>
        <c:numFmt formatCode="_(* #,##0.00_);_(* \(#,##0.00\);_(* &quot;-&quot;??_);_(@_)" sourceLinked="1"/>
        <c:majorTickMark val="out"/>
        <c:minorTickMark val="none"/>
        <c:tickLblPos val="none"/>
        <c:crossAx val="290268320"/>
        <c:crosses val="max"/>
        <c:crossBetween val="between"/>
        <c:majorUnit val="12"/>
      </c:valAx>
      <c:catAx>
        <c:axId val="290268320"/>
        <c:scaling>
          <c:orientation val="minMax"/>
        </c:scaling>
        <c:delete val="1"/>
        <c:axPos val="b"/>
        <c:numFmt formatCode="General" sourceLinked="1"/>
        <c:majorTickMark val="out"/>
        <c:minorTickMark val="none"/>
        <c:tickLblPos val="nextTo"/>
        <c:crossAx val="290265968"/>
        <c:crosses val="autoZero"/>
        <c:auto val="1"/>
        <c:lblAlgn val="ctr"/>
        <c:lblOffset val="100"/>
        <c:noMultiLvlLbl val="0"/>
      </c:catAx>
    </c:plotArea>
    <c:legend>
      <c:legendPos val="r"/>
      <c:layout>
        <c:manualLayout>
          <c:xMode val="edge"/>
          <c:yMode val="edge"/>
          <c:x val="0.81802068237819636"/>
          <c:y val="0.2920382316668248"/>
          <c:w val="0.17597535329726072"/>
          <c:h val="0.31567308604496724"/>
        </c:manualLayout>
      </c:layout>
      <c:overlay val="0"/>
      <c:spPr>
        <a:ln>
          <a:solidFill>
            <a:schemeClr val="tx1"/>
          </a:solidFill>
        </a:ln>
      </c:spPr>
      <c:txPr>
        <a:bodyPr/>
        <a:lstStyle/>
        <a:p>
          <a:pPr>
            <a:defRPr sz="1800" baseline="0"/>
          </a:pPr>
          <a:endParaRPr lang="en-US"/>
        </a:p>
      </c:txPr>
    </c:legend>
    <c:plotVisOnly val="1"/>
    <c:dispBlanksAs val="gap"/>
    <c:showDLblsOverMax val="0"/>
  </c:chart>
  <c:spPr>
    <a:noFill/>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4074169434572577"/>
          <c:h val="0.7247058823529412"/>
        </c:manualLayout>
      </c:layout>
      <c:lineChart>
        <c:grouping val="standard"/>
        <c:varyColors val="0"/>
        <c:ser>
          <c:idx val="1"/>
          <c:order val="0"/>
          <c:tx>
            <c:strRef>
              <c:f>Sheet1!$A$2</c:f>
              <c:strCache>
                <c:ptCount val="1"/>
                <c:pt idx="0">
                  <c:v># milk/cow</c:v>
                </c:pt>
              </c:strCache>
            </c:strRef>
          </c:tx>
          <c:dLbls>
            <c:dLbl>
              <c:idx val="0"/>
              <c:layout>
                <c:manualLayout>
                  <c:x val="-5.0847457627118654E-2"/>
                  <c:y val="6.4677471331555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8D-47D5-B41D-93F2CDE17340}"/>
                </c:ext>
              </c:extLst>
            </c:dLbl>
            <c:dLbl>
              <c:idx val="1"/>
              <c:layout>
                <c:manualLayout>
                  <c:x val="-5.0847457627118668E-2"/>
                  <c:y val="-8.264343559032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8D-47D5-B41D-93F2CDE17340}"/>
                </c:ext>
              </c:extLst>
            </c:dLbl>
            <c:dLbl>
              <c:idx val="2"/>
              <c:layout>
                <c:manualLayout>
                  <c:x val="-3.1073446327683617E-2"/>
                  <c:y val="7.54570498868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8D-47D5-B41D-93F2CDE17340}"/>
                </c:ext>
              </c:extLst>
            </c:dLbl>
            <c:dLbl>
              <c:idx val="3"/>
              <c:layout>
                <c:manualLayout>
                  <c:x val="-4.6610169491525473E-2"/>
                  <c:y val="-9.3423014145579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8D-47D5-B41D-93F2CDE17340}"/>
                </c:ext>
              </c:extLst>
            </c:dLbl>
            <c:dLbl>
              <c:idx val="4"/>
              <c:layout>
                <c:manualLayout>
                  <c:x val="-4.8022598870056547E-2"/>
                  <c:y val="8.6236628442073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8D-47D5-B41D-93F2CDE17340}"/>
                </c:ext>
              </c:extLst>
            </c:dLbl>
            <c:dLbl>
              <c:idx val="5"/>
              <c:layout>
                <c:manualLayout>
                  <c:x val="-4.9435028248587573E-2"/>
                  <c:y val="-8.623662844207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8D-47D5-B41D-93F2CDE17340}"/>
                </c:ext>
              </c:extLst>
            </c:dLbl>
            <c:dLbl>
              <c:idx val="6"/>
              <c:layout>
                <c:manualLayout>
                  <c:x val="-5.6497175141242938E-2"/>
                  <c:y val="7.54570498868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8D-47D5-B41D-93F2CDE17340}"/>
                </c:ext>
              </c:extLst>
            </c:dLbl>
            <c:dLbl>
              <c:idx val="7"/>
              <c:layout>
                <c:manualLayout>
                  <c:x val="-6.2146892655367235E-2"/>
                  <c:y val="-8.6236486977788129E-2"/>
                </c:manualLayout>
              </c:layout>
              <c:showLegendKey val="0"/>
              <c:showVal val="1"/>
              <c:showCatName val="0"/>
              <c:showSerName val="0"/>
              <c:showPercent val="0"/>
              <c:showBubbleSize val="0"/>
              <c:extLst>
                <c:ext xmlns:c15="http://schemas.microsoft.com/office/drawing/2012/chart" uri="{CE6537A1-D6FC-4f65-9D91-7224C49458BB}">
                  <c15:layout>
                    <c:manualLayout>
                      <c:w val="6.8947795720450192E-2"/>
                      <c:h val="6.8629983468483577E-2"/>
                    </c:manualLayout>
                  </c15:layout>
                </c:ext>
                <c:ext xmlns:c16="http://schemas.microsoft.com/office/drawing/2014/chart" uri="{C3380CC4-5D6E-409C-BE32-E72D297353CC}">
                  <c16:uniqueId val="{00000007-EF8D-47D5-B41D-93F2CDE17340}"/>
                </c:ext>
              </c:extLst>
            </c:dLbl>
            <c:dLbl>
              <c:idx val="8"/>
              <c:layout>
                <c:manualLayout>
                  <c:x val="-5.5084745762711863E-2"/>
                  <c:y val="-9.7016206997332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8D-47D5-B41D-93F2CDE17340}"/>
                </c:ext>
              </c:extLst>
            </c:dLbl>
            <c:dLbl>
              <c:idx val="9"/>
              <c:layout>
                <c:manualLayout>
                  <c:x val="-4.8022598870056603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8D-47D5-B41D-93F2CDE17340}"/>
                </c:ext>
              </c:extLst>
            </c:dLbl>
            <c:numFmt formatCode="#,##0" sourceLinked="0"/>
            <c:spPr>
              <a:solidFill>
                <a:schemeClr val="bg1"/>
              </a:solid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Sheet1!$J$1:$M$1</c:f>
              <c:numCache>
                <c:formatCode>General</c:formatCode>
                <c:ptCount val="4"/>
                <c:pt idx="0">
                  <c:v>2020</c:v>
                </c:pt>
                <c:pt idx="1">
                  <c:v>2021</c:v>
                </c:pt>
                <c:pt idx="2">
                  <c:v>2022</c:v>
                </c:pt>
                <c:pt idx="3">
                  <c:v>2023</c:v>
                </c:pt>
              </c:numCache>
            </c:numRef>
          </c:cat>
          <c:val>
            <c:numRef>
              <c:f>Sheet1!$J$2:$M$2</c:f>
              <c:numCache>
                <c:formatCode>General</c:formatCode>
                <c:ptCount val="4"/>
                <c:pt idx="0">
                  <c:v>26456</c:v>
                </c:pt>
                <c:pt idx="1">
                  <c:v>27241</c:v>
                </c:pt>
                <c:pt idx="2">
                  <c:v>27461</c:v>
                </c:pt>
                <c:pt idx="3">
                  <c:v>28253</c:v>
                </c:pt>
              </c:numCache>
            </c:numRef>
          </c:val>
          <c:smooth val="0"/>
          <c:extLst>
            <c:ext xmlns:c16="http://schemas.microsoft.com/office/drawing/2014/chart" uri="{C3380CC4-5D6E-409C-BE32-E72D297353CC}">
              <c16:uniqueId val="{00000000-2F63-43F0-B2F6-F9A5A83472D7}"/>
            </c:ext>
          </c:extLst>
        </c:ser>
        <c:dLbls>
          <c:showLegendKey val="0"/>
          <c:showVal val="0"/>
          <c:showCatName val="0"/>
          <c:showSerName val="0"/>
          <c:showPercent val="0"/>
          <c:showBubbleSize val="0"/>
        </c:dLbls>
        <c:marker val="1"/>
        <c:smooth val="0"/>
        <c:axId val="14758920"/>
        <c:axId val="288118376"/>
      </c:lineChart>
      <c:catAx>
        <c:axId val="14758920"/>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288118376"/>
        <c:crosses val="autoZero"/>
        <c:auto val="0"/>
        <c:lblAlgn val="ctr"/>
        <c:lblOffset val="100"/>
        <c:noMultiLvlLbl val="0"/>
      </c:catAx>
      <c:valAx>
        <c:axId val="288118376"/>
        <c:scaling>
          <c:orientation val="minMax"/>
        </c:scaling>
        <c:delete val="0"/>
        <c:axPos val="l"/>
        <c:title>
          <c:overlay val="0"/>
        </c:title>
        <c:numFmt formatCode="#,##0" sourceLinked="0"/>
        <c:majorTickMark val="out"/>
        <c:minorTickMark val="none"/>
        <c:tickLblPos val="nextTo"/>
        <c:crossAx val="14758920"/>
        <c:crosses val="autoZero"/>
        <c:crossBetween val="between"/>
        <c:majorUnit val="10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25896762904639E-2"/>
          <c:y val="3.8132874015748032E-2"/>
          <c:w val="0.87154447360746579"/>
          <c:h val="0.66965575787401577"/>
        </c:manualLayout>
      </c:layout>
      <c:barChart>
        <c:barDir val="col"/>
        <c:grouping val="stacked"/>
        <c:varyColors val="0"/>
        <c:ser>
          <c:idx val="0"/>
          <c:order val="0"/>
          <c:tx>
            <c:strRef>
              <c:f>Sheet1!$B$1</c:f>
              <c:strCache>
                <c:ptCount val="1"/>
                <c:pt idx="0">
                  <c:v>Total Hired Labor</c:v>
                </c:pt>
              </c:strCache>
            </c:strRef>
          </c:tx>
          <c:spPr>
            <a:solidFill>
              <a:schemeClr val="accent5">
                <a:lumMod val="40000"/>
                <a:lumOff val="60000"/>
              </a:schemeClr>
            </a:solidFill>
            <a:ln>
              <a:solidFill>
                <a:schemeClr val="tx1">
                  <a:lumMod val="65000"/>
                  <a:lumOff val="3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Up to 50 Cows</c:v>
                </c:pt>
                <c:pt idx="1">
                  <c:v>50-100 Cows</c:v>
                </c:pt>
                <c:pt idx="2">
                  <c:v>101-200 Cows</c:v>
                </c:pt>
                <c:pt idx="3">
                  <c:v>201-500 Cows</c:v>
                </c:pt>
                <c:pt idx="4">
                  <c:v>Over 500 Cows</c:v>
                </c:pt>
              </c:strCache>
            </c:strRef>
          </c:cat>
          <c:val>
            <c:numRef>
              <c:f>Sheet1!$B$2:$B$7</c:f>
              <c:numCache>
                <c:formatCode>0.00</c:formatCode>
                <c:ptCount val="6"/>
                <c:pt idx="0">
                  <c:v>0.48</c:v>
                </c:pt>
                <c:pt idx="1">
                  <c:v>0.55000000000000004</c:v>
                </c:pt>
                <c:pt idx="2">
                  <c:v>0.99</c:v>
                </c:pt>
                <c:pt idx="3">
                  <c:v>1.95</c:v>
                </c:pt>
                <c:pt idx="4">
                  <c:v>2.5</c:v>
                </c:pt>
              </c:numCache>
            </c:numRef>
          </c:val>
          <c:extLst>
            <c:ext xmlns:c16="http://schemas.microsoft.com/office/drawing/2014/chart" uri="{C3380CC4-5D6E-409C-BE32-E72D297353CC}">
              <c16:uniqueId val="{00000000-A7AD-41E9-BB60-67A6DF866E24}"/>
            </c:ext>
          </c:extLst>
        </c:ser>
        <c:ser>
          <c:idx val="1"/>
          <c:order val="1"/>
          <c:tx>
            <c:strRef>
              <c:f>Sheet1!$C$1</c:f>
              <c:strCache>
                <c:ptCount val="1"/>
                <c:pt idx="0">
                  <c:v>Lbr &amp; Mgt Charge</c:v>
                </c:pt>
              </c:strCache>
            </c:strRef>
          </c:tx>
          <c:invertIfNegative val="0"/>
          <c:dLbls>
            <c:spPr>
              <a:ln>
                <a:no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Up to 50 Cows</c:v>
                </c:pt>
                <c:pt idx="1">
                  <c:v>50-100 Cows</c:v>
                </c:pt>
                <c:pt idx="2">
                  <c:v>101-200 Cows</c:v>
                </c:pt>
                <c:pt idx="3">
                  <c:v>201-500 Cows</c:v>
                </c:pt>
                <c:pt idx="4">
                  <c:v>Over 500 Cows</c:v>
                </c:pt>
              </c:strCache>
            </c:strRef>
          </c:cat>
          <c:val>
            <c:numRef>
              <c:f>Sheet1!$C$2:$C$7</c:f>
              <c:numCache>
                <c:formatCode>0.00</c:formatCode>
                <c:ptCount val="6"/>
                <c:pt idx="0">
                  <c:v>2.58</c:v>
                </c:pt>
                <c:pt idx="1">
                  <c:v>1.78</c:v>
                </c:pt>
                <c:pt idx="2">
                  <c:v>1.18</c:v>
                </c:pt>
                <c:pt idx="3">
                  <c:v>0.86</c:v>
                </c:pt>
                <c:pt idx="4">
                  <c:v>0.45</c:v>
                </c:pt>
              </c:numCache>
            </c:numRef>
          </c:val>
          <c:extLst>
            <c:ext xmlns:c16="http://schemas.microsoft.com/office/drawing/2014/chart" uri="{C3380CC4-5D6E-409C-BE32-E72D297353CC}">
              <c16:uniqueId val="{00000001-A7AD-41E9-BB60-67A6DF866E24}"/>
            </c:ext>
          </c:extLst>
        </c:ser>
        <c:dLbls>
          <c:showLegendKey val="0"/>
          <c:showVal val="0"/>
          <c:showCatName val="0"/>
          <c:showSerName val="0"/>
          <c:showPercent val="0"/>
          <c:showBubbleSize val="0"/>
        </c:dLbls>
        <c:gapWidth val="150"/>
        <c:overlap val="100"/>
        <c:axId val="290263224"/>
        <c:axId val="290264400"/>
      </c:barChart>
      <c:catAx>
        <c:axId val="290263224"/>
        <c:scaling>
          <c:orientation val="minMax"/>
        </c:scaling>
        <c:delete val="0"/>
        <c:axPos val="b"/>
        <c:numFmt formatCode="General" sourceLinked="0"/>
        <c:majorTickMark val="out"/>
        <c:minorTickMark val="none"/>
        <c:tickLblPos val="nextTo"/>
        <c:crossAx val="290264400"/>
        <c:crosses val="autoZero"/>
        <c:auto val="1"/>
        <c:lblAlgn val="ctr"/>
        <c:lblOffset val="100"/>
        <c:noMultiLvlLbl val="0"/>
      </c:catAx>
      <c:valAx>
        <c:axId val="290264400"/>
        <c:scaling>
          <c:orientation val="minMax"/>
          <c:max val="3.5"/>
        </c:scaling>
        <c:delete val="0"/>
        <c:axPos val="l"/>
        <c:numFmt formatCode="0.00" sourceLinked="1"/>
        <c:majorTickMark val="out"/>
        <c:minorTickMark val="none"/>
        <c:tickLblPos val="nextTo"/>
        <c:crossAx val="290263224"/>
        <c:crosses val="autoZero"/>
        <c:crossBetween val="between"/>
      </c:valAx>
      <c:spPr>
        <a:noFill/>
        <a:ln w="25400">
          <a:noFill/>
        </a:ln>
      </c:spPr>
    </c:plotArea>
    <c:legend>
      <c:legendPos val="b"/>
      <c:layout>
        <c:manualLayout>
          <c:xMode val="edge"/>
          <c:yMode val="edge"/>
          <c:x val="0.24591666947391436"/>
          <c:y val="0.84864355300731054"/>
          <c:w val="0.49694503335286444"/>
          <c:h val="6.5891538076747941E-2"/>
        </c:manualLayout>
      </c:layout>
      <c:overlay val="0"/>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US" sz="1600" dirty="0"/>
              <a:t>Debt Coverage Ratio  </a:t>
            </a:r>
            <a:r>
              <a:rPr lang="en-US" sz="1600" dirty="0">
                <a:solidFill>
                  <a:srgbClr val="FF0000"/>
                </a:solidFill>
              </a:rPr>
              <a:t>Vulnerable</a:t>
            </a:r>
            <a:r>
              <a:rPr lang="en-US" sz="1600" baseline="0" dirty="0">
                <a:solidFill>
                  <a:srgbClr val="FF0000"/>
                </a:solidFill>
              </a:rPr>
              <a:t> &lt; 1.25</a:t>
            </a:r>
            <a:endParaRPr lang="en-US" sz="1600" dirty="0">
              <a:solidFill>
                <a:srgbClr val="FF0000"/>
              </a:solidFill>
            </a:endParaRPr>
          </a:p>
          <a:p>
            <a:pPr>
              <a:defRPr sz="1600" b="1"/>
            </a:pPr>
            <a:r>
              <a:rPr lang="en-US" sz="1600" dirty="0"/>
              <a:t>(Financial</a:t>
            </a:r>
            <a:r>
              <a:rPr lang="en-US" sz="1600" baseline="0" dirty="0"/>
              <a:t> Standards Guidelines</a:t>
            </a:r>
            <a:r>
              <a:rPr lang="en-US" sz="1600" dirty="0"/>
              <a:t>)     </a:t>
            </a:r>
            <a:r>
              <a:rPr lang="en-US" sz="1600" dirty="0">
                <a:solidFill>
                  <a:srgbClr val="339933"/>
                </a:solidFill>
              </a:rPr>
              <a:t>Strong &gt; 1.75</a:t>
            </a:r>
          </a:p>
        </c:rich>
      </c:tx>
      <c:layout>
        <c:manualLayout>
          <c:xMode val="edge"/>
          <c:yMode val="edge"/>
          <c:x val="5.6511492939903582E-2"/>
          <c:y val="6.7537456471814139E-2"/>
        </c:manualLayout>
      </c:layout>
      <c:overlay val="0"/>
      <c:spPr>
        <a:solidFill>
          <a:sysClr val="window" lastClr="FFFFFF"/>
        </a:solidFill>
        <a:ln w="25400">
          <a:noFill/>
        </a:ln>
        <a:effectLst/>
      </c:spPr>
      <c:txPr>
        <a:bodyPr rot="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autoTitleDeleted val="0"/>
    <c:plotArea>
      <c:layout>
        <c:manualLayout>
          <c:layoutTarget val="inner"/>
          <c:xMode val="edge"/>
          <c:yMode val="edge"/>
          <c:x val="5.0581112489547678E-2"/>
          <c:y val="4.1721603878028007E-2"/>
          <c:w val="0.87841910144430491"/>
          <c:h val="0.74159518523375223"/>
        </c:manualLayout>
      </c:layout>
      <c:barChart>
        <c:barDir val="col"/>
        <c:grouping val="clustered"/>
        <c:varyColors val="0"/>
        <c:ser>
          <c:idx val="0"/>
          <c:order val="0"/>
          <c:tx>
            <c:strRef>
              <c:f>'Fin Stds'!$A$31</c:f>
              <c:strCache>
                <c:ptCount val="1"/>
                <c:pt idx="0">
                  <c:v>Debt coverage ratio</c:v>
                </c:pt>
              </c:strCache>
            </c:strRef>
          </c:tx>
          <c:spPr>
            <a:solidFill>
              <a:schemeClr val="accent1"/>
            </a:solidFill>
            <a:ln>
              <a:noFill/>
            </a:ln>
            <a:effectLst/>
          </c:spPr>
          <c:invertIfNegative val="0"/>
          <c:dLbls>
            <c:dLbl>
              <c:idx val="0"/>
              <c:layout>
                <c:manualLayout>
                  <c:x val="-1.7921146953405183E-3"/>
                  <c:y val="1.8049959709910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33-4944-9BF7-36F9700E1BDE}"/>
                </c:ext>
              </c:extLst>
            </c:dLbl>
            <c:dLbl>
              <c:idx val="1"/>
              <c:layout>
                <c:manualLayout>
                  <c:x val="2.9695619896065329E-3"/>
                  <c:y val="-5.54016620498613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33-4944-9BF7-36F9700E1BD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Stds'!$B$31:$G$31</c:f>
              <c:numCache>
                <c:formatCode>General</c:formatCode>
                <c:ptCount val="6"/>
                <c:pt idx="0" formatCode="0.00">
                  <c:v>0.86</c:v>
                </c:pt>
                <c:pt idx="1">
                  <c:v>0.94</c:v>
                </c:pt>
                <c:pt idx="2">
                  <c:v>0.74</c:v>
                </c:pt>
                <c:pt idx="3">
                  <c:v>1.04</c:v>
                </c:pt>
                <c:pt idx="4">
                  <c:v>0.86</c:v>
                </c:pt>
                <c:pt idx="5">
                  <c:v>0.83</c:v>
                </c:pt>
              </c:numCache>
            </c:numRef>
          </c:val>
          <c:extLst>
            <c:ext xmlns:c16="http://schemas.microsoft.com/office/drawing/2014/chart" uri="{C3380CC4-5D6E-409C-BE32-E72D297353CC}">
              <c16:uniqueId val="{00000002-7E33-4944-9BF7-36F9700E1BDE}"/>
            </c:ext>
          </c:extLst>
        </c:ser>
        <c:dLbls>
          <c:showLegendKey val="0"/>
          <c:showVal val="0"/>
          <c:showCatName val="0"/>
          <c:showSerName val="0"/>
          <c:showPercent val="0"/>
          <c:showBubbleSize val="0"/>
        </c:dLbls>
        <c:gapWidth val="150"/>
        <c:axId val="285969920"/>
        <c:axId val="285970312"/>
      </c:barChart>
      <c:catAx>
        <c:axId val="285969920"/>
        <c:scaling>
          <c:orientation val="minMax"/>
        </c:scaling>
        <c:delete val="0"/>
        <c:axPos val="b"/>
        <c:numFmt formatCode="General" sourceLinked="1"/>
        <c:majorTickMark val="none"/>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100" b="1" i="0" u="none" strike="noStrike" kern="1200" baseline="0">
                <a:solidFill>
                  <a:srgbClr val="000000"/>
                </a:solidFill>
                <a:latin typeface="Arial"/>
                <a:ea typeface="Arial"/>
                <a:cs typeface="Arial"/>
              </a:defRPr>
            </a:pPr>
            <a:endParaRPr lang="en-US"/>
          </a:p>
        </c:txPr>
        <c:crossAx val="285970312"/>
        <c:crosses val="autoZero"/>
        <c:auto val="1"/>
        <c:lblAlgn val="ctr"/>
        <c:lblOffset val="100"/>
        <c:noMultiLvlLbl val="0"/>
      </c:catAx>
      <c:valAx>
        <c:axId val="285970312"/>
        <c:scaling>
          <c:orientation val="minMax"/>
          <c:max val="2"/>
          <c:min val="0"/>
        </c:scaling>
        <c:delete val="0"/>
        <c:axPos val="l"/>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425" b="0" i="0" u="none" strike="noStrike" kern="1200" baseline="0">
                <a:noFill/>
                <a:latin typeface="Arial"/>
                <a:ea typeface="Arial"/>
                <a:cs typeface="Arial"/>
              </a:defRPr>
            </a:pPr>
            <a:endParaRPr lang="en-US"/>
          </a:p>
        </c:txPr>
        <c:crossAx val="285969920"/>
        <c:crosses val="autoZero"/>
        <c:crossBetween val="between"/>
        <c:majorUnit val="0.60000000000000009"/>
      </c:valAx>
      <c:spPr>
        <a:noFill/>
        <a:ln w="12700">
          <a:noFill/>
          <a:prstDash val="solid"/>
        </a:ln>
        <a:effectLst/>
      </c:spPr>
    </c:plotArea>
    <c:plotVisOnly val="1"/>
    <c:dispBlanksAs val="gap"/>
    <c:showDLblsOverMax val="0"/>
  </c:chart>
  <c:spPr>
    <a:noFill/>
    <a:ln w="3175" cap="flat" cmpd="sng" algn="ctr">
      <a:solidFill>
        <a:srgbClr val="000000"/>
      </a:solidFill>
      <a:prstDash val="solid"/>
      <a:round/>
    </a:ln>
    <a:effectLst/>
  </c:spPr>
  <c:txPr>
    <a:bodyPr/>
    <a:lstStyle/>
    <a:p>
      <a:pPr>
        <a:defRPr sz="425" b="0" i="0" u="none" strike="noStrike" baseline="0">
          <a:solidFill>
            <a:srgbClr val="000000"/>
          </a:solidFill>
          <a:latin typeface="Arial"/>
          <a:ea typeface="Arial"/>
          <a:cs typeface="Aria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000"/>
              <a:t>Operating</a:t>
            </a:r>
            <a:r>
              <a:rPr lang="en-US" sz="2000" baseline="0"/>
              <a:t> Expense Ratio</a:t>
            </a:r>
            <a:endParaRPr lang="en-US" sz="2000"/>
          </a:p>
        </c:rich>
      </c:tx>
      <c:layout>
        <c:manualLayout>
          <c:xMode val="edge"/>
          <c:yMode val="edge"/>
          <c:x val="5.6511492939903582E-2"/>
          <c:y val="6.7537456471814139E-2"/>
        </c:manualLayout>
      </c:layout>
      <c:overlay val="0"/>
      <c:spPr>
        <a:noFill/>
        <a:ln w="25400">
          <a:noFill/>
        </a:ln>
      </c:spPr>
    </c:title>
    <c:autoTitleDeleted val="0"/>
    <c:plotArea>
      <c:layout>
        <c:manualLayout>
          <c:layoutTarget val="inner"/>
          <c:xMode val="edge"/>
          <c:yMode val="edge"/>
          <c:x val="5.0581112489547678E-2"/>
          <c:y val="4.1721603878028007E-2"/>
          <c:w val="0.87841910144430491"/>
          <c:h val="0.73751985208713589"/>
        </c:manualLayout>
      </c:layout>
      <c:barChart>
        <c:barDir val="col"/>
        <c:grouping val="clustered"/>
        <c:varyColors val="0"/>
        <c:ser>
          <c:idx val="0"/>
          <c:order val="0"/>
          <c:tx>
            <c:strRef>
              <c:f>'Fin Stds'!$A$37</c:f>
              <c:strCache>
                <c:ptCount val="1"/>
                <c:pt idx="0">
                  <c:v>Operating expense ratio</c:v>
                </c:pt>
              </c:strCache>
            </c:strRef>
          </c:tx>
          <c:invertIfNegative val="0"/>
          <c:dLbls>
            <c:dLbl>
              <c:idx val="0"/>
              <c:layout>
                <c:manualLayout>
                  <c:x val="3.74868021366886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7-4B32-BE3A-AB784E883720}"/>
                </c:ext>
              </c:extLst>
            </c:dLbl>
            <c:dLbl>
              <c:idx val="1"/>
              <c:layout>
                <c:manualLayout>
                  <c:x val="4.3144668797588121E-3"/>
                  <c:y val="-5.5401408157313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7-4B32-BE3A-AB784E883720}"/>
                </c:ext>
              </c:extLst>
            </c:dLbl>
            <c:dLbl>
              <c:idx val="2"/>
              <c:layout>
                <c:manualLayout>
                  <c:x val="-1.5069774694004834E-3"/>
                  <c:y val="-5.2910052910052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7-4B32-BE3A-AB784E883720}"/>
                </c:ext>
              </c:extLst>
            </c:dLbl>
            <c:dLbl>
              <c:idx val="3"/>
              <c:layout>
                <c:manualLayout>
                  <c:x val="8.966762818012875E-4"/>
                  <c:y val="-2.0187059950839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7-4B32-BE3A-AB784E883720}"/>
                </c:ext>
              </c:extLst>
            </c:dLbl>
            <c:dLbl>
              <c:idx val="4"/>
              <c:layout>
                <c:manualLayout>
                  <c:x val="2.9952444063303966E-3"/>
                  <c:y val="-7.93650793650798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7-4B32-BE3A-AB784E883720}"/>
                </c:ext>
              </c:extLst>
            </c:dLbl>
            <c:dLbl>
              <c:idx val="5"/>
              <c:layout>
                <c:manualLayout>
                  <c:x val="7.4973604273377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7-4B32-BE3A-AB784E883720}"/>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Stds'!$B$37:$G$37</c:f>
              <c:numCache>
                <c:formatCode>0.0%</c:formatCode>
                <c:ptCount val="6"/>
                <c:pt idx="0">
                  <c:v>0.89</c:v>
                </c:pt>
                <c:pt idx="1">
                  <c:v>0.79700000000000004</c:v>
                </c:pt>
                <c:pt idx="2">
                  <c:v>0.82</c:v>
                </c:pt>
                <c:pt idx="3">
                  <c:v>0.80100000000000005</c:v>
                </c:pt>
                <c:pt idx="4">
                  <c:v>0.86499999999999999</c:v>
                </c:pt>
                <c:pt idx="5">
                  <c:v>0.91300000000000003</c:v>
                </c:pt>
              </c:numCache>
            </c:numRef>
          </c:val>
          <c:extLst>
            <c:ext xmlns:c16="http://schemas.microsoft.com/office/drawing/2014/chart" uri="{C3380CC4-5D6E-409C-BE32-E72D297353CC}">
              <c16:uniqueId val="{00000006-3A57-4B32-BE3A-AB784E883720}"/>
            </c:ext>
          </c:extLst>
        </c:ser>
        <c:dLbls>
          <c:showLegendKey val="0"/>
          <c:showVal val="0"/>
          <c:showCatName val="0"/>
          <c:showSerName val="0"/>
          <c:showPercent val="0"/>
          <c:showBubbleSize val="0"/>
        </c:dLbls>
        <c:gapWidth val="150"/>
        <c:axId val="211295648"/>
        <c:axId val="211296040"/>
      </c:barChart>
      <c:catAx>
        <c:axId val="211295648"/>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11296040"/>
        <c:crosses val="autoZero"/>
        <c:auto val="1"/>
        <c:lblAlgn val="ctr"/>
        <c:lblOffset val="100"/>
        <c:tickLblSkip val="1"/>
        <c:tickMarkSkip val="1"/>
        <c:noMultiLvlLbl val="0"/>
      </c:catAx>
      <c:valAx>
        <c:axId val="211296040"/>
        <c:scaling>
          <c:orientation val="minMax"/>
          <c:max val="1.4"/>
          <c:min val="0.2"/>
        </c:scaling>
        <c:delete val="1"/>
        <c:axPos val="l"/>
        <c:numFmt formatCode="0.0%" sourceLinked="1"/>
        <c:majorTickMark val="out"/>
        <c:minorTickMark val="none"/>
        <c:tickLblPos val="nextTo"/>
        <c:crossAx val="211295648"/>
        <c:crosses val="autoZero"/>
        <c:crossBetween val="between"/>
        <c:majorUnit val="0.60000000000000009"/>
        <c:minorUnit val="0.60000000000000009"/>
      </c:valAx>
      <c:spPr>
        <a:noFill/>
        <a:ln w="12700">
          <a:no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425"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sz="1400"/>
              <a:t>Working</a:t>
            </a:r>
            <a:r>
              <a:rPr lang="en-US" sz="1400" baseline="0"/>
              <a:t> Capital</a:t>
            </a:r>
            <a:endParaRPr lang="en-US" sz="1400"/>
          </a:p>
        </c:rich>
      </c:tx>
      <c:layout>
        <c:manualLayout>
          <c:xMode val="edge"/>
          <c:yMode val="edge"/>
          <c:x val="8.8433998613619266E-2"/>
          <c:y val="6.7537456471814139E-2"/>
        </c:manualLayout>
      </c:layout>
      <c:overlay val="0"/>
      <c:spPr>
        <a:noFill/>
        <a:ln w="25400">
          <a:noFill/>
        </a:ln>
      </c:spPr>
    </c:title>
    <c:autoTitleDeleted val="0"/>
    <c:plotArea>
      <c:layout>
        <c:manualLayout>
          <c:layoutTarget val="inner"/>
          <c:xMode val="edge"/>
          <c:yMode val="edge"/>
          <c:x val="6.4768892788976878E-2"/>
          <c:y val="4.1721744172083984E-2"/>
          <c:w val="0.87841910144430491"/>
          <c:h val="0.70436362776077333"/>
        </c:manualLayout>
      </c:layout>
      <c:barChart>
        <c:barDir val="col"/>
        <c:grouping val="clustered"/>
        <c:varyColors val="0"/>
        <c:ser>
          <c:idx val="0"/>
          <c:order val="0"/>
          <c:tx>
            <c:strRef>
              <c:f>'Fin Stds'!$A$13</c:f>
              <c:strCache>
                <c:ptCount val="1"/>
                <c:pt idx="0">
                  <c:v>Working capital</c:v>
                </c:pt>
              </c:strCache>
            </c:strRef>
          </c:tx>
          <c:invertIfNegative val="0"/>
          <c:dLbls>
            <c:dLbl>
              <c:idx val="0"/>
              <c:layout>
                <c:manualLayout>
                  <c:x val="0"/>
                  <c:y val="9.67338709495255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FF-4000-9D2D-EF207824A7D8}"/>
                </c:ext>
              </c:extLst>
            </c:dLbl>
            <c:dLbl>
              <c:idx val="1"/>
              <c:layout>
                <c:manualLayout>
                  <c:x val="2.9438147154682587E-3"/>
                  <c:y val="-1.0254747916862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FF-4000-9D2D-EF207824A7D8}"/>
                </c:ext>
              </c:extLst>
            </c:dLbl>
            <c:dLbl>
              <c:idx val="4"/>
              <c:layout>
                <c:manualLayout>
                  <c:x val="-8.3787603472642845E-5"/>
                  <c:y val="-2.5854352148589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FF-4000-9D2D-EF207824A7D8}"/>
                </c:ext>
              </c:extLst>
            </c:dLbl>
            <c:dLbl>
              <c:idx val="5"/>
              <c:layout>
                <c:manualLayout>
                  <c:x val="-5.2272792823973924E-3"/>
                  <c:y val="-2.1024879402725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FF-4000-9D2D-EF207824A7D8}"/>
                </c:ext>
              </c:extLst>
            </c:dLbl>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Stds'!$B$13:$G$13</c:f>
              <c:numCache>
                <c:formatCode>#,##0</c:formatCode>
                <c:ptCount val="6"/>
                <c:pt idx="0">
                  <c:v>334930</c:v>
                </c:pt>
                <c:pt idx="1">
                  <c:v>47701</c:v>
                </c:pt>
                <c:pt idx="2">
                  <c:v>72085</c:v>
                </c:pt>
                <c:pt idx="3">
                  <c:v>196249</c:v>
                </c:pt>
                <c:pt idx="4">
                  <c:v>255005</c:v>
                </c:pt>
                <c:pt idx="5">
                  <c:v>747672</c:v>
                </c:pt>
              </c:numCache>
            </c:numRef>
          </c:val>
          <c:extLst>
            <c:ext xmlns:c16="http://schemas.microsoft.com/office/drawing/2014/chart" uri="{C3380CC4-5D6E-409C-BE32-E72D297353CC}">
              <c16:uniqueId val="{00000004-68FF-4000-9D2D-EF207824A7D8}"/>
            </c:ext>
          </c:extLst>
        </c:ser>
        <c:dLbls>
          <c:showLegendKey val="0"/>
          <c:showVal val="0"/>
          <c:showCatName val="0"/>
          <c:showSerName val="0"/>
          <c:showPercent val="0"/>
          <c:showBubbleSize val="0"/>
        </c:dLbls>
        <c:gapWidth val="150"/>
        <c:axId val="211296824"/>
        <c:axId val="211297216"/>
      </c:barChart>
      <c:lineChart>
        <c:grouping val="standard"/>
        <c:varyColors val="0"/>
        <c:ser>
          <c:idx val="1"/>
          <c:order val="1"/>
          <c:tx>
            <c:strRef>
              <c:f>'Fin Stds'!$A$14</c:f>
              <c:strCache>
                <c:ptCount val="1"/>
                <c:pt idx="0">
                  <c:v>Working capital to oper expense</c:v>
                </c:pt>
              </c:strCache>
            </c:strRef>
          </c:tx>
          <c:marker>
            <c:symbol val="none"/>
          </c:marker>
          <c:dLbls>
            <c:dLbl>
              <c:idx val="0"/>
              <c:layout>
                <c:manualLayout>
                  <c:x val="-6.0297928748023699E-2"/>
                  <c:y val="-0.124284045721951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FF-4000-9D2D-EF207824A7D8}"/>
                </c:ext>
              </c:extLst>
            </c:dLbl>
            <c:dLbl>
              <c:idx val="1"/>
              <c:layout>
                <c:manualLayout>
                  <c:x val="-4.346629748204555E-2"/>
                  <c:y val="-5.0983074001472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FF-4000-9D2D-EF207824A7D8}"/>
                </c:ext>
              </c:extLst>
            </c:dLbl>
            <c:dLbl>
              <c:idx val="2"/>
              <c:layout>
                <c:manualLayout>
                  <c:x val="-4.5464653456779441E-2"/>
                  <c:y val="3.0100839870552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FF-4000-9D2D-EF207824A7D8}"/>
                </c:ext>
              </c:extLst>
            </c:dLbl>
            <c:dLbl>
              <c:idx val="3"/>
              <c:layout>
                <c:manualLayout>
                  <c:x val="-6.0735484987453556E-2"/>
                  <c:y val="-2.9623081576143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FF-4000-9D2D-EF207824A7D8}"/>
                </c:ext>
              </c:extLst>
            </c:dLbl>
            <c:dLbl>
              <c:idx val="4"/>
              <c:layout>
                <c:manualLayout>
                  <c:x val="-4.1673877303798561E-2"/>
                  <c:y val="-0.109912109839340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FF-4000-9D2D-EF207824A7D8}"/>
                </c:ext>
              </c:extLst>
            </c:dLbl>
            <c:dLbl>
              <c:idx val="5"/>
              <c:layout>
                <c:manualLayout>
                  <c:x val="2.8155374808918117E-2"/>
                  <c:y val="-2.403676196059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FF-4000-9D2D-EF207824A7D8}"/>
                </c:ext>
              </c:extLst>
            </c:dLbl>
            <c:spPr>
              <a:noFill/>
              <a:ln>
                <a:noFill/>
              </a:ln>
              <a:effectLst/>
            </c:spPr>
            <c:txPr>
              <a:bodyPr wrap="square" lIns="38100" tIns="19050" rIns="38100" bIns="19050" anchor="ctr">
                <a:spAutoFit/>
              </a:bodyPr>
              <a:lstStyle/>
              <a:p>
                <a:pPr>
                  <a:defRPr sz="1100" b="1">
                    <a:solidFill>
                      <a:schemeClr val="accent5">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Stds'!$B$14:$G$14</c:f>
              <c:numCache>
                <c:formatCode>0.0%</c:formatCode>
                <c:ptCount val="6"/>
                <c:pt idx="0">
                  <c:v>0.19400000000000001</c:v>
                </c:pt>
                <c:pt idx="1">
                  <c:v>0.29699999999999999</c:v>
                </c:pt>
                <c:pt idx="2">
                  <c:v>0.23799999999999999</c:v>
                </c:pt>
                <c:pt idx="3">
                  <c:v>0.35399999999999998</c:v>
                </c:pt>
                <c:pt idx="4">
                  <c:v>0.20200000000000001</c:v>
                </c:pt>
                <c:pt idx="5">
                  <c:v>0.17</c:v>
                </c:pt>
              </c:numCache>
            </c:numRef>
          </c:val>
          <c:smooth val="0"/>
          <c:extLst>
            <c:ext xmlns:c16="http://schemas.microsoft.com/office/drawing/2014/chart" uri="{C3380CC4-5D6E-409C-BE32-E72D297353CC}">
              <c16:uniqueId val="{0000000B-68FF-4000-9D2D-EF207824A7D8}"/>
            </c:ext>
          </c:extLst>
        </c:ser>
        <c:dLbls>
          <c:showLegendKey val="0"/>
          <c:showVal val="0"/>
          <c:showCatName val="0"/>
          <c:showSerName val="0"/>
          <c:showPercent val="0"/>
          <c:showBubbleSize val="0"/>
        </c:dLbls>
        <c:marker val="1"/>
        <c:smooth val="0"/>
        <c:axId val="211298000"/>
        <c:axId val="211297608"/>
      </c:lineChart>
      <c:catAx>
        <c:axId val="2112968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211297216"/>
        <c:crosses val="autoZero"/>
        <c:auto val="1"/>
        <c:lblAlgn val="ctr"/>
        <c:lblOffset val="100"/>
        <c:noMultiLvlLbl val="0"/>
      </c:catAx>
      <c:valAx>
        <c:axId val="211297216"/>
        <c:scaling>
          <c:orientation val="minMax"/>
          <c:max val="1000000"/>
        </c:scaling>
        <c:delete val="0"/>
        <c:axPos val="l"/>
        <c:numFmt formatCode="#,##0" sourceLinked="1"/>
        <c:majorTickMark val="none"/>
        <c:minorTickMark val="none"/>
        <c:tickLblPos val="none"/>
        <c:spPr>
          <a:ln>
            <a:noFill/>
          </a:ln>
        </c:spPr>
        <c:crossAx val="211296824"/>
        <c:crosses val="autoZero"/>
        <c:crossBetween val="between"/>
      </c:valAx>
      <c:valAx>
        <c:axId val="211297608"/>
        <c:scaling>
          <c:orientation val="minMax"/>
          <c:max val="0.4"/>
          <c:min val="0"/>
        </c:scaling>
        <c:delete val="0"/>
        <c:axPos val="r"/>
        <c:numFmt formatCode="0.0%" sourceLinked="1"/>
        <c:majorTickMark val="none"/>
        <c:minorTickMark val="none"/>
        <c:tickLblPos val="none"/>
        <c:spPr>
          <a:ln>
            <a:noFill/>
          </a:ln>
        </c:spPr>
        <c:crossAx val="211298000"/>
        <c:crosses val="max"/>
        <c:crossBetween val="between"/>
        <c:majorUnit val="8.0000000000000016E-2"/>
      </c:valAx>
      <c:catAx>
        <c:axId val="211298000"/>
        <c:scaling>
          <c:orientation val="minMax"/>
        </c:scaling>
        <c:delete val="1"/>
        <c:axPos val="b"/>
        <c:numFmt formatCode="General" sourceLinked="1"/>
        <c:majorTickMark val="out"/>
        <c:minorTickMark val="none"/>
        <c:tickLblPos val="nextTo"/>
        <c:crossAx val="211297608"/>
        <c:crosses val="autoZero"/>
        <c:auto val="1"/>
        <c:lblAlgn val="ctr"/>
        <c:lblOffset val="100"/>
        <c:noMultiLvlLbl val="0"/>
      </c:catAx>
      <c:spPr>
        <a:noFill/>
        <a:ln w="12700">
          <a:noFill/>
          <a:prstDash val="solid"/>
        </a:ln>
      </c:spPr>
    </c:plotArea>
    <c:legend>
      <c:legendPos val="b"/>
      <c:layout>
        <c:manualLayout>
          <c:xMode val="edge"/>
          <c:yMode val="edge"/>
          <c:x val="5.5135725110080976E-2"/>
          <c:y val="0.93865060040749693"/>
          <c:w val="0.89999980649208011"/>
          <c:h val="6.1349363106560563E-2"/>
        </c:manualLayout>
      </c:layout>
      <c:overlay val="0"/>
      <c:txPr>
        <a:bodyPr/>
        <a:lstStyle/>
        <a:p>
          <a:pPr>
            <a:defRPr sz="9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425"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a:t>Net Worth Factors</a:t>
            </a:r>
          </a:p>
        </c:rich>
      </c:tx>
      <c:layout>
        <c:manualLayout>
          <c:xMode val="edge"/>
          <c:yMode val="edge"/>
          <c:x val="9.6934857876807973E-2"/>
          <c:y val="4.7335370901012266E-2"/>
        </c:manualLayout>
      </c:layout>
      <c:overlay val="0"/>
      <c:spPr>
        <a:noFill/>
        <a:ln w="25400">
          <a:noFill/>
        </a:ln>
      </c:spPr>
    </c:title>
    <c:autoTitleDeleted val="0"/>
    <c:plotArea>
      <c:layout>
        <c:manualLayout>
          <c:layoutTarget val="inner"/>
          <c:xMode val="edge"/>
          <c:yMode val="edge"/>
          <c:x val="5.0581112489547678E-2"/>
          <c:y val="4.1721603878028007E-2"/>
          <c:w val="0.88551299159401942"/>
          <c:h val="0.70331095885488515"/>
        </c:manualLayout>
      </c:layout>
      <c:barChart>
        <c:barDir val="col"/>
        <c:grouping val="clustered"/>
        <c:varyColors val="0"/>
        <c:ser>
          <c:idx val="0"/>
          <c:order val="0"/>
          <c:tx>
            <c:strRef>
              <c:f>'Brf Ovrvw &amp; Fin Summ'!$A$65</c:f>
              <c:strCache>
                <c:ptCount val="1"/>
                <c:pt idx="0">
                  <c:v>Net worth</c:v>
                </c:pt>
              </c:strCache>
            </c:strRef>
          </c:tx>
          <c:invertIfNegative val="0"/>
          <c:cat>
            <c:strRef>
              <c:f>'Fin Stds'!$B$74:$G$74</c:f>
              <c:strCache>
                <c:ptCount val="6"/>
                <c:pt idx="0">
                  <c:v>Avg.</c:v>
                </c:pt>
                <c:pt idx="1">
                  <c:v>100 -   250K</c:v>
                </c:pt>
                <c:pt idx="2">
                  <c:v>250 -  500K</c:v>
                </c:pt>
                <c:pt idx="3">
                  <c:v>500 - 1,000K</c:v>
                </c:pt>
                <c:pt idx="4">
                  <c:v>1,000 - 2,000K</c:v>
                </c:pt>
                <c:pt idx="5">
                  <c:v>&gt; 2,000K</c:v>
                </c:pt>
              </c:strCache>
            </c:strRef>
          </c:cat>
          <c:val>
            <c:numRef>
              <c:f>'Brf Ovrvw &amp; Fin Summ'!$B$65:$G$65</c:f>
              <c:numCache>
                <c:formatCode>#,##0</c:formatCode>
                <c:ptCount val="6"/>
                <c:pt idx="0">
                  <c:v>2415631</c:v>
                </c:pt>
                <c:pt idx="1">
                  <c:v>667512</c:v>
                </c:pt>
                <c:pt idx="2">
                  <c:v>912046</c:v>
                </c:pt>
                <c:pt idx="3">
                  <c:v>1627037</c:v>
                </c:pt>
                <c:pt idx="4">
                  <c:v>2019793</c:v>
                </c:pt>
                <c:pt idx="5">
                  <c:v>4747593</c:v>
                </c:pt>
              </c:numCache>
            </c:numRef>
          </c:val>
          <c:extLst>
            <c:ext xmlns:c16="http://schemas.microsoft.com/office/drawing/2014/chart" uri="{C3380CC4-5D6E-409C-BE32-E72D297353CC}">
              <c16:uniqueId val="{00000000-E91B-4E9F-B19F-FF9C258287F5}"/>
            </c:ext>
          </c:extLst>
        </c:ser>
        <c:dLbls>
          <c:showLegendKey val="0"/>
          <c:showVal val="0"/>
          <c:showCatName val="0"/>
          <c:showSerName val="0"/>
          <c:showPercent val="0"/>
          <c:showBubbleSize val="0"/>
        </c:dLbls>
        <c:gapWidth val="150"/>
        <c:axId val="211298784"/>
        <c:axId val="211299176"/>
      </c:barChart>
      <c:lineChart>
        <c:grouping val="standard"/>
        <c:varyColors val="0"/>
        <c:ser>
          <c:idx val="1"/>
          <c:order val="1"/>
          <c:tx>
            <c:v>NW change</c:v>
          </c:tx>
          <c:marker>
            <c:symbol val="none"/>
          </c:marker>
          <c:cat>
            <c:strRef>
              <c:f>'Fin Stds'!$B$74:$G$74</c:f>
              <c:strCache>
                <c:ptCount val="6"/>
                <c:pt idx="0">
                  <c:v>Avg.</c:v>
                </c:pt>
                <c:pt idx="1">
                  <c:v>100 -   250K</c:v>
                </c:pt>
                <c:pt idx="2">
                  <c:v>250 -  500K</c:v>
                </c:pt>
                <c:pt idx="3">
                  <c:v>500 - 1,000K</c:v>
                </c:pt>
                <c:pt idx="4">
                  <c:v>1,000 - 2,000K</c:v>
                </c:pt>
                <c:pt idx="5">
                  <c:v>&gt; 2,000K</c:v>
                </c:pt>
              </c:strCache>
            </c:strRef>
          </c:cat>
          <c:val>
            <c:numRef>
              <c:f>'Brf Ovrvw &amp; Fin Summ'!$B$66:$G$66</c:f>
              <c:numCache>
                <c:formatCode>#,##0</c:formatCode>
                <c:ptCount val="6"/>
                <c:pt idx="0">
                  <c:v>50410</c:v>
                </c:pt>
                <c:pt idx="1">
                  <c:v>56176</c:v>
                </c:pt>
                <c:pt idx="2">
                  <c:v>72476</c:v>
                </c:pt>
                <c:pt idx="3">
                  <c:v>48551</c:v>
                </c:pt>
                <c:pt idx="4">
                  <c:v>52182</c:v>
                </c:pt>
                <c:pt idx="5">
                  <c:v>38029</c:v>
                </c:pt>
              </c:numCache>
            </c:numRef>
          </c:val>
          <c:smooth val="0"/>
          <c:extLst>
            <c:ext xmlns:c16="http://schemas.microsoft.com/office/drawing/2014/chart" uri="{C3380CC4-5D6E-409C-BE32-E72D297353CC}">
              <c16:uniqueId val="{00000001-E91B-4E9F-B19F-FF9C258287F5}"/>
            </c:ext>
          </c:extLst>
        </c:ser>
        <c:dLbls>
          <c:showLegendKey val="0"/>
          <c:showVal val="0"/>
          <c:showCatName val="0"/>
          <c:showSerName val="0"/>
          <c:showPercent val="0"/>
          <c:showBubbleSize val="0"/>
        </c:dLbls>
        <c:marker val="1"/>
        <c:smooth val="0"/>
        <c:axId val="201057160"/>
        <c:axId val="201056768"/>
      </c:lineChart>
      <c:catAx>
        <c:axId val="2112987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211299176"/>
        <c:crosses val="autoZero"/>
        <c:auto val="1"/>
        <c:lblAlgn val="ctr"/>
        <c:lblOffset val="100"/>
        <c:noMultiLvlLbl val="0"/>
      </c:catAx>
      <c:valAx>
        <c:axId val="211299176"/>
        <c:scaling>
          <c:orientation val="minMax"/>
          <c:max val="5250000"/>
          <c:min val="0"/>
        </c:scaling>
        <c:delete val="0"/>
        <c:axPos val="l"/>
        <c:numFmt formatCode="#,##0" sourceLinked="1"/>
        <c:majorTickMark val="none"/>
        <c:minorTickMark val="none"/>
        <c:tickLblPos val="none"/>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c:spPr>
        <c:crossAx val="211298784"/>
        <c:crosses val="autoZero"/>
        <c:crossBetween val="between"/>
      </c:valAx>
      <c:valAx>
        <c:axId val="201056768"/>
        <c:scaling>
          <c:orientation val="minMax"/>
          <c:max val="140000"/>
          <c:min val="0"/>
        </c:scaling>
        <c:delete val="0"/>
        <c:axPos val="r"/>
        <c:numFmt formatCode="#,##0" sourceLinked="1"/>
        <c:majorTickMark val="none"/>
        <c:minorTickMark val="none"/>
        <c:tickLblPos val="none"/>
        <c:spPr>
          <a:ln>
            <a:noFill/>
          </a:ln>
        </c:spPr>
        <c:crossAx val="201057160"/>
        <c:crosses val="max"/>
        <c:crossBetween val="between"/>
      </c:valAx>
      <c:catAx>
        <c:axId val="201057160"/>
        <c:scaling>
          <c:orientation val="minMax"/>
        </c:scaling>
        <c:delete val="1"/>
        <c:axPos val="b"/>
        <c:numFmt formatCode="General" sourceLinked="1"/>
        <c:majorTickMark val="out"/>
        <c:minorTickMark val="none"/>
        <c:tickLblPos val="nextTo"/>
        <c:crossAx val="201056768"/>
        <c:crosses val="autoZero"/>
        <c:auto val="1"/>
        <c:lblAlgn val="ctr"/>
        <c:lblOffset val="100"/>
        <c:noMultiLvlLbl val="0"/>
      </c:catAx>
      <c:dTable>
        <c:showHorzBorder val="1"/>
        <c:showVertBorder val="1"/>
        <c:showOutline val="1"/>
        <c:showKeys val="0"/>
      </c:dTable>
      <c:spPr>
        <a:noFill/>
        <a:ln w="12700">
          <a:noFill/>
          <a:prstDash val="solid"/>
        </a:ln>
      </c:spPr>
    </c:plotArea>
    <c:legend>
      <c:legendPos val="r"/>
      <c:layout>
        <c:manualLayout>
          <c:xMode val="edge"/>
          <c:yMode val="edge"/>
          <c:x val="0.23809727618534302"/>
          <c:y val="0.20437777980134517"/>
          <c:w val="0.24844561724442998"/>
          <c:h val="0.15554906893470621"/>
        </c:manualLayout>
      </c:layout>
      <c:overlay val="0"/>
    </c:legend>
    <c:plotVisOnly val="1"/>
    <c:dispBlanksAs val="gap"/>
    <c:showDLblsOverMax val="0"/>
  </c:chart>
  <c:spPr>
    <a:no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EBITDA/COW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_(* #,##0_);_(* \(#,##0\);_(* "-"??_);_(@_)</c:formatCode>
                <c:ptCount val="3"/>
                <c:pt idx="0">
                  <c:v>1069.8699999999999</c:v>
                </c:pt>
                <c:pt idx="1">
                  <c:v>1533.44</c:v>
                </c:pt>
                <c:pt idx="2">
                  <c:v>667</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_(* #,##0_);_(* \(#,##0\);_(* &quot;-&quot;??_);_(@_)"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EBITDA/Cwt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4.24</c:v>
                </c:pt>
                <c:pt idx="1">
                  <c:v>6.06</c:v>
                </c:pt>
                <c:pt idx="2">
                  <c:v>2.57</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General"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_(* #,##0_);_(* \(#,##0\);_(* "-"??_);_(@_)</c:formatCode>
                <c:ptCount val="3"/>
                <c:pt idx="0">
                  <c:v>5364.15</c:v>
                </c:pt>
                <c:pt idx="1">
                  <c:v>4620.8599999999997</c:v>
                </c:pt>
                <c:pt idx="2">
                  <c:v>5798</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_(* #,##0_);_(* \(#,##0\);_(* &quot;-&quot;??_);_(@_)"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Debt/CWT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21.24</c:v>
                </c:pt>
                <c:pt idx="1">
                  <c:v>18.260000000000002</c:v>
                </c:pt>
                <c:pt idx="2">
                  <c:v>22.38</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General"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_(* #,##0_);_(* \(#,##0\);_(* "-"??_);_(@_)</c:formatCode>
                <c:ptCount val="3"/>
                <c:pt idx="0">
                  <c:v>5095.95</c:v>
                </c:pt>
                <c:pt idx="1">
                  <c:v>4470.8900000000003</c:v>
                </c:pt>
                <c:pt idx="2">
                  <c:v>5649</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_(* #,##0_);_(* \(#,##0\);_(* &quot;-&quot;??_);_(@_)"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77613636363636362"/>
          <c:h val="0.7247058823529412"/>
        </c:manualLayout>
      </c:layout>
      <c:barChart>
        <c:barDir val="col"/>
        <c:grouping val="clustered"/>
        <c:varyColors val="0"/>
        <c:ser>
          <c:idx val="1"/>
          <c:order val="0"/>
          <c:tx>
            <c:strRef>
              <c:f>Sheet1!$A$2</c:f>
              <c:strCache>
                <c:ptCount val="1"/>
                <c:pt idx="0">
                  <c:v># milk/cow</c:v>
                </c:pt>
              </c:strCache>
            </c:strRef>
          </c:tx>
          <c:invertIfNegative val="0"/>
          <c:cat>
            <c:numRef>
              <c:f>Sheet1!$T$1:$AC$1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Sheet1!$T$2:$AC$2</c:f>
              <c:numCache>
                <c:formatCode>General</c:formatCode>
                <c:ptCount val="10"/>
                <c:pt idx="0">
                  <c:v>23765</c:v>
                </c:pt>
                <c:pt idx="1">
                  <c:v>24034</c:v>
                </c:pt>
                <c:pt idx="2">
                  <c:v>24598</c:v>
                </c:pt>
                <c:pt idx="3">
                  <c:v>24830</c:v>
                </c:pt>
                <c:pt idx="4">
                  <c:v>23974</c:v>
                </c:pt>
                <c:pt idx="5">
                  <c:v>24390</c:v>
                </c:pt>
                <c:pt idx="6">
                  <c:v>24983</c:v>
                </c:pt>
                <c:pt idx="7">
                  <c:v>25285</c:v>
                </c:pt>
                <c:pt idx="8">
                  <c:v>25485</c:v>
                </c:pt>
                <c:pt idx="9">
                  <c:v>25918</c:v>
                </c:pt>
              </c:numCache>
            </c:numRef>
          </c:val>
          <c:extLst>
            <c:ext xmlns:c16="http://schemas.microsoft.com/office/drawing/2014/chart" uri="{C3380CC4-5D6E-409C-BE32-E72D297353CC}">
              <c16:uniqueId val="{00000000-8ACF-4479-8F9C-6BA0765E4A3A}"/>
            </c:ext>
          </c:extLst>
        </c:ser>
        <c:dLbls>
          <c:showLegendKey val="0"/>
          <c:showVal val="0"/>
          <c:showCatName val="0"/>
          <c:showSerName val="0"/>
          <c:showPercent val="0"/>
          <c:showBubbleSize val="0"/>
        </c:dLbls>
        <c:gapWidth val="150"/>
        <c:axId val="241959864"/>
        <c:axId val="241961040"/>
      </c:barChart>
      <c:lineChart>
        <c:grouping val="standard"/>
        <c:varyColors val="0"/>
        <c:ser>
          <c:idx val="0"/>
          <c:order val="1"/>
          <c:tx>
            <c:strRef>
              <c:f>Sheet1!$A$3</c:f>
              <c:strCache>
                <c:ptCount val="1"/>
                <c:pt idx="0">
                  <c:v>return/cow</c:v>
                </c:pt>
              </c:strCache>
            </c:strRef>
          </c:tx>
          <c:dLbls>
            <c:dLbl>
              <c:idx val="0"/>
              <c:layout>
                <c:manualLayout>
                  <c:x val="-3.9130434782608706E-2"/>
                  <c:y val="-6.4677471331555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E9-449E-9BC9-8C5C2353A406}"/>
                </c:ext>
              </c:extLst>
            </c:dLbl>
            <c:dLbl>
              <c:idx val="1"/>
              <c:layout>
                <c:manualLayout>
                  <c:x val="-2.1739130434782636E-2"/>
                  <c:y val="-0.125761749811357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86-4ECB-BD06-0AFCC725302F}"/>
                </c:ext>
              </c:extLst>
            </c:dLbl>
            <c:dLbl>
              <c:idx val="2"/>
              <c:layout>
                <c:manualLayout>
                  <c:x val="-2.318840579710145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86-4ECB-BD06-0AFCC725302F}"/>
                </c:ext>
              </c:extLst>
            </c:dLbl>
            <c:dLbl>
              <c:idx val="3"/>
              <c:layout>
                <c:manualLayout>
                  <c:x val="-2.8985507246376864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86-4ECB-BD06-0AFCC725302F}"/>
                </c:ext>
              </c:extLst>
            </c:dLbl>
            <c:dLbl>
              <c:idx val="4"/>
              <c:layout>
                <c:manualLayout>
                  <c:x val="-2.1739130434782608E-2"/>
                  <c:y val="-7.9050242738567561E-2"/>
                </c:manualLayout>
              </c:layout>
              <c:spPr>
                <a:solidFill>
                  <a:schemeClr val="bg1"/>
                </a:solidFill>
                <a:ln>
                  <a:noFill/>
                </a:ln>
                <a:effectLst/>
              </c:spPr>
              <c:txPr>
                <a:bodyPr wrap="square" lIns="38100" tIns="19050" rIns="38100" bIns="19050" anchor="ctr">
                  <a:noAutofit/>
                </a:bodyPr>
                <a:lstStyle/>
                <a:p>
                  <a:pPr>
                    <a:defRPr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833276275248202E-2"/>
                      <c:h val="7.4756518745008077E-2"/>
                    </c:manualLayout>
                  </c15:layout>
                </c:ext>
                <c:ext xmlns:c16="http://schemas.microsoft.com/office/drawing/2014/chart" uri="{C3380CC4-5D6E-409C-BE32-E72D297353CC}">
                  <c16:uniqueId val="{00000000-4D57-4644-AA9F-4BC0D5B8DDD1}"/>
                </c:ext>
              </c:extLst>
            </c:dLbl>
            <c:dLbl>
              <c:idx val="5"/>
              <c:layout>
                <c:manualLayout>
                  <c:x val="-2.753623188405797E-2"/>
                  <c:y val="-9.7016206997332766E-2"/>
                </c:manualLayout>
              </c:layout>
              <c:tx>
                <c:rich>
                  <a:bodyPr wrap="square" lIns="38100" tIns="19050" rIns="38100" bIns="19050" anchor="ctr">
                    <a:spAutoFit/>
                  </a:bodyPr>
                  <a:lstStyle/>
                  <a:p>
                    <a:pPr>
                      <a:defRPr b="1">
                        <a:solidFill>
                          <a:srgbClr val="FF0000"/>
                        </a:solidFill>
                      </a:defRPr>
                    </a:pPr>
                    <a:fld id="{A1A09542-34F7-4025-B9BF-8C1B6434B15B}" type="VALUE">
                      <a:rPr lang="en-US">
                        <a:solidFill>
                          <a:srgbClr val="002060"/>
                        </a:solidFill>
                      </a:rPr>
                      <a:pPr>
                        <a:defRPr b="1">
                          <a:solidFill>
                            <a:srgbClr val="FF0000"/>
                          </a:solidFill>
                        </a:defRPr>
                      </a:pPr>
                      <a:t>[VALUE]</a:t>
                    </a:fld>
                    <a:endParaRPr lang="en-US"/>
                  </a:p>
                </c:rich>
              </c:tx>
              <c:spPr>
                <a:solidFill>
                  <a:schemeClr val="bg1"/>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86-4ECB-BD06-0AFCC725302F}"/>
                </c:ext>
              </c:extLst>
            </c:dLbl>
            <c:dLbl>
              <c:idx val="6"/>
              <c:layout>
                <c:manualLayout>
                  <c:x val="-2.753623188405797E-2"/>
                  <c:y val="-0.1185753641078513"/>
                </c:manualLayout>
              </c:layout>
              <c:spPr>
                <a:solidFill>
                  <a:schemeClr val="bg1"/>
                </a:solidFill>
                <a:ln>
                  <a:noFill/>
                </a:ln>
                <a:effectLst/>
              </c:spPr>
              <c:txPr>
                <a:bodyPr wrap="square" lIns="38100" tIns="19050" rIns="38100" bIns="19050" anchor="ctr">
                  <a:spAutoFit/>
                </a:bodyPr>
                <a:lstStyle/>
                <a:p>
                  <a:pPr>
                    <a:defRPr b="1" baseline="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86-4ECB-BD06-0AFCC725302F}"/>
                </c:ext>
              </c:extLst>
            </c:dLbl>
            <c:dLbl>
              <c:idx val="7"/>
              <c:layout>
                <c:manualLayout>
                  <c:x val="-2.753623188405797E-2"/>
                  <c:y val="-0.14013452121836964"/>
                </c:manualLayout>
              </c:layout>
              <c:tx>
                <c:rich>
                  <a:bodyPr wrap="square" lIns="38100" tIns="19050" rIns="38100" bIns="19050" anchor="ctr">
                    <a:spAutoFit/>
                  </a:bodyPr>
                  <a:lstStyle/>
                  <a:p>
                    <a:pPr>
                      <a:defRPr b="1" baseline="0">
                        <a:solidFill>
                          <a:schemeClr val="tx1"/>
                        </a:solidFill>
                      </a:defRPr>
                    </a:pPr>
                    <a:fld id="{27F16462-4E7C-48B5-AEA2-BD11CED249D3}" type="VALUE">
                      <a:rPr lang="en-US" baseline="0">
                        <a:solidFill>
                          <a:schemeClr val="tx1"/>
                        </a:solidFill>
                      </a:rPr>
                      <a:pPr>
                        <a:defRPr b="1" baseline="0">
                          <a:solidFill>
                            <a:schemeClr val="tx1"/>
                          </a:solidFill>
                        </a:defRPr>
                      </a:pPr>
                      <a:t>[VALUE]</a:t>
                    </a:fld>
                    <a:endParaRPr lang="en-US"/>
                  </a:p>
                </c:rich>
              </c:tx>
              <c:spPr>
                <a:solidFill>
                  <a:schemeClr val="bg1"/>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86-4ECB-BD06-0AFCC725302F}"/>
                </c:ext>
              </c:extLst>
            </c:dLbl>
            <c:dLbl>
              <c:idx val="8"/>
              <c:layout>
                <c:manualLayout>
                  <c:x val="-2.6086956521739129E-2"/>
                  <c:y val="0.10779578555259203"/>
                </c:manualLayout>
              </c:layout>
              <c:tx>
                <c:rich>
                  <a:bodyPr/>
                  <a:lstStyle/>
                  <a:p>
                    <a:fld id="{2C216C25-DEDD-4173-940A-F9E665BA92E1}"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E86-4ECB-BD06-0AFCC725302F}"/>
                </c:ext>
              </c:extLst>
            </c:dLbl>
            <c:dLbl>
              <c:idx val="9"/>
              <c:layout>
                <c:manualLayout>
                  <c:x val="-1.8840579710144929E-2"/>
                  <c:y val="-8.2643435590320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E9-449E-9BC9-8C5C2353A406}"/>
                </c:ext>
              </c:extLst>
            </c:dLbl>
            <c:spPr>
              <a:solidFill>
                <a:schemeClr val="bg1"/>
              </a:solid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Sheet1!$T$1:$AC$1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Sheet1!$T$3:$AC$3</c:f>
              <c:numCache>
                <c:formatCode>0</c:formatCode>
                <c:ptCount val="10"/>
                <c:pt idx="0">
                  <c:v>1249.2</c:v>
                </c:pt>
                <c:pt idx="1">
                  <c:v>289.48</c:v>
                </c:pt>
                <c:pt idx="2">
                  <c:v>108.61</c:v>
                </c:pt>
                <c:pt idx="3">
                  <c:v>342.83</c:v>
                </c:pt>
                <c:pt idx="4">
                  <c:v>-38.21</c:v>
                </c:pt>
                <c:pt idx="5">
                  <c:v>403.31</c:v>
                </c:pt>
                <c:pt idx="6">
                  <c:v>964</c:v>
                </c:pt>
                <c:pt idx="7">
                  <c:v>207.96</c:v>
                </c:pt>
                <c:pt idx="8">
                  <c:v>686.22</c:v>
                </c:pt>
                <c:pt idx="9">
                  <c:v>37.14</c:v>
                </c:pt>
              </c:numCache>
            </c:numRef>
          </c:val>
          <c:smooth val="0"/>
          <c:extLst>
            <c:ext xmlns:c16="http://schemas.microsoft.com/office/drawing/2014/chart" uri="{C3380CC4-5D6E-409C-BE32-E72D297353CC}">
              <c16:uniqueId val="{00000001-8ACF-4479-8F9C-6BA0765E4A3A}"/>
            </c:ext>
          </c:extLst>
        </c:ser>
        <c:dLbls>
          <c:showLegendKey val="0"/>
          <c:showVal val="0"/>
          <c:showCatName val="0"/>
          <c:showSerName val="0"/>
          <c:showPercent val="0"/>
          <c:showBubbleSize val="0"/>
        </c:dLbls>
        <c:marker val="1"/>
        <c:smooth val="0"/>
        <c:axId val="14757744"/>
        <c:axId val="14758136"/>
      </c:lineChart>
      <c:catAx>
        <c:axId val="241959864"/>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baseline="0">
                <a:solidFill>
                  <a:schemeClr val="tx1"/>
                </a:solidFill>
              </a:defRPr>
            </a:pPr>
            <a:endParaRPr lang="en-US"/>
          </a:p>
        </c:txPr>
        <c:crossAx val="241961040"/>
        <c:crosses val="autoZero"/>
        <c:auto val="0"/>
        <c:lblAlgn val="ctr"/>
        <c:lblOffset val="100"/>
        <c:tickLblSkip val="1"/>
        <c:tickMarkSkip val="1"/>
        <c:noMultiLvlLbl val="0"/>
      </c:catAx>
      <c:valAx>
        <c:axId val="241961040"/>
        <c:scaling>
          <c:orientation val="minMax"/>
          <c:min val="16000"/>
        </c:scaling>
        <c:delete val="0"/>
        <c:axPos val="l"/>
        <c:numFmt formatCode="#,##0" sourceLinked="0"/>
        <c:majorTickMark val="cross"/>
        <c:minorTickMark val="none"/>
        <c:tickLblPos val="nextTo"/>
        <c:spPr>
          <a:ln w="2005">
            <a:solidFill>
              <a:schemeClr val="tx1"/>
            </a:solidFill>
            <a:prstDash val="solid"/>
          </a:ln>
        </c:spPr>
        <c:txPr>
          <a:bodyPr rot="0" vert="horz"/>
          <a:lstStyle/>
          <a:p>
            <a:pPr>
              <a:defRPr sz="1400" baseline="0">
                <a:solidFill>
                  <a:schemeClr val="tx1"/>
                </a:solidFill>
              </a:defRPr>
            </a:pPr>
            <a:endParaRPr lang="en-US"/>
          </a:p>
        </c:txPr>
        <c:crossAx val="241959864"/>
        <c:crosses val="autoZero"/>
        <c:crossBetween val="between"/>
        <c:majorUnit val="1000"/>
      </c:valAx>
      <c:catAx>
        <c:axId val="14757744"/>
        <c:scaling>
          <c:orientation val="minMax"/>
        </c:scaling>
        <c:delete val="1"/>
        <c:axPos val="b"/>
        <c:numFmt formatCode="General" sourceLinked="1"/>
        <c:majorTickMark val="out"/>
        <c:minorTickMark val="none"/>
        <c:tickLblPos val="nextTo"/>
        <c:crossAx val="14758136"/>
        <c:crosses val="autoZero"/>
        <c:auto val="0"/>
        <c:lblAlgn val="ctr"/>
        <c:lblOffset val="100"/>
        <c:noMultiLvlLbl val="0"/>
      </c:catAx>
      <c:valAx>
        <c:axId val="14758136"/>
        <c:scaling>
          <c:orientation val="minMax"/>
          <c:max val="1500"/>
        </c:scaling>
        <c:delete val="0"/>
        <c:axPos val="r"/>
        <c:numFmt formatCode="0" sourceLinked="1"/>
        <c:majorTickMark val="cross"/>
        <c:minorTickMark val="none"/>
        <c:tickLblPos val="nextTo"/>
        <c:spPr>
          <a:ln w="2005">
            <a:solidFill>
              <a:schemeClr val="tx1"/>
            </a:solidFill>
            <a:prstDash val="solid"/>
          </a:ln>
        </c:spPr>
        <c:txPr>
          <a:bodyPr rot="0" vert="horz"/>
          <a:lstStyle/>
          <a:p>
            <a:pPr>
              <a:defRPr sz="1400" baseline="0">
                <a:solidFill>
                  <a:schemeClr val="tx1"/>
                </a:solidFill>
              </a:defRPr>
            </a:pPr>
            <a:endParaRPr lang="en-US"/>
          </a:p>
        </c:txPr>
        <c:crossAx val="14757744"/>
        <c:crosses val="max"/>
        <c:crossBetween val="between"/>
      </c:valAx>
      <c:spPr>
        <a:noFill/>
        <a:ln w="8019">
          <a:solidFill>
            <a:schemeClr val="tx1"/>
          </a:solidFill>
          <a:prstDash val="solid"/>
        </a:ln>
      </c:spPr>
    </c:plotArea>
    <c:legend>
      <c:legendPos val="b"/>
      <c:layout>
        <c:manualLayout>
          <c:xMode val="edge"/>
          <c:yMode val="edge"/>
          <c:x val="0.16477272727272727"/>
          <c:y val="0.92941176470588238"/>
          <c:w val="0.60568181818181821"/>
          <c:h val="7.0588235294117646E-2"/>
        </c:manualLayout>
      </c:layout>
      <c:overlay val="0"/>
      <c:spPr>
        <a:noFill/>
        <a:ln w="2005">
          <a:solidFill>
            <a:schemeClr val="tx1"/>
          </a:solidFill>
          <a:prstDash val="solid"/>
        </a:ln>
      </c:spPr>
      <c:txPr>
        <a:bodyPr/>
        <a:lstStyle/>
        <a:p>
          <a:pPr>
            <a:defRPr sz="2000" baseline="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rgbClr val="FFFFFF"/>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Debt/CWT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0.00</c:formatCode>
                <c:ptCount val="3"/>
                <c:pt idx="0">
                  <c:v>20.170000000000002</c:v>
                </c:pt>
                <c:pt idx="1">
                  <c:v>17.670000000000002</c:v>
                </c:pt>
                <c:pt idx="2">
                  <c:v>22.38</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0.00"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 Payment/Cow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Adj for Crop Income</c:v>
                </c:pt>
              </c:strCache>
            </c:strRef>
          </c:cat>
          <c:val>
            <c:numRef>
              <c:f>Sheet1!$B$2:$B$3</c:f>
              <c:numCache>
                <c:formatCode>_(* #,##0_);_(* \(#,##0\);_(* "-"??_);_(@_)</c:formatCode>
                <c:ptCount val="2"/>
                <c:pt idx="0">
                  <c:v>532</c:v>
                </c:pt>
                <c:pt idx="1">
                  <c:v>518</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max val="550"/>
          <c:min val="500"/>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 Payment/CWT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Adj for Crop Income</c:v>
                </c:pt>
              </c:strCache>
            </c:strRef>
          </c:cat>
          <c:val>
            <c:numRef>
              <c:f>Sheet1!$B$2:$B$3</c:f>
              <c:numCache>
                <c:formatCode>0.00</c:formatCode>
                <c:ptCount val="2"/>
                <c:pt idx="0">
                  <c:v>2.0499999999999998</c:v>
                </c:pt>
                <c:pt idx="1">
                  <c:v>2</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min val="1.9"/>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7935853568044"/>
          <c:y val="8.4885113361249417E-2"/>
          <c:w val="0.82409638554216869"/>
          <c:h val="0.83244419016840543"/>
        </c:manualLayout>
      </c:layout>
      <c:barChart>
        <c:barDir val="col"/>
        <c:grouping val="clustered"/>
        <c:varyColors val="0"/>
        <c:ser>
          <c:idx val="0"/>
          <c:order val="0"/>
          <c:tx>
            <c:strRef>
              <c:f>Sheet1!$A$2</c:f>
              <c:strCache>
                <c:ptCount val="1"/>
                <c:pt idx="0">
                  <c:v>Average</c:v>
                </c:pt>
              </c:strCache>
            </c:strRef>
          </c:tx>
          <c:invertIfNegative val="0"/>
          <c:dLbls>
            <c:dLbl>
              <c:idx val="0"/>
              <c:layout>
                <c:manualLayout>
                  <c:x val="3.9267015706806524E-3"/>
                  <c:y val="-1.672881795752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C1-4D7F-993A-D1D63092C6F5}"/>
                </c:ext>
              </c:extLst>
            </c:dLbl>
            <c:dLbl>
              <c:idx val="1"/>
              <c:layout>
                <c:manualLayout>
                  <c:x val="-1.3089005235602095E-3"/>
                  <c:y val="-1.1152545305019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1B-4CB7-9D41-65A709F06155}"/>
                </c:ext>
              </c:extLst>
            </c:dLbl>
            <c:dLbl>
              <c:idx val="2"/>
              <c:layout>
                <c:manualLayout>
                  <c:x val="0"/>
                  <c:y val="-2.7881363262549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1B-4CB7-9D41-65A709F06155}"/>
                </c:ext>
              </c:extLst>
            </c:dLbl>
            <c:dLbl>
              <c:idx val="3"/>
              <c:layout>
                <c:manualLayout>
                  <c:x val="-1.3089005235602574E-3"/>
                  <c:y val="-1.2175593752291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1B-4CB7-9D41-65A709F06155}"/>
                </c:ext>
              </c:extLst>
            </c:dLbl>
            <c:dLbl>
              <c:idx val="4"/>
              <c:layout>
                <c:manualLayout>
                  <c:x val="-1.3089005235602095E-3"/>
                  <c:y val="-1.1152545305019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1B-4CB7-9D41-65A709F06155}"/>
                </c:ext>
              </c:extLst>
            </c:dLbl>
            <c:dLbl>
              <c:idx val="5"/>
              <c:layout>
                <c:manualLayout>
                  <c:x val="0"/>
                  <c:y val="-1.9516954283784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1B-4CB7-9D41-65A709F06155}"/>
                </c:ext>
              </c:extLst>
            </c:dLbl>
            <c:dLbl>
              <c:idx val="6"/>
              <c:layout>
                <c:manualLayout>
                  <c:x val="2.617801047120419E-3"/>
                  <c:y val="-1.951695428378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9-45F0-A1AA-62B994E31FFA}"/>
                </c:ext>
              </c:extLst>
            </c:dLbl>
            <c:dLbl>
              <c:idx val="7"/>
              <c:layout>
                <c:manualLayout>
                  <c:x val="0"/>
                  <c:y val="-1.2546503699000705E-2"/>
                </c:manualLayout>
              </c:layout>
              <c:spPr>
                <a:solidFill>
                  <a:schemeClr val="bg1"/>
                </a:solidFill>
                <a:ln>
                  <a:noFill/>
                </a:ln>
                <a:effectLst/>
              </c:spPr>
              <c:txPr>
                <a:bodyPr wrap="square" lIns="38100" tIns="19050" rIns="38100" bIns="19050" anchor="ctr">
                  <a:no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568062827225126E-2"/>
                      <c:h val="6.5367965938194689E-2"/>
                    </c:manualLayout>
                  </c15:layout>
                </c:ext>
                <c:ext xmlns:c16="http://schemas.microsoft.com/office/drawing/2014/chart" uri="{C3380CC4-5D6E-409C-BE32-E72D297353CC}">
                  <c16:uniqueId val="{00000004-72C1-4D7F-993A-D1D63092C6F5}"/>
                </c:ext>
              </c:extLst>
            </c:dLbl>
            <c:dLbl>
              <c:idx val="8"/>
              <c:layout>
                <c:manualLayout>
                  <c:x val="2.617801047120419E-3"/>
                  <c:y val="-5.8550862851354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C1-4D7F-993A-D1D63092C6F5}"/>
                </c:ext>
              </c:extLst>
            </c:dLbl>
            <c:dLbl>
              <c:idx val="9"/>
              <c:layout>
                <c:manualLayout>
                  <c:x val="-1.3089005235602095E-3"/>
                  <c:y val="-1.6728817957529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C1-4D7F-993A-D1D63092C6F5}"/>
                </c:ext>
              </c:extLst>
            </c:dLbl>
            <c:spPr>
              <a:solidFill>
                <a:schemeClr val="bg1"/>
              </a:solid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_("$"* #,##0_);_("$"* \(#,##0\);_("$"* "-"_);_(@_)</c:formatCode>
                <c:ptCount val="10"/>
                <c:pt idx="0">
                  <c:v>630</c:v>
                </c:pt>
                <c:pt idx="1">
                  <c:v>1452</c:v>
                </c:pt>
                <c:pt idx="2">
                  <c:v>1680</c:v>
                </c:pt>
                <c:pt idx="3">
                  <c:v>1268</c:v>
                </c:pt>
                <c:pt idx="4">
                  <c:v>610</c:v>
                </c:pt>
                <c:pt idx="5">
                  <c:v>108</c:v>
                </c:pt>
                <c:pt idx="6">
                  <c:v>627</c:v>
                </c:pt>
                <c:pt idx="7">
                  <c:v>633.9</c:v>
                </c:pt>
                <c:pt idx="8">
                  <c:v>616</c:v>
                </c:pt>
                <c:pt idx="9">
                  <c:v>929</c:v>
                </c:pt>
              </c:numCache>
            </c:numRef>
          </c:val>
          <c:extLst>
            <c:ext xmlns:c16="http://schemas.microsoft.com/office/drawing/2014/chart" uri="{C3380CC4-5D6E-409C-BE32-E72D297353CC}">
              <c16:uniqueId val="{00000000-B1AF-4381-AA53-4D750C456A69}"/>
            </c:ext>
          </c:extLst>
        </c:ser>
        <c:dLbls>
          <c:showLegendKey val="0"/>
          <c:showVal val="1"/>
          <c:showCatName val="0"/>
          <c:showSerName val="0"/>
          <c:showPercent val="0"/>
          <c:showBubbleSize val="0"/>
        </c:dLbls>
        <c:gapWidth val="150"/>
        <c:axId val="200673776"/>
        <c:axId val="1"/>
      </c:barChart>
      <c:catAx>
        <c:axId val="200673776"/>
        <c:scaling>
          <c:orientation val="minMax"/>
        </c:scaling>
        <c:delete val="0"/>
        <c:axPos val="b"/>
        <c:numFmt formatCode="General" sourceLinked="1"/>
        <c:majorTickMark val="out"/>
        <c:minorTickMark val="none"/>
        <c:tickLblPos val="nextTo"/>
        <c:spPr>
          <a:ln w="3464">
            <a:solidFill>
              <a:schemeClr val="tx1"/>
            </a:solidFill>
            <a:prstDash val="solid"/>
          </a:ln>
        </c:spPr>
        <c:txPr>
          <a:bodyPr rot="0" vert="horz"/>
          <a:lstStyle/>
          <a:p>
            <a:pPr>
              <a:defRPr sz="1528"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9"/>
        </c:scaling>
        <c:delete val="1"/>
        <c:axPos val="l"/>
        <c:numFmt formatCode="_(&quot;$&quot;* #,##0_);_(&quot;$&quot;* \(#,##0\);_(&quot;$&quot;* &quot;-&quot;_);_(@_)" sourceLinked="1"/>
        <c:majorTickMark val="out"/>
        <c:minorTickMark val="none"/>
        <c:tickLblPos val="nextTo"/>
        <c:crossAx val="200673776"/>
        <c:crosses val="autoZero"/>
        <c:crossBetween val="between"/>
      </c:valAx>
      <c:spPr>
        <a:noFill/>
        <a:ln w="13857">
          <a:solidFill>
            <a:schemeClr val="tx1"/>
          </a:solidFill>
          <a:prstDash val="solid"/>
        </a:ln>
      </c:spPr>
    </c:plotArea>
    <c:plotVisOnly val="1"/>
    <c:dispBlanksAs val="zero"/>
    <c:showDLblsOverMax val="0"/>
  </c:chart>
  <c:spPr>
    <a:noFill/>
    <a:ln>
      <a:noFill/>
    </a:ln>
  </c:spPr>
  <c:txPr>
    <a:bodyPr/>
    <a:lstStyle/>
    <a:p>
      <a:pPr>
        <a:defRPr sz="1964" b="1" i="0" u="none" strike="noStrike" baseline="0">
          <a:solidFill>
            <a:schemeClr val="tx1"/>
          </a:solidFill>
          <a:latin typeface="Verdana"/>
          <a:ea typeface="Verdana"/>
          <a:cs typeface="Verdana"/>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0120481927705E-2"/>
          <c:y val="5.1580427939628797E-2"/>
          <c:w val="0.86506024096385548"/>
          <c:h val="0.71689497716894979"/>
        </c:manualLayout>
      </c:layout>
      <c:barChart>
        <c:barDir val="col"/>
        <c:grouping val="clustered"/>
        <c:varyColors val="0"/>
        <c:ser>
          <c:idx val="0"/>
          <c:order val="0"/>
          <c:tx>
            <c:strRef>
              <c:f>Sheet1!$A$2</c:f>
              <c:strCache>
                <c:ptCount val="1"/>
                <c:pt idx="0">
                  <c:v>Average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1.5060240963855559E-3"/>
                  <c:y val="-2.9945495932599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6A-472C-854B-3A88669B5631}"/>
                </c:ext>
              </c:extLst>
            </c:dLbl>
            <c:dLbl>
              <c:idx val="1"/>
              <c:layout>
                <c:manualLayout>
                  <c:x val="1.5060240963855422E-3"/>
                  <c:y val="-1.349192673886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6A-472C-854B-3A88669B5631}"/>
                </c:ext>
              </c:extLst>
            </c:dLbl>
            <c:dLbl>
              <c:idx val="2"/>
              <c:layout>
                <c:manualLayout>
                  <c:x val="-3.0120481927710845E-3"/>
                  <c:y val="-1.349192673886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6A-472C-854B-3A88669B5631}"/>
                </c:ext>
              </c:extLst>
            </c:dLbl>
            <c:dLbl>
              <c:idx val="3"/>
              <c:layout>
                <c:manualLayout>
                  <c:x val="-3.0120481927710845E-3"/>
                  <c:y val="-1.89764498034424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6A-472C-854B-3A88669B5631}"/>
                </c:ext>
              </c:extLst>
            </c:dLbl>
            <c:dLbl>
              <c:idx val="4"/>
              <c:layout>
                <c:manualLayout>
                  <c:x val="3.0120481927710845E-3"/>
                  <c:y val="-1.8976449803442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74-40DB-8645-44CBA8070D40}"/>
                </c:ext>
              </c:extLst>
            </c:dLbl>
            <c:dLbl>
              <c:idx val="5"/>
              <c:layout>
                <c:manualLayout>
                  <c:x val="0"/>
                  <c:y val="5.70390398716189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7-4F83-B04B-56AE3F882EF8}"/>
                </c:ext>
              </c:extLst>
            </c:dLbl>
            <c:dLbl>
              <c:idx val="6"/>
              <c:layout>
                <c:manualLayout>
                  <c:x val="1.5060240963854317E-3"/>
                  <c:y val="-1.349192673886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4-40DB-8645-44CBA8070D40}"/>
                </c:ext>
              </c:extLst>
            </c:dLbl>
            <c:dLbl>
              <c:idx val="7"/>
              <c:layout>
                <c:manualLayout>
                  <c:x val="4.5180722891566263E-3"/>
                  <c:y val="-8.00740367428499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83-4F85-A294-D6CFF8C07FF0}"/>
                </c:ext>
              </c:extLst>
            </c:dLbl>
            <c:dLbl>
              <c:idx val="8"/>
              <c:layout>
                <c:manualLayout>
                  <c:x val="1.5060240963855422E-3"/>
                  <c:y val="-8.0074036742850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8D-45E2-A937-77E76AED9F84}"/>
                </c:ext>
              </c:extLst>
            </c:dLbl>
            <c:dLbl>
              <c:idx val="9"/>
              <c:layout>
                <c:manualLayout>
                  <c:x val="-1.1044049125029391E-16"/>
                  <c:y val="-1.07496652065743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74-40DB-8645-44CBA8070D4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"$"#,##0.00</c:formatCode>
                <c:ptCount val="10"/>
                <c:pt idx="0">
                  <c:v>31.25</c:v>
                </c:pt>
                <c:pt idx="1">
                  <c:v>34.47</c:v>
                </c:pt>
                <c:pt idx="2">
                  <c:v>34.479999999999997</c:v>
                </c:pt>
                <c:pt idx="3">
                  <c:v>32.75</c:v>
                </c:pt>
                <c:pt idx="4">
                  <c:v>29.18</c:v>
                </c:pt>
                <c:pt idx="5">
                  <c:v>30.8</c:v>
                </c:pt>
                <c:pt idx="6">
                  <c:v>29.5</c:v>
                </c:pt>
                <c:pt idx="7">
                  <c:v>28.59</c:v>
                </c:pt>
                <c:pt idx="8">
                  <c:v>30.58</c:v>
                </c:pt>
                <c:pt idx="9">
                  <c:v>31.8</c:v>
                </c:pt>
              </c:numCache>
            </c:numRef>
          </c:val>
          <c:extLst>
            <c:ext xmlns:c16="http://schemas.microsoft.com/office/drawing/2014/chart" uri="{C3380CC4-5D6E-409C-BE32-E72D297353CC}">
              <c16:uniqueId val="{00000000-A9D4-40C5-A8B0-C44B350ADE8F}"/>
            </c:ext>
          </c:extLst>
        </c:ser>
        <c:dLbls>
          <c:dLblPos val="inEnd"/>
          <c:showLegendKey val="0"/>
          <c:showVal val="1"/>
          <c:showCatName val="0"/>
          <c:showSerName val="0"/>
          <c:showPercent val="0"/>
          <c:showBubbleSize val="0"/>
        </c:dLbls>
        <c:gapWidth val="41"/>
        <c:axId val="196012104"/>
        <c:axId val="1"/>
      </c:barChart>
      <c:catAx>
        <c:axId val="196012104"/>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min val="9"/>
        </c:scaling>
        <c:delete val="1"/>
        <c:axPos val="l"/>
        <c:numFmt formatCode="&quot;$&quot;#,##0.00" sourceLinked="1"/>
        <c:majorTickMark val="none"/>
        <c:minorTickMark val="none"/>
        <c:tickLblPos val="nextTo"/>
        <c:crossAx val="196012104"/>
        <c:crosses val="autoZero"/>
        <c:crossBetween val="between"/>
      </c:valAx>
      <c:dTable>
        <c:showHorzBorder val="1"/>
        <c:showVertBorder val="1"/>
        <c:showOutline val="1"/>
        <c:showKeys val="1"/>
        <c:spPr>
          <a:noFill/>
          <a:ln w="9525">
            <a:solidFill>
              <a:schemeClr val="accent1"/>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zero"/>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8"/>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434944237918216E-2"/>
          <c:y val="4.7393364928909949E-2"/>
          <c:w val="0.70508054522924413"/>
          <c:h val="0.74644549763033174"/>
        </c:manualLayout>
      </c:layout>
      <c:bar3DChart>
        <c:barDir val="col"/>
        <c:grouping val="clustered"/>
        <c:varyColors val="0"/>
        <c:ser>
          <c:idx val="1"/>
          <c:order val="0"/>
          <c:tx>
            <c:strRef>
              <c:f>Sheet1!$A$2</c:f>
              <c:strCache>
                <c:ptCount val="1"/>
                <c:pt idx="0">
                  <c:v>Average</c:v>
                </c:pt>
              </c:strCache>
            </c:strRef>
          </c:tx>
          <c:invertIfNegative val="0"/>
          <c:dLbls>
            <c:dLbl>
              <c:idx val="0"/>
              <c:layout>
                <c:manualLayout>
                  <c:x val="2.9239766081871343E-3"/>
                  <c:y val="-2.339181286549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D2-4595-B3F0-4DB972C117F5}"/>
                </c:ext>
              </c:extLst>
            </c:dLbl>
            <c:dLbl>
              <c:idx val="1"/>
              <c:layout>
                <c:manualLayout>
                  <c:x val="4.3859649122807015E-3"/>
                  <c:y val="-2.92397660818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D2-4595-B3F0-4DB972C117F5}"/>
                </c:ext>
              </c:extLst>
            </c:dLbl>
            <c:dLbl>
              <c:idx val="2"/>
              <c:layout>
                <c:manualLayout>
                  <c:x val="4.3859649122807015E-3"/>
                  <c:y val="-2.92397660818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D2-4595-B3F0-4DB972C117F5}"/>
                </c:ext>
              </c:extLst>
            </c:dLbl>
            <c:dLbl>
              <c:idx val="3"/>
              <c:layout>
                <c:manualLayout>
                  <c:x val="1.023391812865497E-2"/>
                  <c:y val="-3.80116959064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D2-4595-B3F0-4DB972C117F5}"/>
                </c:ext>
              </c:extLst>
            </c:dLbl>
            <c:dLbl>
              <c:idx val="4"/>
              <c:layout>
                <c:manualLayout>
                  <c:x val="7.3099415204677829E-3"/>
                  <c:y val="-2.92397660818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D2-4595-B3F0-4DB972C117F5}"/>
                </c:ext>
              </c:extLst>
            </c:dLbl>
            <c:dLbl>
              <c:idx val="5"/>
              <c:layout>
                <c:manualLayout>
                  <c:x val="2.0467836257309888E-2"/>
                  <c:y val="-4.0935672514619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D2-4595-B3F0-4DB972C117F5}"/>
                </c:ext>
              </c:extLst>
            </c:dLbl>
            <c:dLbl>
              <c:idx val="6"/>
              <c:layout>
                <c:manualLayout>
                  <c:x val="1.1695906432748537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D2-4595-B3F0-4DB972C117F5}"/>
                </c:ext>
              </c:extLst>
            </c:dLbl>
            <c:dLbl>
              <c:idx val="7"/>
              <c:layout>
                <c:manualLayout>
                  <c:x val="1.1695906432748537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D2-4595-B3F0-4DB972C117F5}"/>
                </c:ext>
              </c:extLst>
            </c:dLbl>
            <c:dLbl>
              <c:idx val="8"/>
              <c:layout>
                <c:manualLayout>
                  <c:x val="1.1695906432748537E-2"/>
                  <c:y val="-3.80116959064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D2-4595-B3F0-4DB972C117F5}"/>
                </c:ext>
              </c:extLst>
            </c:dLbl>
            <c:dLbl>
              <c:idx val="9"/>
              <c:layout>
                <c:manualLayout>
                  <c:x val="8.771929824561403E-3"/>
                  <c:y val="-4.0935672514619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D2-4595-B3F0-4DB972C117F5}"/>
                </c:ext>
              </c:extLst>
            </c:dLbl>
            <c:spPr>
              <a:solidFill>
                <a:schemeClr val="bg1"/>
              </a:solidFill>
              <a:ln w="3132">
                <a:solidFill>
                  <a:schemeClr val="tx1"/>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General</c:formatCode>
                <c:ptCount val="10"/>
                <c:pt idx="0">
                  <c:v>88</c:v>
                </c:pt>
                <c:pt idx="1">
                  <c:v>101</c:v>
                </c:pt>
                <c:pt idx="2">
                  <c:v>93</c:v>
                </c:pt>
                <c:pt idx="3">
                  <c:v>106</c:v>
                </c:pt>
                <c:pt idx="4">
                  <c:v>112</c:v>
                </c:pt>
                <c:pt idx="5">
                  <c:v>101</c:v>
                </c:pt>
                <c:pt idx="6">
                  <c:v>95</c:v>
                </c:pt>
                <c:pt idx="7">
                  <c:v>94</c:v>
                </c:pt>
                <c:pt idx="8">
                  <c:v>91</c:v>
                </c:pt>
                <c:pt idx="9">
                  <c:v>91</c:v>
                </c:pt>
              </c:numCache>
            </c:numRef>
          </c:val>
          <c:extLst>
            <c:ext xmlns:c16="http://schemas.microsoft.com/office/drawing/2014/chart" uri="{C3380CC4-5D6E-409C-BE32-E72D297353CC}">
              <c16:uniqueId val="{00000000-B004-4C57-B380-F899BBCD9D0B}"/>
            </c:ext>
          </c:extLst>
        </c:ser>
        <c:dLbls>
          <c:showLegendKey val="0"/>
          <c:showVal val="1"/>
          <c:showCatName val="0"/>
          <c:showSerName val="0"/>
          <c:showPercent val="0"/>
          <c:showBubbleSize val="0"/>
        </c:dLbls>
        <c:gapWidth val="150"/>
        <c:gapDepth val="0"/>
        <c:shape val="box"/>
        <c:axId val="201647432"/>
        <c:axId val="1"/>
        <c:axId val="0"/>
      </c:bar3DChart>
      <c:catAx>
        <c:axId val="201647432"/>
        <c:scaling>
          <c:orientation val="minMax"/>
        </c:scaling>
        <c:delete val="0"/>
        <c:axPos val="b"/>
        <c:numFmt formatCode="General" sourceLinked="1"/>
        <c:majorTickMark val="out"/>
        <c:minorTickMark val="none"/>
        <c:tickLblPos val="low"/>
        <c:spPr>
          <a:ln w="3132">
            <a:solidFill>
              <a:schemeClr val="tx1"/>
            </a:solidFill>
            <a:prstDash val="solid"/>
          </a:ln>
        </c:spPr>
        <c:txPr>
          <a:bodyPr rot="0" vert="horz"/>
          <a:lstStyle/>
          <a:p>
            <a:pPr>
              <a:defRPr sz="1184"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out"/>
        <c:minorTickMark val="none"/>
        <c:tickLblPos val="nextTo"/>
        <c:spPr>
          <a:ln w="3132">
            <a:solidFill>
              <a:schemeClr val="tx1"/>
            </a:solidFill>
            <a:prstDash val="solid"/>
          </a:ln>
        </c:spPr>
        <c:txPr>
          <a:bodyPr rot="0" vert="horz"/>
          <a:lstStyle/>
          <a:p>
            <a:pPr>
              <a:defRPr sz="1776" b="1" i="0" u="none" strike="noStrike" baseline="0">
                <a:solidFill>
                  <a:schemeClr val="tx1"/>
                </a:solidFill>
                <a:latin typeface="Arial"/>
                <a:ea typeface="Arial"/>
                <a:cs typeface="Arial"/>
              </a:defRPr>
            </a:pPr>
            <a:endParaRPr lang="en-US"/>
          </a:p>
        </c:txPr>
        <c:crossAx val="201647432"/>
        <c:crosses val="autoZero"/>
        <c:crossBetween val="between"/>
      </c:valAx>
      <c:spPr>
        <a:noFill/>
        <a:ln w="25056">
          <a:noFill/>
        </a:ln>
      </c:spPr>
    </c:plotArea>
    <c:plotVisOnly val="1"/>
    <c:dispBlanksAs val="gap"/>
    <c:showDLblsOverMax val="0"/>
  </c:chart>
  <c:spPr>
    <a:noFill/>
    <a:ln>
      <a:noFill/>
    </a:ln>
  </c:spPr>
  <c:txPr>
    <a:bodyPr/>
    <a:lstStyle/>
    <a:p>
      <a:pPr>
        <a:defRPr sz="1776"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19826517967781"/>
          <c:y val="4.2654028436018961E-2"/>
          <c:w val="0.81006805044546115"/>
          <c:h val="0.75829383886255919"/>
        </c:manualLayout>
      </c:layout>
      <c:barChart>
        <c:barDir val="col"/>
        <c:grouping val="clustered"/>
        <c:varyColors val="0"/>
        <c:ser>
          <c:idx val="1"/>
          <c:order val="0"/>
          <c:tx>
            <c:strRef>
              <c:f>Sheet1!$A$2</c:f>
              <c:strCache>
                <c:ptCount val="1"/>
                <c:pt idx="0">
                  <c:v>Milk Prod</c:v>
                </c:pt>
              </c:strCache>
            </c:strRef>
          </c:tx>
          <c:invertIfNegative val="0"/>
          <c:cat>
            <c:numRef>
              <c:f>Sheet1!$H$1:$Q$1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Sheet1!$H$2:$Q$2</c:f>
              <c:numCache>
                <c:formatCode>#,##0</c:formatCode>
                <c:ptCount val="10"/>
                <c:pt idx="0">
                  <c:v>13041</c:v>
                </c:pt>
                <c:pt idx="1">
                  <c:v>14389</c:v>
                </c:pt>
                <c:pt idx="2">
                  <c:v>14563</c:v>
                </c:pt>
                <c:pt idx="3">
                  <c:v>15730</c:v>
                </c:pt>
                <c:pt idx="4">
                  <c:v>15694</c:v>
                </c:pt>
                <c:pt idx="5">
                  <c:v>13966</c:v>
                </c:pt>
                <c:pt idx="6">
                  <c:v>14194</c:v>
                </c:pt>
                <c:pt idx="7">
                  <c:v>16131</c:v>
                </c:pt>
                <c:pt idx="8">
                  <c:v>15311</c:v>
                </c:pt>
                <c:pt idx="9">
                  <c:v>15157</c:v>
                </c:pt>
              </c:numCache>
            </c:numRef>
          </c:val>
          <c:extLst>
            <c:ext xmlns:c16="http://schemas.microsoft.com/office/drawing/2014/chart" uri="{C3380CC4-5D6E-409C-BE32-E72D297353CC}">
              <c16:uniqueId val="{00000002-8C0B-4E0D-9F22-137A3DB0A41C}"/>
            </c:ext>
          </c:extLst>
        </c:ser>
        <c:dLbls>
          <c:showLegendKey val="0"/>
          <c:showVal val="0"/>
          <c:showCatName val="0"/>
          <c:showSerName val="0"/>
          <c:showPercent val="0"/>
          <c:showBubbleSize val="0"/>
        </c:dLbls>
        <c:gapWidth val="150"/>
        <c:axId val="201411072"/>
        <c:axId val="1"/>
      </c:barChart>
      <c:catAx>
        <c:axId val="201411072"/>
        <c:scaling>
          <c:orientation val="minMax"/>
        </c:scaling>
        <c:delete val="0"/>
        <c:axPos val="b"/>
        <c:numFmt formatCode="General" sourceLinked="1"/>
        <c:majorTickMark val="out"/>
        <c:minorTickMark val="none"/>
        <c:tickLblPos val="low"/>
        <c:spPr>
          <a:ln w="2817">
            <a:solidFill>
              <a:schemeClr val="tx1"/>
            </a:solidFill>
            <a:prstDash val="solid"/>
          </a:ln>
        </c:spPr>
        <c:txPr>
          <a:bodyPr rot="0" vert="horz"/>
          <a:lstStyle/>
          <a:p>
            <a:pPr>
              <a:defRPr sz="1065" b="1" i="0" u="none" strike="noStrike" baseline="0">
                <a:solidFill>
                  <a:schemeClr val="tx1"/>
                </a:solidFill>
                <a:latin typeface="Arial"/>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1"/>
        <c:majorTickMark val="out"/>
        <c:minorTickMark val="none"/>
        <c:tickLblPos val="nextTo"/>
        <c:crossAx val="201411072"/>
        <c:crosses val="autoZero"/>
        <c:crossBetween val="between"/>
      </c:valAx>
      <c:dTable>
        <c:showHorzBorder val="1"/>
        <c:showVertBorder val="1"/>
        <c:showOutline val="1"/>
        <c:showKeys val="1"/>
      </c:dTable>
      <c:spPr>
        <a:noFill/>
        <a:ln w="12700">
          <a:solidFill>
            <a:schemeClr val="tx1"/>
          </a:solidFill>
          <a:prstDash val="solid"/>
        </a:ln>
      </c:spPr>
    </c:plotArea>
    <c:plotVisOnly val="1"/>
    <c:dispBlanksAs val="gap"/>
    <c:showDLblsOverMax val="0"/>
  </c:chart>
  <c:spPr>
    <a:noFill/>
    <a:ln>
      <a:noFill/>
    </a:ln>
  </c:spPr>
  <c:txPr>
    <a:bodyPr/>
    <a:lstStyle/>
    <a:p>
      <a:pPr>
        <a:defRPr sz="1597" b="1" i="0" u="none" strike="noStrike" baseline="0">
          <a:solidFill>
            <a:schemeClr val="tx1"/>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4807524059492"/>
          <c:y val="3.8461538461538464E-2"/>
          <c:w val="0.83868624234471223"/>
          <c:h val="0.78632283464566932"/>
        </c:manualLayout>
      </c:layout>
      <c:barChart>
        <c:barDir val="col"/>
        <c:grouping val="clustered"/>
        <c:varyColors val="0"/>
        <c:ser>
          <c:idx val="5"/>
          <c:order val="0"/>
          <c:tx>
            <c:strRef>
              <c:f>Sheet1!$A$18</c:f>
              <c:strCache>
                <c:ptCount val="1"/>
                <c:pt idx="0">
                  <c:v>2014</c:v>
                </c:pt>
              </c:strCache>
            </c:strRef>
          </c:tx>
          <c:invertIfNegative val="0"/>
          <c:dLbls>
            <c:dLbl>
              <c:idx val="0"/>
              <c:layout>
                <c:manualLayout>
                  <c:x val="4.7138013998250222E-3"/>
                  <c:y val="7.205917442137915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Sheet1!$B$18</c:f>
              <c:numCache>
                <c:formatCode>"$"#,##0_);[Red]\("$"#,##0\)</c:formatCode>
                <c:ptCount val="1"/>
                <c:pt idx="0">
                  <c:v>451.63</c:v>
                </c:pt>
              </c:numCache>
            </c:numRef>
          </c:val>
          <c:extLst>
            <c:ext xmlns:c16="http://schemas.microsoft.com/office/drawing/2014/chart" uri="{C3380CC4-5D6E-409C-BE32-E72D297353CC}">
              <c16:uniqueId val="{00000001-2645-4AE8-BAFF-02D314384568}"/>
            </c:ext>
          </c:extLst>
        </c:ser>
        <c:ser>
          <c:idx val="6"/>
          <c:order val="1"/>
          <c:tx>
            <c:strRef>
              <c:f>Sheet1!$A$19</c:f>
              <c:strCache>
                <c:ptCount val="1"/>
                <c:pt idx="0">
                  <c:v>2015</c:v>
                </c:pt>
              </c:strCache>
            </c:strRef>
          </c:tx>
          <c:invertIfNegative val="0"/>
          <c:dLbls>
            <c:dLbl>
              <c:idx val="0"/>
              <c:layout>
                <c:manualLayout>
                  <c:x val="1.7276027996500437E-2"/>
                  <c:y val="-3.7673586256263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Sheet1!$B$19</c:f>
              <c:numCache>
                <c:formatCode>"$"#,##0_);[Red]\("$"#,##0\)</c:formatCode>
                <c:ptCount val="1"/>
                <c:pt idx="0">
                  <c:v>117.23</c:v>
                </c:pt>
              </c:numCache>
            </c:numRef>
          </c:val>
          <c:extLst>
            <c:ext xmlns:c16="http://schemas.microsoft.com/office/drawing/2014/chart" uri="{C3380CC4-5D6E-409C-BE32-E72D297353CC}">
              <c16:uniqueId val="{00000003-2645-4AE8-BAFF-02D314384568}"/>
            </c:ext>
          </c:extLst>
        </c:ser>
        <c:ser>
          <c:idx val="7"/>
          <c:order val="2"/>
          <c:tx>
            <c:strRef>
              <c:f>Sheet1!$A$20</c:f>
              <c:strCache>
                <c:ptCount val="1"/>
                <c:pt idx="0">
                  <c:v>2016</c:v>
                </c:pt>
              </c:strCache>
            </c:strRef>
          </c:tx>
          <c:invertIfNegative val="0"/>
          <c:dLbls>
            <c:dLbl>
              <c:idx val="0"/>
              <c:layout>
                <c:manualLayout>
                  <c:x val="3.0219816272965372E-3"/>
                  <c:y val="-3.9143402529229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Sheet1!$B$20</c:f>
              <c:numCache>
                <c:formatCode>"$"#,##0_);[Red]\("$"#,##0\)</c:formatCode>
                <c:ptCount val="1"/>
                <c:pt idx="0">
                  <c:v>-84.29</c:v>
                </c:pt>
              </c:numCache>
            </c:numRef>
          </c:val>
          <c:extLst>
            <c:ext xmlns:c16="http://schemas.microsoft.com/office/drawing/2014/chart" uri="{C3380CC4-5D6E-409C-BE32-E72D297353CC}">
              <c16:uniqueId val="{00000005-2645-4AE8-BAFF-02D314384568}"/>
            </c:ext>
          </c:extLst>
        </c:ser>
        <c:ser>
          <c:idx val="8"/>
          <c:order val="3"/>
          <c:tx>
            <c:strRef>
              <c:f>Sheet1!$A$21</c:f>
              <c:strCache>
                <c:ptCount val="1"/>
                <c:pt idx="0">
                  <c:v>2017</c:v>
                </c:pt>
              </c:strCache>
            </c:strRef>
          </c:tx>
          <c:invertIfNegative val="0"/>
          <c:dLbls>
            <c:dLbl>
              <c:idx val="0"/>
              <c:layout>
                <c:manualLayout>
                  <c:x val="2.6988188976378464E-3"/>
                  <c:y val="-1.3005249343832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Sheet1!$B$21</c:f>
              <c:numCache>
                <c:formatCode>"$"#,##0_);[Red]\("$"#,##0\)</c:formatCode>
                <c:ptCount val="1"/>
                <c:pt idx="0">
                  <c:v>-19.010000000000002</c:v>
                </c:pt>
              </c:numCache>
            </c:numRef>
          </c:val>
          <c:extLst>
            <c:ext xmlns:c16="http://schemas.microsoft.com/office/drawing/2014/chart" uri="{C3380CC4-5D6E-409C-BE32-E72D297353CC}">
              <c16:uniqueId val="{00000007-2645-4AE8-BAFF-02D314384568}"/>
            </c:ext>
          </c:extLst>
        </c:ser>
        <c:ser>
          <c:idx val="9"/>
          <c:order val="4"/>
          <c:tx>
            <c:strRef>
              <c:f>Sheet1!$A$22</c:f>
              <c:strCache>
                <c:ptCount val="1"/>
                <c:pt idx="0">
                  <c:v>2018</c:v>
                </c:pt>
              </c:strCache>
            </c:strRef>
          </c:tx>
          <c:invertIfNegative val="0"/>
          <c:dLbls>
            <c:dLbl>
              <c:idx val="0"/>
              <c:layout>
                <c:manualLayout>
                  <c:x val="-3.2306430446194224E-3"/>
                  <c:y val="-6.9440467668813012E-3"/>
                </c:manualLayout>
              </c:layout>
              <c:showLegendKey val="0"/>
              <c:showVal val="1"/>
              <c:showCatName val="0"/>
              <c:showSerName val="0"/>
              <c:showPercent val="0"/>
              <c:showBubbleSize val="0"/>
              <c:extLst>
                <c:ext xmlns:c15="http://schemas.microsoft.com/office/drawing/2012/chart" uri="{CE6537A1-D6FC-4f65-9D91-7224C49458BB}">
                  <c15:layout>
                    <c:manualLayout>
                      <c:w val="7.2201334208223972E-2"/>
                      <c:h val="5.7181818181818167E-2"/>
                    </c:manualLayout>
                  </c15:layout>
                </c:ext>
                <c:ext xmlns:c16="http://schemas.microsoft.com/office/drawing/2014/chart" uri="{C3380CC4-5D6E-409C-BE32-E72D297353CC}">
                  <c16:uniqueId val="{00000008-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Sheet1!$B$22</c:f>
              <c:numCache>
                <c:formatCode>"$"#,##0_);[Red]\("$"#,##0\)</c:formatCode>
                <c:ptCount val="1"/>
                <c:pt idx="0">
                  <c:v>-54.31</c:v>
                </c:pt>
              </c:numCache>
            </c:numRef>
          </c:val>
          <c:extLst>
            <c:ext xmlns:c16="http://schemas.microsoft.com/office/drawing/2014/chart" uri="{C3380CC4-5D6E-409C-BE32-E72D297353CC}">
              <c16:uniqueId val="{00000009-2645-4AE8-BAFF-02D314384568}"/>
            </c:ext>
          </c:extLst>
        </c:ser>
        <c:ser>
          <c:idx val="10"/>
          <c:order val="5"/>
          <c:tx>
            <c:strRef>
              <c:f>Sheet1!$A$23</c:f>
              <c:strCache>
                <c:ptCount val="1"/>
                <c:pt idx="0">
                  <c:v>2019</c:v>
                </c:pt>
              </c:strCache>
            </c:strRef>
          </c:tx>
          <c:invertIfNegative val="0"/>
          <c:dLbls>
            <c:dLbl>
              <c:idx val="0"/>
              <c:layout>
                <c:manualLayout>
                  <c:x val="-1.0573053368328959E-3"/>
                  <c:y val="-2.490622763063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Sheet1!$B$23</c:f>
              <c:numCache>
                <c:formatCode>"$"#,##0_);[Red]\("$"#,##0\)</c:formatCode>
                <c:ptCount val="1"/>
                <c:pt idx="0">
                  <c:v>-223.06</c:v>
                </c:pt>
              </c:numCache>
            </c:numRef>
          </c:val>
          <c:extLst>
            <c:ext xmlns:c16="http://schemas.microsoft.com/office/drawing/2014/chart" uri="{C3380CC4-5D6E-409C-BE32-E72D297353CC}">
              <c16:uniqueId val="{0000000B-2645-4AE8-BAFF-02D314384568}"/>
            </c:ext>
          </c:extLst>
        </c:ser>
        <c:ser>
          <c:idx val="11"/>
          <c:order val="6"/>
          <c:tx>
            <c:strRef>
              <c:f>Sheet1!$A$24</c:f>
              <c:strCache>
                <c:ptCount val="1"/>
                <c:pt idx="0">
                  <c:v>2020</c:v>
                </c:pt>
              </c:strCache>
            </c:strRef>
          </c:tx>
          <c:invertIfNegative val="0"/>
          <c:dLbls>
            <c:dLbl>
              <c:idx val="0"/>
              <c:layout>
                <c:manualLayout>
                  <c:x val="1.4180883639545057E-3"/>
                  <c:y val="-9.3015986638033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Sheet1!$B$24</c:f>
              <c:numCache>
                <c:formatCode>"$"#,##0_);[Red]\("$"#,##0\)</c:formatCode>
                <c:ptCount val="1"/>
                <c:pt idx="0">
                  <c:v>6</c:v>
                </c:pt>
              </c:numCache>
            </c:numRef>
          </c:val>
          <c:extLst>
            <c:ext xmlns:c16="http://schemas.microsoft.com/office/drawing/2014/chart" uri="{C3380CC4-5D6E-409C-BE32-E72D297353CC}">
              <c16:uniqueId val="{0000000D-2645-4AE8-BAFF-02D314384568}"/>
            </c:ext>
          </c:extLst>
        </c:ser>
        <c:ser>
          <c:idx val="0"/>
          <c:order val="7"/>
          <c:tx>
            <c:strRef>
              <c:f>Sheet1!$A$25</c:f>
              <c:strCache>
                <c:ptCount val="1"/>
                <c:pt idx="0">
                  <c:v>2021</c:v>
                </c:pt>
              </c:strCache>
            </c:strRef>
          </c:tx>
          <c:invertIfNegative val="0"/>
          <c:dLbls>
            <c:dLbl>
              <c:idx val="0"/>
              <c:layout>
                <c:manualLayout>
                  <c:x val="-5.5556649168853897E-3"/>
                  <c:y val="-2.120949654020509E-2"/>
                </c:manualLayout>
              </c:layout>
              <c:showLegendKey val="0"/>
              <c:showVal val="1"/>
              <c:showCatName val="0"/>
              <c:showSerName val="0"/>
              <c:showPercent val="0"/>
              <c:showBubbleSize val="0"/>
              <c:extLst>
                <c:ext xmlns:c15="http://schemas.microsoft.com/office/drawing/2012/chart" uri="{CE6537A1-D6FC-4f65-9D91-7224C49458BB}">
                  <c15:layout>
                    <c:manualLayout>
                      <c:w val="7.1680555555555553E-2"/>
                      <c:h val="7.2515151515151519E-2"/>
                    </c:manualLayout>
                  </c15:layout>
                </c:ext>
                <c:ext xmlns:c16="http://schemas.microsoft.com/office/drawing/2014/chart" uri="{C3380CC4-5D6E-409C-BE32-E72D297353CC}">
                  <c16:uniqueId val="{0000000E-2645-4AE8-BAFF-02D314384568}"/>
                </c:ext>
              </c:extLst>
            </c:dLbl>
            <c:spPr>
              <a:noFill/>
              <a:ln>
                <a:noFill/>
              </a:ln>
              <a:effectLst/>
            </c:spPr>
            <c:txPr>
              <a:bodyPr/>
              <a:lstStyle/>
              <a:p>
                <a:pPr>
                  <a:defRPr sz="132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Sheet1!$B$25</c:f>
              <c:numCache>
                <c:formatCode>"$"#,##0_);[Red]\("$"#,##0\)</c:formatCode>
                <c:ptCount val="1"/>
                <c:pt idx="0">
                  <c:v>-165.68</c:v>
                </c:pt>
              </c:numCache>
            </c:numRef>
          </c:val>
          <c:extLst>
            <c:ext xmlns:c16="http://schemas.microsoft.com/office/drawing/2014/chart" uri="{C3380CC4-5D6E-409C-BE32-E72D297353CC}">
              <c16:uniqueId val="{0000000F-2645-4AE8-BAFF-02D314384568}"/>
            </c:ext>
          </c:extLst>
        </c:ser>
        <c:ser>
          <c:idx val="1"/>
          <c:order val="8"/>
          <c:tx>
            <c:strRef>
              <c:f>Sheet1!$A$26</c:f>
              <c:strCache>
                <c:ptCount val="1"/>
                <c:pt idx="0">
                  <c:v>2022</c:v>
                </c:pt>
              </c:strCache>
            </c:strRef>
          </c:tx>
          <c:invertIfNegative val="0"/>
          <c:dLbls>
            <c:dLbl>
              <c:idx val="0"/>
              <c:layout>
                <c:manualLayout>
                  <c:x val="4.1666666666665651E-3"/>
                  <c:y val="9.10522548317823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645-4AE8-BAFF-02D314384568}"/>
                </c:ext>
              </c:extLst>
            </c:dLbl>
            <c:spPr>
              <a:noFill/>
              <a:ln>
                <a:noFill/>
              </a:ln>
              <a:effectLst/>
            </c:spPr>
            <c:txPr>
              <a:bodyPr/>
              <a:lstStyle/>
              <a:p>
                <a:pPr>
                  <a:defRPr sz="132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Sheet1!$B$26</c:f>
              <c:numCache>
                <c:formatCode>"$"#,##0_);[Red]\("$"#,##0\)</c:formatCode>
                <c:ptCount val="1"/>
                <c:pt idx="0">
                  <c:v>-235.79</c:v>
                </c:pt>
              </c:numCache>
            </c:numRef>
          </c:val>
          <c:extLst>
            <c:ext xmlns:c16="http://schemas.microsoft.com/office/drawing/2014/chart" uri="{C3380CC4-5D6E-409C-BE32-E72D297353CC}">
              <c16:uniqueId val="{00000011-2645-4AE8-BAFF-02D314384568}"/>
            </c:ext>
          </c:extLst>
        </c:ser>
        <c:ser>
          <c:idx val="2"/>
          <c:order val="9"/>
          <c:tx>
            <c:strRef>
              <c:f>Sheet1!$A$27</c:f>
              <c:strCache>
                <c:ptCount val="1"/>
                <c:pt idx="0">
                  <c:v>2023</c:v>
                </c:pt>
              </c:strCache>
            </c:strRef>
          </c:tx>
          <c:invertIfNegative val="0"/>
          <c:dLbls>
            <c:dLbl>
              <c:idx val="0"/>
              <c:layout>
                <c:manualLayout>
                  <c:x val="-2.7777777777778798E-3"/>
                  <c:y val="-3.0303030303030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8-424C-84BD-790FBFA055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Sheet1!$B$27</c:f>
              <c:numCache>
                <c:formatCode>"$"#,##0_);[Red]\("$"#,##0\)</c:formatCode>
                <c:ptCount val="1"/>
                <c:pt idx="0">
                  <c:v>98</c:v>
                </c:pt>
              </c:numCache>
            </c:numRef>
          </c:val>
          <c:extLst>
            <c:ext xmlns:c16="http://schemas.microsoft.com/office/drawing/2014/chart" uri="{C3380CC4-5D6E-409C-BE32-E72D297353CC}">
              <c16:uniqueId val="{00000000-95C8-424C-84BD-790FBFA0554F}"/>
            </c:ext>
          </c:extLst>
        </c:ser>
        <c:dLbls>
          <c:showLegendKey val="0"/>
          <c:showVal val="1"/>
          <c:showCatName val="0"/>
          <c:showSerName val="0"/>
          <c:showPercent val="0"/>
          <c:showBubbleSize val="0"/>
        </c:dLbls>
        <c:gapWidth val="150"/>
        <c:axId val="290263616"/>
        <c:axId val="290267928"/>
      </c:barChart>
      <c:catAx>
        <c:axId val="290263616"/>
        <c:scaling>
          <c:orientation val="minMax"/>
        </c:scaling>
        <c:delete val="1"/>
        <c:axPos val="b"/>
        <c:numFmt formatCode="General" sourceLinked="1"/>
        <c:majorTickMark val="out"/>
        <c:minorTickMark val="none"/>
        <c:tickLblPos val="low"/>
        <c:crossAx val="290267928"/>
        <c:crosses val="autoZero"/>
        <c:auto val="1"/>
        <c:lblAlgn val="ctr"/>
        <c:lblOffset val="100"/>
        <c:noMultiLvlLbl val="0"/>
      </c:catAx>
      <c:valAx>
        <c:axId val="290267928"/>
        <c:scaling>
          <c:orientation val="minMax"/>
          <c:min val="-375"/>
        </c:scaling>
        <c:delete val="0"/>
        <c:axPos val="l"/>
        <c:numFmt formatCode="&quot;$&quot;#,##0_);[Red]\(&quot;$&quot;#,##0\)" sourceLinked="1"/>
        <c:majorTickMark val="out"/>
        <c:minorTickMark val="none"/>
        <c:tickLblPos val="nextTo"/>
        <c:spPr>
          <a:noFill/>
          <a:ln w="2981">
            <a:solidFill>
              <a:schemeClr val="tx1"/>
            </a:solidFill>
            <a:prstDash val="solid"/>
          </a:ln>
        </c:spPr>
        <c:txPr>
          <a:bodyPr rot="0" vert="horz"/>
          <a:lstStyle/>
          <a:p>
            <a:pPr>
              <a:defRPr sz="1690" b="1" i="0" u="none" strike="noStrike" baseline="0">
                <a:solidFill>
                  <a:schemeClr val="tx1"/>
                </a:solidFill>
                <a:latin typeface="Tahoma"/>
                <a:ea typeface="Tahoma"/>
                <a:cs typeface="Tahoma"/>
              </a:defRPr>
            </a:pPr>
            <a:endParaRPr lang="en-US"/>
          </a:p>
        </c:txPr>
        <c:crossAx val="290263616"/>
        <c:crosses val="autoZero"/>
        <c:crossBetween val="between"/>
      </c:valAx>
      <c:spPr>
        <a:noFill/>
        <a:ln w="12700">
          <a:solidFill>
            <a:schemeClr val="tx1"/>
          </a:solidFill>
          <a:prstDash val="solid"/>
        </a:ln>
      </c:spPr>
    </c:plotArea>
    <c:legend>
      <c:legendPos val="b"/>
      <c:layout>
        <c:manualLayout>
          <c:xMode val="edge"/>
          <c:yMode val="edge"/>
          <c:x val="0.13699157917760288"/>
          <c:y val="0.87788451443569593"/>
          <c:w val="0.84776115485564307"/>
          <c:h val="6.8866857551896921E-2"/>
        </c:manualLayout>
      </c:layout>
      <c:overlay val="0"/>
      <c:spPr>
        <a:noFill/>
        <a:ln w="2981">
          <a:solidFill>
            <a:schemeClr val="tx1"/>
          </a:solidFill>
          <a:prstDash val="solid"/>
        </a:ln>
      </c:spPr>
      <c:txPr>
        <a:bodyPr/>
        <a:lstStyle/>
        <a:p>
          <a:pPr>
            <a:defRPr sz="14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690" b="1" i="0" u="none" strike="noStrike" baseline="0">
          <a:solidFill>
            <a:schemeClr val="tx1"/>
          </a:solidFill>
          <a:latin typeface="Tahoma"/>
          <a:ea typeface="Tahoma"/>
          <a:cs typeface="Tahoma"/>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05-4F02-B16C-03A8094B381E}"/>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05-4F02-B16C-03A8094B381E}"/>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05-4F02-B16C-03A8094B381E}"/>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Sheet1!$B$2:$D$2</c:f>
              <c:numCache>
                <c:formatCode>"$"#,##0</c:formatCode>
                <c:ptCount val="3"/>
                <c:pt idx="0">
                  <c:v>624</c:v>
                </c:pt>
                <c:pt idx="1">
                  <c:v>562</c:v>
                </c:pt>
                <c:pt idx="2">
                  <c:v>597</c:v>
                </c:pt>
              </c:numCache>
            </c:numRef>
          </c:val>
          <c:extLst>
            <c:ext xmlns:c16="http://schemas.microsoft.com/office/drawing/2014/chart" uri="{C3380CC4-5D6E-409C-BE32-E72D297353CC}">
              <c16:uniqueId val="{00000003-6D05-4F02-B16C-03A8094B381E}"/>
            </c:ext>
          </c:extLst>
        </c:ser>
        <c:ser>
          <c:idx val="1"/>
          <c:order val="1"/>
          <c:tx>
            <c:strRef>
              <c:f>Sheet1!$A$3</c:f>
              <c:strCache>
                <c:ptCount val="1"/>
                <c:pt idx="0">
                  <c:v>Direct</c:v>
                </c:pt>
              </c:strCache>
            </c:strRef>
          </c:tx>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05-4F02-B16C-03A8094B381E}"/>
                </c:ext>
              </c:extLst>
            </c:dLbl>
            <c:dLbl>
              <c:idx val="1"/>
              <c:layout>
                <c:manualLayout>
                  <c:x val="-7.7006883573515572E-4"/>
                  <c:y val="5.684164479440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05-4F02-B16C-03A8094B381E}"/>
                </c:ext>
              </c:extLst>
            </c:dLbl>
            <c:dLbl>
              <c:idx val="2"/>
              <c:layout>
                <c:manualLayout>
                  <c:x val="1.6925419699896005E-3"/>
                  <c:y val="6.7467191601049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05-4F02-B16C-03A8094B381E}"/>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Sheet1!$B$3:$D$3</c:f>
              <c:numCache>
                <c:formatCode>"$"#,##0</c:formatCode>
                <c:ptCount val="3"/>
                <c:pt idx="0">
                  <c:v>856</c:v>
                </c:pt>
                <c:pt idx="1">
                  <c:v>750</c:v>
                </c:pt>
                <c:pt idx="2">
                  <c:v>772</c:v>
                </c:pt>
              </c:numCache>
            </c:numRef>
          </c:val>
          <c:extLst>
            <c:ext xmlns:c16="http://schemas.microsoft.com/office/drawing/2014/chart" uri="{C3380CC4-5D6E-409C-BE32-E72D297353CC}">
              <c16:uniqueId val="{00000007-6D05-4F02-B16C-03A8094B381E}"/>
            </c:ext>
          </c:extLst>
        </c:ser>
        <c:ser>
          <c:idx val="2"/>
          <c:order val="2"/>
          <c:tx>
            <c:strRef>
              <c:f>Sheet1!$A$4</c:f>
              <c:strCache>
                <c:ptCount val="1"/>
                <c:pt idx="0">
                  <c:v>Dir &amp; Ovhd</c:v>
                </c:pt>
              </c:strCache>
            </c:strRef>
          </c:tx>
          <c:invertIfNegative val="0"/>
          <c:dLbls>
            <c:dLbl>
              <c:idx val="0"/>
              <c:layout>
                <c:manualLayout>
                  <c:x val="2.9673896894963542E-2"/>
                  <c:y val="1.684990765043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05-4F02-B16C-03A8094B381E}"/>
                </c:ext>
              </c:extLst>
            </c:dLbl>
            <c:dLbl>
              <c:idx val="1"/>
              <c:layout>
                <c:manualLayout>
                  <c:x val="2.2237656613678099E-2"/>
                  <c:y val="2.005905511811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05-4F02-B16C-03A8094B381E}"/>
                </c:ext>
              </c:extLst>
            </c:dLbl>
            <c:dLbl>
              <c:idx val="2"/>
              <c:layout>
                <c:manualLayout>
                  <c:x val="2.3415292428069133E-2"/>
                  <c:y val="8.52070574511525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05-4F02-B16C-03A8094B381E}"/>
                </c:ext>
              </c:extLst>
            </c:dLbl>
            <c:spPr>
              <a:noFill/>
              <a:ln w="1451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Sheet1!$B$4:$D$4</c:f>
              <c:numCache>
                <c:formatCode>"$"#,##0</c:formatCode>
                <c:ptCount val="3"/>
                <c:pt idx="0">
                  <c:v>1044</c:v>
                </c:pt>
                <c:pt idx="1">
                  <c:v>909.62</c:v>
                </c:pt>
                <c:pt idx="2">
                  <c:v>886.81</c:v>
                </c:pt>
              </c:numCache>
            </c:numRef>
          </c:val>
          <c:extLst>
            <c:ext xmlns:c16="http://schemas.microsoft.com/office/drawing/2014/chart" uri="{C3380CC4-5D6E-409C-BE32-E72D297353CC}">
              <c16:uniqueId val="{0000000B-6D05-4F02-B16C-03A8094B381E}"/>
            </c:ext>
          </c:extLst>
        </c:ser>
        <c:ser>
          <c:idx val="3"/>
          <c:order val="3"/>
          <c:tx>
            <c:strRef>
              <c:f>Sheet1!$A$5</c:f>
              <c:strCache>
                <c:ptCount val="1"/>
                <c:pt idx="0">
                  <c:v>Gross Margin</c:v>
                </c:pt>
              </c:strCache>
            </c:strRef>
          </c:tx>
          <c:invertIfNegative val="0"/>
          <c:dLbls>
            <c:dLbl>
              <c:idx val="0"/>
              <c:layout>
                <c:manualLayout>
                  <c:x val="5.7941861040954785E-2"/>
                  <c:y val="-9.5435258092738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05-4F02-B16C-03A8094B381E}"/>
                </c:ext>
              </c:extLst>
            </c:dLbl>
            <c:dLbl>
              <c:idx val="1"/>
              <c:layout>
                <c:manualLayout>
                  <c:x val="5.9161219234388156E-2"/>
                  <c:y val="-0.15156799844463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05-4F02-B16C-03A8094B381E}"/>
                </c:ext>
              </c:extLst>
            </c:dLbl>
            <c:dLbl>
              <c:idx val="2"/>
              <c:layout>
                <c:manualLayout>
                  <c:x val="5.0304189570643296E-2"/>
                  <c:y val="-5.882327209098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05-4F02-B16C-03A8094B381E}"/>
                </c:ext>
              </c:extLst>
            </c:dLbl>
            <c:spPr>
              <a:noFill/>
              <a:ln w="14514">
                <a:noFill/>
              </a:ln>
            </c:spPr>
            <c:txPr>
              <a:bodyPr/>
              <a:lstStyle/>
              <a:p>
                <a:pPr>
                  <a:defRPr sz="1800" b="1" i="0" u="none" strike="noStrike" baseline="0">
                    <a:solidFill>
                      <a:srgbClr val="008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Sheet1!$B$5:$D$5</c:f>
              <c:numCache>
                <c:formatCode>"$"#,##0</c:formatCode>
                <c:ptCount val="3"/>
                <c:pt idx="0">
                  <c:v>1142.1099999999999</c:v>
                </c:pt>
                <c:pt idx="1">
                  <c:v>959.84</c:v>
                </c:pt>
                <c:pt idx="2">
                  <c:v>1428.79</c:v>
                </c:pt>
              </c:numCache>
            </c:numRef>
          </c:val>
          <c:extLst>
            <c:ext xmlns:c16="http://schemas.microsoft.com/office/drawing/2014/chart" uri="{C3380CC4-5D6E-409C-BE32-E72D297353CC}">
              <c16:uniqueId val="{0000000F-6D05-4F02-B16C-03A8094B381E}"/>
            </c:ext>
          </c:extLst>
        </c:ser>
        <c:dLbls>
          <c:showLegendKey val="0"/>
          <c:showVal val="1"/>
          <c:showCatName val="0"/>
          <c:showSerName val="0"/>
          <c:showPercent val="0"/>
          <c:showBubbleSize val="0"/>
        </c:dLbls>
        <c:gapWidth val="150"/>
        <c:gapDepth val="0"/>
        <c:shape val="box"/>
        <c:axId val="290264008"/>
        <c:axId val="290264792"/>
        <c:axId val="288720160"/>
      </c:bar3DChart>
      <c:catAx>
        <c:axId val="290264008"/>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90264792"/>
        <c:crosses val="autoZero"/>
        <c:auto val="1"/>
        <c:lblAlgn val="ctr"/>
        <c:lblOffset val="100"/>
        <c:tickLblSkip val="1"/>
        <c:tickMarkSkip val="1"/>
        <c:noMultiLvlLbl val="0"/>
      </c:catAx>
      <c:valAx>
        <c:axId val="290264792"/>
        <c:scaling>
          <c:orientation val="minMax"/>
          <c:max val="180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90264008"/>
        <c:crosses val="autoZero"/>
        <c:crossBetween val="between"/>
        <c:majorUnit val="450"/>
      </c:valAx>
      <c:serAx>
        <c:axId val="288720160"/>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90264792"/>
        <c:crosses val="autoZero"/>
        <c:tickLblSkip val="1"/>
        <c:tickMarkSkip val="1"/>
      </c:serAx>
      <c:spPr>
        <a:noFill/>
        <a:ln w="25400">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E-4D77-8051-7EB733F0D6C1}"/>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E-4D77-8051-7EB733F0D6C1}"/>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8E-4D77-8051-7EB733F0D6C1}"/>
                </c:ext>
              </c:extLst>
            </c:dLbl>
            <c:dLbl>
              <c:idx val="3"/>
              <c:layout>
                <c:manualLayout>
                  <c:x val="-3.1446540880503723E-3"/>
                  <c:y val="9.567901234567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8E-4D77-8051-7EB733F0D6C1}"/>
                </c:ext>
              </c:extLst>
            </c:dLbl>
            <c:dLbl>
              <c:idx val="4"/>
              <c:layout>
                <c:manualLayout>
                  <c:x val="0"/>
                  <c:y val="7.71604938271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8E-4D77-8051-7EB733F0D6C1}"/>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Sheet1!$B$2:$F$2</c:f>
              <c:numCache>
                <c:formatCode>"$"#,##0</c:formatCode>
                <c:ptCount val="5"/>
                <c:pt idx="0">
                  <c:v>618.47</c:v>
                </c:pt>
                <c:pt idx="1">
                  <c:v>748.68</c:v>
                </c:pt>
                <c:pt idx="2">
                  <c:v>587</c:v>
                </c:pt>
                <c:pt idx="3">
                  <c:v>580.17999999999995</c:v>
                </c:pt>
                <c:pt idx="4">
                  <c:v>589.54</c:v>
                </c:pt>
              </c:numCache>
            </c:numRef>
          </c:val>
          <c:extLst>
            <c:ext xmlns:c16="http://schemas.microsoft.com/office/drawing/2014/chart" uri="{C3380CC4-5D6E-409C-BE32-E72D297353CC}">
              <c16:uniqueId val="{00000005-7A8E-4D77-8051-7EB733F0D6C1}"/>
            </c:ext>
          </c:extLst>
        </c:ser>
        <c:ser>
          <c:idx val="1"/>
          <c:order val="1"/>
          <c:tx>
            <c:strRef>
              <c:f>Sheet1!$A$3</c:f>
              <c:strCache>
                <c:ptCount val="1"/>
                <c:pt idx="0">
                  <c:v>Direct</c:v>
                </c:pt>
              </c:strCache>
            </c:strRef>
          </c:tx>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8E-4D77-8051-7EB733F0D6C1}"/>
                </c:ext>
              </c:extLst>
            </c:dLbl>
            <c:dLbl>
              <c:idx val="1"/>
              <c:layout>
                <c:manualLayout>
                  <c:x val="5.5192393403654732E-3"/>
                  <c:y val="0.11548362010304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8E-4D77-8051-7EB733F0D6C1}"/>
                </c:ext>
              </c:extLst>
            </c:dLbl>
            <c:dLbl>
              <c:idx val="2"/>
              <c:layout>
                <c:manualLayout>
                  <c:x val="1.2021492596438547E-4"/>
                  <c:y val="7.672645086030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8E-4D77-8051-7EB733F0D6C1}"/>
                </c:ext>
              </c:extLst>
            </c:dLbl>
            <c:dLbl>
              <c:idx val="3"/>
              <c:layout>
                <c:manualLayout>
                  <c:x val="1.572327044025042E-3"/>
                  <c:y val="9.567901234567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8E-4D77-8051-7EB733F0D6C1}"/>
                </c:ext>
              </c:extLst>
            </c:dLbl>
            <c:dLbl>
              <c:idx val="4"/>
              <c:layout>
                <c:manualLayout>
                  <c:x val="-3.1446540880504296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8E-4D77-8051-7EB733F0D6C1}"/>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Sheet1!$B$3:$F$3</c:f>
              <c:numCache>
                <c:formatCode>"$"#,##0</c:formatCode>
                <c:ptCount val="5"/>
                <c:pt idx="0">
                  <c:v>855</c:v>
                </c:pt>
                <c:pt idx="1">
                  <c:v>1027.3399999999999</c:v>
                </c:pt>
                <c:pt idx="2">
                  <c:v>826.63</c:v>
                </c:pt>
                <c:pt idx="3">
                  <c:v>871.72</c:v>
                </c:pt>
                <c:pt idx="4">
                  <c:v>829.61</c:v>
                </c:pt>
              </c:numCache>
            </c:numRef>
          </c:val>
          <c:extLst>
            <c:ext xmlns:c16="http://schemas.microsoft.com/office/drawing/2014/chart" uri="{C3380CC4-5D6E-409C-BE32-E72D297353CC}">
              <c16:uniqueId val="{0000000B-7A8E-4D77-8051-7EB733F0D6C1}"/>
            </c:ext>
          </c:extLst>
        </c:ser>
        <c:ser>
          <c:idx val="2"/>
          <c:order val="2"/>
          <c:tx>
            <c:strRef>
              <c:f>Sheet1!$A$4</c:f>
              <c:strCache>
                <c:ptCount val="1"/>
                <c:pt idx="0">
                  <c:v>Dir &amp; Ovhd</c:v>
                </c:pt>
              </c:strCache>
            </c:strRef>
          </c:tx>
          <c:invertIfNegative val="0"/>
          <c:dLbls>
            <c:dLbl>
              <c:idx val="0"/>
              <c:layout>
                <c:manualLayout>
                  <c:x val="4.5166641905611147E-3"/>
                  <c:y val="8.4751142218333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8E-4D77-8051-7EB733F0D6C1}"/>
                </c:ext>
              </c:extLst>
            </c:dLbl>
            <c:dLbl>
              <c:idx val="1"/>
              <c:layout>
                <c:manualLayout>
                  <c:x val="4.9420591294012202E-3"/>
                  <c:y val="9.1046709439097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A8E-4D77-8051-7EB733F0D6C1}"/>
                </c:ext>
              </c:extLst>
            </c:dLbl>
            <c:dLbl>
              <c:idx val="2"/>
              <c:layout>
                <c:manualLayout>
                  <c:x val="6.1196949437923457E-3"/>
                  <c:y val="6.7162681053757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A8E-4D77-8051-7EB733F0D6C1}"/>
                </c:ext>
              </c:extLst>
            </c:dLbl>
            <c:dLbl>
              <c:idx val="3"/>
              <c:layout>
                <c:manualLayout>
                  <c:x val="2.0440251572327043E-2"/>
                  <c:y val="6.17283950617278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8E-4D77-8051-7EB733F0D6C1}"/>
                </c:ext>
              </c:extLst>
            </c:dLbl>
            <c:dLbl>
              <c:idx val="4"/>
              <c:layout>
                <c:manualLayout>
                  <c:x val="1.8867924528301886E-2"/>
                  <c:y val="6.17283950617278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A8E-4D77-8051-7EB733F0D6C1}"/>
                </c:ext>
              </c:extLst>
            </c:dLbl>
            <c:spPr>
              <a:noFill/>
              <a:ln w="14514">
                <a:noFill/>
              </a:ln>
            </c:spPr>
            <c:txPr>
              <a:bodyPr/>
              <a:lstStyle/>
              <a:p>
                <a:pPr>
                  <a:defRPr sz="1800" b="1" i="0" u="none" strike="noStrike" baseline="0">
                    <a:solidFill>
                      <a:schemeClr val="tx2">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Sheet1!$B$4:$F$4</c:f>
              <c:numCache>
                <c:formatCode>"$"#,##0</c:formatCode>
                <c:ptCount val="5"/>
                <c:pt idx="0">
                  <c:v>1037.4100000000001</c:v>
                </c:pt>
                <c:pt idx="1">
                  <c:v>1296.17</c:v>
                </c:pt>
                <c:pt idx="2">
                  <c:v>1024.52</c:v>
                </c:pt>
                <c:pt idx="3">
                  <c:v>948.41</c:v>
                </c:pt>
                <c:pt idx="4">
                  <c:v>943.76</c:v>
                </c:pt>
              </c:numCache>
            </c:numRef>
          </c:val>
          <c:extLst>
            <c:ext xmlns:c16="http://schemas.microsoft.com/office/drawing/2014/chart" uri="{C3380CC4-5D6E-409C-BE32-E72D297353CC}">
              <c16:uniqueId val="{00000011-7A8E-4D77-8051-7EB733F0D6C1}"/>
            </c:ext>
          </c:extLst>
        </c:ser>
        <c:ser>
          <c:idx val="3"/>
          <c:order val="3"/>
          <c:tx>
            <c:strRef>
              <c:f>Sheet1!$A$5</c:f>
              <c:strCache>
                <c:ptCount val="1"/>
                <c:pt idx="0">
                  <c:v>Gross Margin</c:v>
                </c:pt>
              </c:strCache>
            </c:strRef>
          </c:tx>
          <c:invertIfNegative val="0"/>
          <c:dLbls>
            <c:dLbl>
              <c:idx val="0"/>
              <c:layout>
                <c:manualLayout>
                  <c:x val="3.9308176100628936E-2"/>
                  <c:y val="-7.407407407407407E-2"/>
                </c:manualLayout>
              </c:layout>
              <c:showLegendKey val="0"/>
              <c:showVal val="1"/>
              <c:showCatName val="0"/>
              <c:showSerName val="0"/>
              <c:showPercent val="0"/>
              <c:showBubbleSize val="0"/>
              <c:extLst>
                <c:ext xmlns:c15="http://schemas.microsoft.com/office/drawing/2012/chart" uri="{CE6537A1-D6FC-4f65-9D91-7224C49458BB}">
                  <c15:layout>
                    <c:manualLayout>
                      <c:w val="0.10377358490566038"/>
                      <c:h val="7.3148148148148143E-2"/>
                    </c:manualLayout>
                  </c15:layout>
                </c:ext>
                <c:ext xmlns:c16="http://schemas.microsoft.com/office/drawing/2014/chart" uri="{C3380CC4-5D6E-409C-BE32-E72D297353CC}">
                  <c16:uniqueId val="{00000001-DA41-4535-AEDC-C6CC8F7475CF}"/>
                </c:ext>
              </c:extLst>
            </c:dLbl>
            <c:dLbl>
              <c:idx val="1"/>
              <c:layout>
                <c:manualLayout>
                  <c:x val="4.7169811320754658E-2"/>
                  <c:y val="-8.6419753086419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41-4535-AEDC-C6CC8F7475CF}"/>
                </c:ext>
              </c:extLst>
            </c:dLbl>
            <c:dLbl>
              <c:idx val="2"/>
              <c:layout>
                <c:manualLayout>
                  <c:x val="4.4025157232704344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41-4535-AEDC-C6CC8F7475CF}"/>
                </c:ext>
              </c:extLst>
            </c:dLbl>
            <c:dLbl>
              <c:idx val="3"/>
              <c:layout>
                <c:manualLayout>
                  <c:x val="4.7169811320754602E-2"/>
                  <c:y val="-7.71604938271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41-4535-AEDC-C6CC8F7475CF}"/>
                </c:ext>
              </c:extLst>
            </c:dLbl>
            <c:dLbl>
              <c:idx val="4"/>
              <c:layout>
                <c:manualLayout>
                  <c:x val="3.9308176100628929E-2"/>
                  <c:y val="-8.0246913580246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2-4180-AFDF-EFB414671827}"/>
                </c:ext>
              </c:extLst>
            </c:dLbl>
            <c:spPr>
              <a:noFill/>
              <a:ln>
                <a:noFill/>
              </a:ln>
              <a:effectLst/>
            </c:spPr>
            <c:txPr>
              <a:bodyPr wrap="square" lIns="38100" tIns="19050" rIns="38100" bIns="19050" anchor="ctr">
                <a:spAutoFit/>
              </a:bodyPr>
              <a:lstStyle/>
              <a:p>
                <a:pPr>
                  <a:defRPr sz="180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Sheet1!$B$5:$F$5</c:f>
              <c:numCache>
                <c:formatCode>"$"#,##0</c:formatCode>
                <c:ptCount val="5"/>
                <c:pt idx="0">
                  <c:v>1210</c:v>
                </c:pt>
                <c:pt idx="1">
                  <c:v>1223.8</c:v>
                </c:pt>
                <c:pt idx="2">
                  <c:v>1237.3800000000001</c:v>
                </c:pt>
                <c:pt idx="3">
                  <c:v>1173.76</c:v>
                </c:pt>
                <c:pt idx="4">
                  <c:v>1211.43</c:v>
                </c:pt>
              </c:numCache>
            </c:numRef>
          </c:val>
          <c:extLst>
            <c:ext xmlns:c16="http://schemas.microsoft.com/office/drawing/2014/chart" uri="{C3380CC4-5D6E-409C-BE32-E72D297353CC}">
              <c16:uniqueId val="{00000000-DA41-4535-AEDC-C6CC8F7475CF}"/>
            </c:ext>
          </c:extLst>
        </c:ser>
        <c:dLbls>
          <c:showLegendKey val="0"/>
          <c:showVal val="1"/>
          <c:showCatName val="0"/>
          <c:showSerName val="0"/>
          <c:showPercent val="0"/>
          <c:showBubbleSize val="0"/>
        </c:dLbls>
        <c:gapWidth val="150"/>
        <c:gapDepth val="0"/>
        <c:shape val="box"/>
        <c:axId val="290265576"/>
        <c:axId val="290267144"/>
        <c:axId val="288717192"/>
      </c:bar3DChart>
      <c:catAx>
        <c:axId val="290265576"/>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90267144"/>
        <c:crosses val="autoZero"/>
        <c:auto val="1"/>
        <c:lblAlgn val="ctr"/>
        <c:lblOffset val="100"/>
        <c:tickLblSkip val="1"/>
        <c:tickMarkSkip val="1"/>
        <c:noMultiLvlLbl val="0"/>
      </c:catAx>
      <c:valAx>
        <c:axId val="290267144"/>
        <c:scaling>
          <c:orientation val="minMax"/>
          <c:min val="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90265576"/>
        <c:crosses val="autoZero"/>
        <c:crossBetween val="between"/>
        <c:majorUnit val="400"/>
      </c:valAx>
      <c:serAx>
        <c:axId val="288717192"/>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90267144"/>
        <c:crosses val="autoZero"/>
        <c:tickLblSkip val="1"/>
        <c:tickMarkSkip val="1"/>
      </c:serAx>
      <c:spPr>
        <a:noFill/>
        <a:ln w="14514">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9329418493863"/>
          <c:y val="6.2299525099702886E-2"/>
          <c:w val="0.86210923860761746"/>
          <c:h val="0.82761041591792728"/>
        </c:manualLayout>
      </c:layout>
      <c:lineChart>
        <c:grouping val="standard"/>
        <c:varyColors val="0"/>
        <c:ser>
          <c:idx val="0"/>
          <c:order val="0"/>
          <c:tx>
            <c:strRef>
              <c:f>Sheet1!$A$2</c:f>
              <c:strCache>
                <c:ptCount val="1"/>
                <c:pt idx="0">
                  <c:v>Return/CWT</c:v>
                </c:pt>
              </c:strCache>
            </c:strRef>
          </c:tx>
          <c:spPr>
            <a:ln w="28575" cap="rnd">
              <a:solidFill>
                <a:schemeClr val="accent1"/>
              </a:solidFill>
              <a:round/>
            </a:ln>
            <a:effectLst/>
          </c:spPr>
          <c:marker>
            <c:symbol val="none"/>
          </c:marker>
          <c:dLbls>
            <c:dLbl>
              <c:idx val="0"/>
              <c:layout>
                <c:manualLayout>
                  <c:x val="-4.5353112388575159E-2"/>
                  <c:y val="-5.8755649986189061E-2"/>
                </c:manualLayout>
              </c:layout>
              <c:tx>
                <c:rich>
                  <a:bodyPr/>
                  <a:lstStyle/>
                  <a:p>
                    <a:fld id="{43D1F973-297D-4440-AC8F-F743D585A141}" type="VALUE">
                      <a:rPr lang="en-US">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AF-49C1-88EF-A8FAC87B5A81}"/>
                </c:ext>
              </c:extLst>
            </c:dLbl>
            <c:dLbl>
              <c:idx val="1"/>
              <c:layout>
                <c:manualLayout>
                  <c:x val="-5.4223169872232982E-2"/>
                  <c:y val="6.5893409397146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AF-49C1-88EF-A8FAC87B5A81}"/>
                </c:ext>
              </c:extLst>
            </c:dLbl>
            <c:dLbl>
              <c:idx val="2"/>
              <c:layout>
                <c:manualLayout>
                  <c:x val="-4.8177971459803758E-2"/>
                  <c:y val="-9.4369666952856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AF-49C1-88EF-A8FAC87B5A81}"/>
                </c:ext>
              </c:extLst>
            </c:dLbl>
            <c:dLbl>
              <c:idx val="3"/>
              <c:layout>
                <c:manualLayout>
                  <c:x val="-4.8177971459803806E-2"/>
                  <c:y val="-7.3594823722300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AF-49C1-88EF-A8FAC87B5A81}"/>
                </c:ext>
              </c:extLst>
            </c:dLbl>
            <c:dLbl>
              <c:idx val="4"/>
              <c:layout>
                <c:manualLayout>
                  <c:x val="-5.7404695204935234E-2"/>
                  <c:y val="-0.12998368391952353"/>
                </c:manualLayout>
              </c:layout>
              <c:tx>
                <c:rich>
                  <a:bodyPr/>
                  <a:lstStyle/>
                  <a:p>
                    <a:fld id="{7E871FEF-F885-49E9-9ECD-84B8A12CA9F3}" type="VALUE">
                      <a:rPr lang="en-US">
                        <a:solidFill>
                          <a:srgbClr val="FF0000"/>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0AF-49C1-88EF-A8FAC87B5A81}"/>
                </c:ext>
              </c:extLst>
            </c:dLbl>
            <c:dLbl>
              <c:idx val="5"/>
              <c:layout>
                <c:manualLayout>
                  <c:x val="-6.0243678571519924E-2"/>
                  <c:y val="-0.1121766754361899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fld id="{7D92B59E-7637-4FE0-998A-0641931D5D67}" type="VALUE">
                      <a:rPr lang="en-US">
                        <a:solidFill>
                          <a:schemeClr val="tx2"/>
                        </a:solidFill>
                      </a:rPr>
                      <a:pPr>
                        <a:defRPr sz="1800" b="1">
                          <a:solidFill>
                            <a:srgbClr val="FF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AF-49C1-88EF-A8FAC87B5A81}"/>
                </c:ext>
              </c:extLst>
            </c:dLbl>
            <c:dLbl>
              <c:idx val="6"/>
              <c:layout>
                <c:manualLayout>
                  <c:x val="-4.5353112388575159E-2"/>
                  <c:y val="-6.469131948063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AF-49C1-88EF-A8FAC87B5A81}"/>
                </c:ext>
              </c:extLst>
            </c:dLbl>
            <c:dLbl>
              <c:idx val="7"/>
              <c:layout>
                <c:manualLayout>
                  <c:x val="-4.7736670641117439E-2"/>
                  <c:y val="5.4022070408257218E-2"/>
                </c:manualLayout>
              </c:layout>
              <c:tx>
                <c:rich>
                  <a:bodyPr/>
                  <a:lstStyle/>
                  <a:p>
                    <a:fld id="{01310870-4274-4782-8AD9-7E848BCDEC5C}" type="VALUE">
                      <a:rPr lang="en-US" baseline="0">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AF-49C1-88EF-A8FAC87B5A81}"/>
                </c:ext>
              </c:extLst>
            </c:dLbl>
            <c:dLbl>
              <c:idx val="8"/>
              <c:layout>
                <c:manualLayout>
                  <c:x val="-4.9237293611514375E-2"/>
                  <c:y val="-5.875564998618911E-2"/>
                </c:manualLayout>
              </c:layout>
              <c:tx>
                <c:rich>
                  <a:bodyPr/>
                  <a:lstStyle/>
                  <a:p>
                    <a:fld id="{B3644198-588F-4DEF-A643-4C1C4EBC7709}" type="VALUE">
                      <a:rPr lang="en-US">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AF-49C1-88EF-A8FAC87B5A81}"/>
                </c:ext>
              </c:extLst>
            </c:dLbl>
            <c:dLbl>
              <c:idx val="9"/>
              <c:layout>
                <c:manualLayout>
                  <c:x val="-3.553394674295407E-2"/>
                  <c:y val="-9.7337501700078571E-2"/>
                </c:manualLayout>
              </c:layout>
              <c:tx>
                <c:rich>
                  <a:bodyPr/>
                  <a:lstStyle/>
                  <a:p>
                    <a:fld id="{0FE97E20-48BD-438B-B4F9-FBC820EE82EA}" type="VALUE">
                      <a:rPr lang="en-US" b="1">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AF-49C1-88EF-A8FAC87B5A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Sheet1!$I$1:$R$1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Sheet1!$I$2:$R$2</c:f>
              <c:numCache>
                <c:formatCode>"$"#,##0.00</c:formatCode>
                <c:ptCount val="10"/>
                <c:pt idx="0" formatCode="_(&quot;$&quot;* #,##0.00_);_(&quot;$&quot;* \(#,##0.00\);_(&quot;$&quot;* &quot;-&quot;??_);_(@_)">
                  <c:v>5.26</c:v>
                </c:pt>
                <c:pt idx="1">
                  <c:v>1.2</c:v>
                </c:pt>
                <c:pt idx="2" formatCode="&quot;$&quot;#,##0.00_);[Red]\(&quot;$&quot;#,##0.00\)">
                  <c:v>0.43</c:v>
                </c:pt>
                <c:pt idx="3">
                  <c:v>1.38</c:v>
                </c:pt>
                <c:pt idx="4" formatCode="_(&quot;$&quot;* #,##0.00_);_(&quot;$&quot;* \(#,##0.00\);_(&quot;$&quot;* &quot;-&quot;??_);_(@_)">
                  <c:v>-0.15938099607908568</c:v>
                </c:pt>
                <c:pt idx="5" formatCode="_(&quot;$&quot;* #,##0.00_);_(&quot;$&quot;* \(#,##0.00\);_(&quot;$&quot;* &quot;-&quot;??_);_(@_)">
                  <c:v>1.65</c:v>
                </c:pt>
                <c:pt idx="6" formatCode="&quot;$&quot;#,##0.00_);[Red]\(&quot;$&quot;#,##0.00\)">
                  <c:v>3.86</c:v>
                </c:pt>
                <c:pt idx="7">
                  <c:v>0.82</c:v>
                </c:pt>
                <c:pt idx="8" formatCode="_(&quot;$&quot;* #,##0.00_);_(&quot;$&quot;* \(#,##0.00\);_(&quot;$&quot;* &quot;-&quot;??_);_(@_)">
                  <c:v>2.69</c:v>
                </c:pt>
                <c:pt idx="9" formatCode="_(&quot;$&quot;* #,##0.00_);_(&quot;$&quot;* \(#,##0.00\);_(&quot;$&quot;* &quot;-&quot;??_);_(@_)">
                  <c:v>0.14000000000000001</c:v>
                </c:pt>
              </c:numCache>
            </c:numRef>
          </c:val>
          <c:smooth val="0"/>
          <c:extLst>
            <c:ext xmlns:c16="http://schemas.microsoft.com/office/drawing/2014/chart" uri="{C3380CC4-5D6E-409C-BE32-E72D297353CC}">
              <c16:uniqueId val="{00000001-273B-498F-8AF0-F306BED55B34}"/>
            </c:ext>
          </c:extLst>
        </c:ser>
        <c:dLbls>
          <c:dLblPos val="ctr"/>
          <c:showLegendKey val="0"/>
          <c:showVal val="1"/>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88117984"/>
        <c:crosses val="autoZero"/>
        <c:auto val="0"/>
        <c:lblAlgn val="ctr"/>
        <c:lblOffset val="100"/>
        <c:noMultiLvlLbl val="0"/>
      </c:catAx>
      <c:valAx>
        <c:axId val="288117984"/>
        <c:scaling>
          <c:orientation val="minMax"/>
          <c:max val="6"/>
          <c:min val="-1"/>
        </c:scaling>
        <c:delete val="0"/>
        <c:axPos val="l"/>
        <c:numFmt formatCode="_(&quot;$&quot;* #,##0.00_);_(&quot;$&quot;* \(#,##0.00\);_(&quot;$&quot;*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2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9-459F-810E-591D9E55ED9D}"/>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9-459F-810E-591D9E55ED9D}"/>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Sheet1!$B$2:$C$2</c:f>
              <c:numCache>
                <c:formatCode>"$"#,##0</c:formatCode>
                <c:ptCount val="2"/>
                <c:pt idx="0">
                  <c:v>624.17999999999995</c:v>
                </c:pt>
                <c:pt idx="1">
                  <c:v>620.34</c:v>
                </c:pt>
              </c:numCache>
            </c:numRef>
          </c:val>
          <c:extLst>
            <c:ext xmlns:c16="http://schemas.microsoft.com/office/drawing/2014/chart" uri="{C3380CC4-5D6E-409C-BE32-E72D297353CC}">
              <c16:uniqueId val="{00000003-6459-459F-810E-591D9E55ED9D}"/>
            </c:ext>
          </c:extLst>
        </c:ser>
        <c:ser>
          <c:idx val="1"/>
          <c:order val="1"/>
          <c:tx>
            <c:strRef>
              <c:f>Sheet1!$A$3</c:f>
              <c:strCache>
                <c:ptCount val="1"/>
                <c:pt idx="0">
                  <c:v>Direct</c:v>
                </c:pt>
              </c:strCache>
            </c:strRef>
          </c:tx>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59-459F-810E-591D9E55ED9D}"/>
                </c:ext>
              </c:extLst>
            </c:dLbl>
            <c:dLbl>
              <c:idx val="1"/>
              <c:layout>
                <c:manualLayout>
                  <c:x val="-7.7006883573515572E-4"/>
                  <c:y val="5.684164479440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59-459F-810E-591D9E55ED9D}"/>
                </c:ext>
              </c:extLst>
            </c:dLbl>
            <c:dLbl>
              <c:idx val="2"/>
              <c:layout>
                <c:manualLayout>
                  <c:x val="1.6925419699896005E-3"/>
                  <c:y val="6.7467191601049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Sheet1!$B$3:$C$3</c:f>
              <c:numCache>
                <c:formatCode>"$"#,##0</c:formatCode>
                <c:ptCount val="2"/>
                <c:pt idx="0">
                  <c:v>855.71</c:v>
                </c:pt>
                <c:pt idx="1">
                  <c:v>868.84</c:v>
                </c:pt>
              </c:numCache>
            </c:numRef>
          </c:val>
          <c:extLst>
            <c:ext xmlns:c16="http://schemas.microsoft.com/office/drawing/2014/chart" uri="{C3380CC4-5D6E-409C-BE32-E72D297353CC}">
              <c16:uniqueId val="{00000007-6459-459F-810E-591D9E55ED9D}"/>
            </c:ext>
          </c:extLst>
        </c:ser>
        <c:ser>
          <c:idx val="2"/>
          <c:order val="2"/>
          <c:tx>
            <c:strRef>
              <c:f>Sheet1!$A$4</c:f>
              <c:strCache>
                <c:ptCount val="1"/>
                <c:pt idx="0">
                  <c:v>Dir &amp; Ovhd</c:v>
                </c:pt>
              </c:strCache>
            </c:strRef>
          </c:tx>
          <c:invertIfNegative val="0"/>
          <c:dLbls>
            <c:dLbl>
              <c:idx val="0"/>
              <c:layout>
                <c:manualLayout>
                  <c:x val="2.5328985594357957E-2"/>
                  <c:y val="-1.6686108680859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59-459F-810E-591D9E55ED9D}"/>
                </c:ext>
              </c:extLst>
            </c:dLbl>
            <c:dLbl>
              <c:idx val="1"/>
              <c:layout>
                <c:manualLayout>
                  <c:x val="2.6054476969004828E-2"/>
                  <c:y val="-7.7187226596675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59-459F-810E-591D9E55ED9D}"/>
                </c:ext>
              </c:extLst>
            </c:dLbl>
            <c:dLbl>
              <c:idx val="2"/>
              <c:layout>
                <c:manualLayout>
                  <c:x val="1.7125984251968505E-2"/>
                  <c:y val="2.7039224263633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59-459F-810E-591D9E55ED9D}"/>
                </c:ext>
              </c:extLst>
            </c:dLbl>
            <c:spPr>
              <a:noFill/>
              <a:ln w="1451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Sheet1!$B$4:$C$4</c:f>
              <c:numCache>
                <c:formatCode>"$"#,##0</c:formatCode>
                <c:ptCount val="2"/>
                <c:pt idx="0">
                  <c:v>1044.24</c:v>
                </c:pt>
                <c:pt idx="1">
                  <c:v>1040.78</c:v>
                </c:pt>
              </c:numCache>
            </c:numRef>
          </c:val>
          <c:extLst>
            <c:ext xmlns:c16="http://schemas.microsoft.com/office/drawing/2014/chart" uri="{C3380CC4-5D6E-409C-BE32-E72D297353CC}">
              <c16:uniqueId val="{0000000B-6459-459F-810E-591D9E55ED9D}"/>
            </c:ext>
          </c:extLst>
        </c:ser>
        <c:ser>
          <c:idx val="3"/>
          <c:order val="3"/>
          <c:tx>
            <c:strRef>
              <c:f>Sheet1!$A$5</c:f>
              <c:strCache>
                <c:ptCount val="1"/>
                <c:pt idx="0">
                  <c:v>Gross Margin</c:v>
                </c:pt>
              </c:strCache>
            </c:strRef>
          </c:tx>
          <c:invertIfNegative val="0"/>
          <c:dLbls>
            <c:dLbl>
              <c:idx val="0"/>
              <c:layout>
                <c:manualLayout>
                  <c:x val="4.8735949990983948E-2"/>
                  <c:y val="-0.12938587537668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59-459F-810E-591D9E55ED9D}"/>
                </c:ext>
              </c:extLst>
            </c:dLbl>
            <c:dLbl>
              <c:idx val="1"/>
              <c:layout>
                <c:manualLayout>
                  <c:x val="5.9161219234388156E-2"/>
                  <c:y val="-9.2926023135996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59-459F-810E-591D9E55ED9D}"/>
                </c:ext>
              </c:extLst>
            </c:dLbl>
            <c:dLbl>
              <c:idx val="2"/>
              <c:layout>
                <c:manualLayout>
                  <c:x val="5.0304189570643296E-2"/>
                  <c:y val="-5.882327209098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59-459F-810E-591D9E55ED9D}"/>
                </c:ext>
              </c:extLst>
            </c:dLbl>
            <c:spPr>
              <a:noFill/>
              <a:ln w="14514">
                <a:noFill/>
              </a:ln>
            </c:spPr>
            <c:txPr>
              <a:bodyPr/>
              <a:lstStyle/>
              <a:p>
                <a:pPr>
                  <a:defRPr sz="1800" b="1" i="0" u="none" strike="noStrike" baseline="0">
                    <a:solidFill>
                      <a:srgbClr val="008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Sheet1!$B$5:$C$5</c:f>
              <c:numCache>
                <c:formatCode>"$"#,##0</c:formatCode>
                <c:ptCount val="2"/>
                <c:pt idx="0">
                  <c:v>1142.1099999999999</c:v>
                </c:pt>
                <c:pt idx="1">
                  <c:v>1323.91</c:v>
                </c:pt>
              </c:numCache>
            </c:numRef>
          </c:val>
          <c:extLst>
            <c:ext xmlns:c16="http://schemas.microsoft.com/office/drawing/2014/chart" uri="{C3380CC4-5D6E-409C-BE32-E72D297353CC}">
              <c16:uniqueId val="{0000000F-6459-459F-810E-591D9E55ED9D}"/>
            </c:ext>
          </c:extLst>
        </c:ser>
        <c:dLbls>
          <c:showLegendKey val="0"/>
          <c:showVal val="1"/>
          <c:showCatName val="0"/>
          <c:showSerName val="0"/>
          <c:showPercent val="0"/>
          <c:showBubbleSize val="0"/>
        </c:dLbls>
        <c:gapWidth val="150"/>
        <c:gapDepth val="0"/>
        <c:shape val="box"/>
        <c:axId val="288634264"/>
        <c:axId val="288633088"/>
        <c:axId val="293994632"/>
      </c:bar3DChart>
      <c:catAx>
        <c:axId val="288634264"/>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2400" b="1" i="0" u="none" strike="noStrike" baseline="0">
                <a:solidFill>
                  <a:schemeClr val="tx1"/>
                </a:solidFill>
                <a:latin typeface="Times New Roman"/>
                <a:ea typeface="Times New Roman"/>
                <a:cs typeface="Times New Roman"/>
              </a:defRPr>
            </a:pPr>
            <a:endParaRPr lang="en-US"/>
          </a:p>
        </c:txPr>
        <c:crossAx val="288633088"/>
        <c:crosses val="autoZero"/>
        <c:auto val="1"/>
        <c:lblAlgn val="ctr"/>
        <c:lblOffset val="100"/>
        <c:tickLblSkip val="1"/>
        <c:tickMarkSkip val="1"/>
        <c:noMultiLvlLbl val="0"/>
      </c:catAx>
      <c:valAx>
        <c:axId val="288633088"/>
        <c:scaling>
          <c:orientation val="minMax"/>
          <c:max val="180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634264"/>
        <c:crosses val="autoZero"/>
        <c:crossBetween val="between"/>
        <c:majorUnit val="450"/>
      </c:valAx>
      <c:serAx>
        <c:axId val="293994632"/>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633088"/>
        <c:crosses val="autoZero"/>
        <c:tickLblSkip val="1"/>
        <c:tickMarkSkip val="1"/>
      </c:serAx>
      <c:spPr>
        <a:noFill/>
        <a:ln w="14514">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clustered"/>
        <c:varyColors val="0"/>
        <c:ser>
          <c:idx val="2"/>
          <c:order val="0"/>
          <c:tx>
            <c:strRef>
              <c:f>Sheet1!$A$2</c:f>
              <c:strCache>
                <c:ptCount val="1"/>
                <c:pt idx="0">
                  <c:v>Avg price/Cwt</c:v>
                </c:pt>
              </c:strCache>
            </c:strRef>
          </c:tx>
          <c:invertIfNegative val="0"/>
          <c:dLbls>
            <c:dLbl>
              <c:idx val="0"/>
              <c:layout>
                <c:manualLayout>
                  <c:x val="-1.0294424074853238E-2"/>
                  <c:y val="-3.8335170603674418E-2"/>
                </c:manualLayout>
              </c:layout>
              <c:tx>
                <c:rich>
                  <a:bodyPr/>
                  <a:lstStyle/>
                  <a:p>
                    <a:fld id="{8EBDA359-0F15-48FB-98B6-B9708FB65E8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459-459F-810E-591D9E55ED9D}"/>
                </c:ext>
              </c:extLst>
            </c:dLbl>
            <c:dLbl>
              <c:idx val="1"/>
              <c:layout>
                <c:manualLayout>
                  <c:x val="-1.2113461962292975E-2"/>
                  <c:y val="-6.4385301837270467E-2"/>
                </c:manualLayout>
              </c:layout>
              <c:tx>
                <c:rich>
                  <a:bodyPr/>
                  <a:lstStyle/>
                  <a:p>
                    <a:fld id="{65A92E8C-8228-4805-B6C8-6AC5CEBE5C6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459-459F-810E-591D9E55ED9D}"/>
                </c:ext>
              </c:extLst>
            </c:dLbl>
            <c:dLbl>
              <c:idx val="2"/>
              <c:layout>
                <c:manualLayout>
                  <c:x val="1.7125984251968505E-2"/>
                  <c:y val="2.7039224263633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59-459F-810E-591D9E55ED9D}"/>
                </c:ext>
              </c:extLst>
            </c:dLbl>
            <c:spPr>
              <a:noFill/>
              <a:ln w="14514">
                <a:noFill/>
              </a:ln>
            </c:spPr>
            <c:txPr>
              <a:bodyPr/>
              <a:lstStyle/>
              <a:p>
                <a:pPr>
                  <a:defRPr sz="1800" b="1" i="0" u="none" strike="noStrike" baseline="0">
                    <a:solidFill>
                      <a:srgbClr val="FFFF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Sheet1!$B$2:$C$2</c:f>
              <c:numCache>
                <c:formatCode>"$"#,##0.00</c:formatCode>
                <c:ptCount val="2"/>
                <c:pt idx="0">
                  <c:v>223.17</c:v>
                </c:pt>
                <c:pt idx="1">
                  <c:v>218.16</c:v>
                </c:pt>
              </c:numCache>
            </c:numRef>
          </c:val>
          <c:extLst>
            <c:ext xmlns:c16="http://schemas.microsoft.com/office/drawing/2014/chart" uri="{C3380CC4-5D6E-409C-BE32-E72D297353CC}">
              <c16:uniqueId val="{0000000B-6459-459F-810E-591D9E55ED9D}"/>
            </c:ext>
          </c:extLst>
        </c:ser>
        <c:ser>
          <c:idx val="0"/>
          <c:order val="1"/>
          <c:tx>
            <c:strRef>
              <c:f>Sheet1!$A$3</c:f>
              <c:strCache>
                <c:ptCount val="1"/>
                <c:pt idx="0">
                  <c:v>Avg wgt of Calves sold</c:v>
                </c:pt>
              </c:strCache>
            </c:strRef>
          </c:tx>
          <c:invertIfNegative val="0"/>
          <c:dLbls>
            <c:dLbl>
              <c:idx val="0"/>
              <c:layout>
                <c:manualLayout>
                  <c:x val="1.2722646310432103E-3"/>
                  <c:y val="-3.2345669291338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9-459F-810E-591D9E55ED9D}"/>
                </c:ext>
              </c:extLst>
            </c:dLbl>
            <c:dLbl>
              <c:idx val="1"/>
              <c:layout>
                <c:manualLayout>
                  <c:x val="-3.0003406062791769E-4"/>
                  <c:y val="-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9-459F-810E-591D9E55ED9D}"/>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Sheet1!$B$3:$C$3</c:f>
              <c:numCache>
                <c:formatCode>_(* #,##0_);_(* \(#,##0\);_(* "-"??_);_(@_)</c:formatCode>
                <c:ptCount val="2"/>
                <c:pt idx="0">
                  <c:v>582</c:v>
                </c:pt>
                <c:pt idx="1">
                  <c:v>635</c:v>
                </c:pt>
              </c:numCache>
            </c:numRef>
          </c:val>
          <c:extLst>
            <c:ext xmlns:c16="http://schemas.microsoft.com/office/drawing/2014/chart" uri="{C3380CC4-5D6E-409C-BE32-E72D297353CC}">
              <c16:uniqueId val="{00000003-6459-459F-810E-591D9E55ED9D}"/>
            </c:ext>
          </c:extLst>
        </c:ser>
        <c:ser>
          <c:idx val="3"/>
          <c:order val="2"/>
          <c:tx>
            <c:strRef>
              <c:f>Sheet1!$A$4</c:f>
              <c:strCache>
                <c:ptCount val="1"/>
                <c:pt idx="0">
                  <c:v>Total Value/Calf</c:v>
                </c:pt>
              </c:strCache>
              <c:extLst xmlns:c15="http://schemas.microsoft.com/office/drawing/2012/chart"/>
            </c:strRef>
          </c:tx>
          <c:invertIfNegative val="0"/>
          <c:dLbls>
            <c:dLbl>
              <c:idx val="0"/>
              <c:layout>
                <c:manualLayout>
                  <c:x val="1.6929334214902527E-2"/>
                  <c:y val="-5.9385826771653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59-459F-810E-591D9E55ED9D}"/>
                </c:ext>
              </c:extLst>
            </c:dLbl>
            <c:dLbl>
              <c:idx val="1"/>
              <c:layout>
                <c:manualLayout>
                  <c:x val="1.7176474123940615E-2"/>
                  <c:y val="-3.959265091863516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6459-459F-810E-591D9E55ED9D}"/>
                </c:ext>
              </c:extLst>
            </c:dLbl>
            <c:dLbl>
              <c:idx val="2"/>
              <c:layout>
                <c:manualLayout>
                  <c:x val="5.0304189570643296E-2"/>
                  <c:y val="-5.882327209098862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6459-459F-810E-591D9E55ED9D}"/>
                </c:ext>
              </c:extLst>
            </c:dLbl>
            <c:spPr>
              <a:noFill/>
              <a:ln w="1451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Sheet1!$B$1:$C$1</c:f>
              <c:strCache>
                <c:ptCount val="2"/>
                <c:pt idx="0">
                  <c:v>Without</c:v>
                </c:pt>
                <c:pt idx="1">
                  <c:v>With</c:v>
                </c:pt>
              </c:strCache>
              <c:extLst xmlns:c15="http://schemas.microsoft.com/office/drawing/2012/chart"/>
            </c:strRef>
          </c:cat>
          <c:val>
            <c:numRef>
              <c:f>Sheet1!$B$4:$C$4</c:f>
              <c:numCache>
                <c:formatCode>"$"#,##0</c:formatCode>
                <c:ptCount val="2"/>
                <c:pt idx="0">
                  <c:v>1298.8494000000001</c:v>
                </c:pt>
                <c:pt idx="1">
                  <c:v>1385.316</c:v>
                </c:pt>
              </c:numCache>
              <c:extLst xmlns:c15="http://schemas.microsoft.com/office/drawing/2012/chart"/>
            </c:numRef>
          </c:val>
          <c:extLst xmlns:c15="http://schemas.microsoft.com/office/drawing/2012/chart">
            <c:ext xmlns:c16="http://schemas.microsoft.com/office/drawing/2014/chart" uri="{C3380CC4-5D6E-409C-BE32-E72D297353CC}">
              <c16:uniqueId val="{0000000F-6459-459F-810E-591D9E55ED9D}"/>
            </c:ext>
          </c:extLst>
        </c:ser>
        <c:dLbls>
          <c:showLegendKey val="0"/>
          <c:showVal val="1"/>
          <c:showCatName val="0"/>
          <c:showSerName val="0"/>
          <c:showPercent val="0"/>
          <c:showBubbleSize val="0"/>
        </c:dLbls>
        <c:gapWidth val="91"/>
        <c:gapDepth val="81"/>
        <c:shape val="box"/>
        <c:axId val="288634264"/>
        <c:axId val="288633088"/>
        <c:axId val="0"/>
        <c:extLst/>
      </c:bar3DChart>
      <c:catAx>
        <c:axId val="288634264"/>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2400" b="1" i="0" u="none" strike="noStrike" baseline="0">
                <a:solidFill>
                  <a:schemeClr val="tx1"/>
                </a:solidFill>
                <a:latin typeface="Times New Roman"/>
                <a:ea typeface="Times New Roman"/>
                <a:cs typeface="Times New Roman"/>
              </a:defRPr>
            </a:pPr>
            <a:endParaRPr lang="en-US"/>
          </a:p>
        </c:txPr>
        <c:crossAx val="288633088"/>
        <c:crosses val="autoZero"/>
        <c:auto val="1"/>
        <c:lblAlgn val="ctr"/>
        <c:lblOffset val="100"/>
        <c:noMultiLvlLbl val="0"/>
      </c:catAx>
      <c:valAx>
        <c:axId val="288633088"/>
        <c:scaling>
          <c:orientation val="minMax"/>
          <c:max val="1800"/>
        </c:scaling>
        <c:delete val="0"/>
        <c:axPos val="l"/>
        <c:numFmt formatCode="&quot;$&quot;#,##0.0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634264"/>
        <c:crosses val="autoZero"/>
        <c:crossBetween val="between"/>
        <c:majorUnit val="450"/>
      </c:valAx>
    </c:plotArea>
    <c:legend>
      <c:legendPos val="b"/>
      <c:legendEntry>
        <c:idx val="0"/>
        <c:txPr>
          <a:bodyPr/>
          <a:lstStyle/>
          <a:p>
            <a:pPr>
              <a:defRPr sz="18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1761946264350544"/>
          <c:y val="5.7772403449568806E-2"/>
          <c:w val="0.66287792270241019"/>
          <c:h val="6.1275215598050242E-2"/>
        </c:manualLayout>
      </c:layout>
      <c:overlay val="0"/>
    </c:legend>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9-459F-810E-591D9E55ED9D}"/>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9-459F-810E-591D9E55ED9D}"/>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Sheet1!$B$2:$D$2</c:f>
              <c:numCache>
                <c:formatCode>"$"#,##0</c:formatCode>
                <c:ptCount val="3"/>
                <c:pt idx="0">
                  <c:v>190.73</c:v>
                </c:pt>
                <c:pt idx="1">
                  <c:v>238.63</c:v>
                </c:pt>
                <c:pt idx="2">
                  <c:v>218.59</c:v>
                </c:pt>
              </c:numCache>
            </c:numRef>
          </c:val>
          <c:extLst>
            <c:ext xmlns:c16="http://schemas.microsoft.com/office/drawing/2014/chart" uri="{C3380CC4-5D6E-409C-BE32-E72D297353CC}">
              <c16:uniqueId val="{00000003-6459-459F-810E-591D9E55ED9D}"/>
            </c:ext>
          </c:extLst>
        </c:ser>
        <c:ser>
          <c:idx val="1"/>
          <c:order val="1"/>
          <c:tx>
            <c:strRef>
              <c:f>Sheet1!$A$3</c:f>
              <c:strCache>
                <c:ptCount val="1"/>
                <c:pt idx="0">
                  <c:v>Direct</c:v>
                </c:pt>
              </c:strCache>
            </c:strRef>
          </c:tx>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59-459F-810E-591D9E55ED9D}"/>
                </c:ext>
              </c:extLst>
            </c:dLbl>
            <c:dLbl>
              <c:idx val="1"/>
              <c:layout>
                <c:manualLayout>
                  <c:x val="-7.7007072589204122E-4"/>
                  <c:y val="6.3014484300573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59-459F-810E-591D9E55ED9D}"/>
                </c:ext>
              </c:extLst>
            </c:dLbl>
            <c:dLbl>
              <c:idx val="2"/>
              <c:layout>
                <c:manualLayout>
                  <c:x val="1.6925419699896005E-3"/>
                  <c:y val="6.7467191601049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Sheet1!$B$3:$D$3</c:f>
              <c:numCache>
                <c:formatCode>"$"#,##0</c:formatCode>
                <c:ptCount val="3"/>
                <c:pt idx="0">
                  <c:v>244.51</c:v>
                </c:pt>
                <c:pt idx="1">
                  <c:v>302.91000000000003</c:v>
                </c:pt>
                <c:pt idx="2">
                  <c:v>284.77</c:v>
                </c:pt>
              </c:numCache>
            </c:numRef>
          </c:val>
          <c:extLst>
            <c:ext xmlns:c16="http://schemas.microsoft.com/office/drawing/2014/chart" uri="{C3380CC4-5D6E-409C-BE32-E72D297353CC}">
              <c16:uniqueId val="{00000007-6459-459F-810E-591D9E55ED9D}"/>
            </c:ext>
          </c:extLst>
        </c:ser>
        <c:ser>
          <c:idx val="2"/>
          <c:order val="2"/>
          <c:tx>
            <c:strRef>
              <c:f>Sheet1!$A$4</c:f>
              <c:strCache>
                <c:ptCount val="1"/>
                <c:pt idx="0">
                  <c:v>Dir &amp; Ovhd</c:v>
                </c:pt>
              </c:strCache>
            </c:strRef>
          </c:tx>
          <c:invertIfNegative val="0"/>
          <c:dLbls>
            <c:dLbl>
              <c:idx val="0"/>
              <c:layout>
                <c:manualLayout>
                  <c:x val="2.5328985594357957E-2"/>
                  <c:y val="-1.6686108680859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59-459F-810E-591D9E55ED9D}"/>
                </c:ext>
              </c:extLst>
            </c:dLbl>
            <c:dLbl>
              <c:idx val="1"/>
              <c:layout>
                <c:manualLayout>
                  <c:x val="2.6054476969004828E-2"/>
                  <c:y val="-7.7187226596675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59-459F-810E-591D9E55ED9D}"/>
                </c:ext>
              </c:extLst>
            </c:dLbl>
            <c:dLbl>
              <c:idx val="2"/>
              <c:layout>
                <c:manualLayout>
                  <c:x val="2.6031836669271211E-2"/>
                  <c:y val="-6.91139302031690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59-459F-810E-591D9E55ED9D}"/>
                </c:ext>
              </c:extLst>
            </c:dLbl>
            <c:spPr>
              <a:noFill/>
              <a:ln w="1451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Sheet1!$B$4:$D$4</c:f>
              <c:numCache>
                <c:formatCode>"$"#,##0</c:formatCode>
                <c:ptCount val="3"/>
                <c:pt idx="0">
                  <c:v>327.25</c:v>
                </c:pt>
                <c:pt idx="1">
                  <c:v>392.45</c:v>
                </c:pt>
                <c:pt idx="2">
                  <c:v>351.65</c:v>
                </c:pt>
              </c:numCache>
            </c:numRef>
          </c:val>
          <c:extLst>
            <c:ext xmlns:c16="http://schemas.microsoft.com/office/drawing/2014/chart" uri="{C3380CC4-5D6E-409C-BE32-E72D297353CC}">
              <c16:uniqueId val="{0000000B-6459-459F-810E-591D9E55ED9D}"/>
            </c:ext>
          </c:extLst>
        </c:ser>
        <c:ser>
          <c:idx val="3"/>
          <c:order val="3"/>
          <c:tx>
            <c:strRef>
              <c:f>Sheet1!$A$5</c:f>
              <c:strCache>
                <c:ptCount val="1"/>
                <c:pt idx="0">
                  <c:v>Gross Margin</c:v>
                </c:pt>
              </c:strCache>
            </c:strRef>
          </c:tx>
          <c:invertIfNegative val="0"/>
          <c:dLbls>
            <c:dLbl>
              <c:idx val="0"/>
              <c:layout>
                <c:manualLayout>
                  <c:x val="3.9830097573681153E-2"/>
                  <c:y val="-7.6916739574219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59-459F-810E-591D9E55ED9D}"/>
                </c:ext>
              </c:extLst>
            </c:dLbl>
            <c:dLbl>
              <c:idx val="1"/>
              <c:layout>
                <c:manualLayout>
                  <c:x val="4.1349502113762406E-2"/>
                  <c:y val="-8.983960338291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59-459F-810E-591D9E55ED9D}"/>
                </c:ext>
              </c:extLst>
            </c:dLbl>
            <c:dLbl>
              <c:idx val="2"/>
              <c:layout>
                <c:manualLayout>
                  <c:x val="5.0304189570643296E-2"/>
                  <c:y val="-5.882327209098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59-459F-810E-591D9E55ED9D}"/>
                </c:ext>
              </c:extLst>
            </c:dLbl>
            <c:spPr>
              <a:noFill/>
              <a:ln w="14514">
                <a:noFill/>
              </a:ln>
            </c:spPr>
            <c:txPr>
              <a:bodyPr/>
              <a:lstStyle/>
              <a:p>
                <a:pPr>
                  <a:defRPr sz="1800" b="1" i="0" u="none" strike="noStrike" baseline="0">
                    <a:solidFill>
                      <a:srgbClr val="008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2021</c:v>
                </c:pt>
                <c:pt idx="1">
                  <c:v>2022</c:v>
                </c:pt>
                <c:pt idx="2">
                  <c:v>2023</c:v>
                </c:pt>
              </c:numCache>
            </c:numRef>
          </c:cat>
          <c:val>
            <c:numRef>
              <c:f>Sheet1!$B$5:$D$5</c:f>
              <c:numCache>
                <c:formatCode>"$"#,##0</c:formatCode>
                <c:ptCount val="3"/>
                <c:pt idx="0">
                  <c:v>450.73</c:v>
                </c:pt>
                <c:pt idx="1">
                  <c:v>306.87</c:v>
                </c:pt>
                <c:pt idx="2">
                  <c:v>366.78</c:v>
                </c:pt>
              </c:numCache>
            </c:numRef>
          </c:val>
          <c:extLst>
            <c:ext xmlns:c16="http://schemas.microsoft.com/office/drawing/2014/chart" uri="{C3380CC4-5D6E-409C-BE32-E72D297353CC}">
              <c16:uniqueId val="{0000000F-6459-459F-810E-591D9E55ED9D}"/>
            </c:ext>
          </c:extLst>
        </c:ser>
        <c:dLbls>
          <c:showLegendKey val="0"/>
          <c:showVal val="1"/>
          <c:showCatName val="0"/>
          <c:showSerName val="0"/>
          <c:showPercent val="0"/>
          <c:showBubbleSize val="0"/>
        </c:dLbls>
        <c:gapWidth val="150"/>
        <c:gapDepth val="0"/>
        <c:shape val="box"/>
        <c:axId val="288634264"/>
        <c:axId val="288633088"/>
        <c:axId val="293994632"/>
      </c:bar3DChart>
      <c:catAx>
        <c:axId val="288634264"/>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2400" b="1" i="0" u="none" strike="noStrike" baseline="0">
                <a:solidFill>
                  <a:schemeClr val="tx1"/>
                </a:solidFill>
                <a:latin typeface="Times New Roman"/>
                <a:ea typeface="Times New Roman"/>
                <a:cs typeface="Times New Roman"/>
              </a:defRPr>
            </a:pPr>
            <a:endParaRPr lang="en-US"/>
          </a:p>
        </c:txPr>
        <c:crossAx val="288633088"/>
        <c:crosses val="autoZero"/>
        <c:auto val="1"/>
        <c:lblAlgn val="ctr"/>
        <c:lblOffset val="100"/>
        <c:tickLblSkip val="1"/>
        <c:tickMarkSkip val="1"/>
        <c:noMultiLvlLbl val="0"/>
      </c:catAx>
      <c:valAx>
        <c:axId val="288633088"/>
        <c:scaling>
          <c:orientation val="minMax"/>
          <c:max val="650"/>
          <c:min val="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634264"/>
        <c:crosses val="autoZero"/>
        <c:crossBetween val="between"/>
        <c:majorUnit val="250"/>
      </c:valAx>
      <c:serAx>
        <c:axId val="293994632"/>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633088"/>
        <c:crosses val="autoZero"/>
        <c:tickLblSkip val="1"/>
        <c:tickMarkSkip val="1"/>
      </c:serAx>
      <c:spPr>
        <a:noFill/>
        <a:ln w="14514">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Price Recv'd/Cwt</c:v>
                </c:pt>
              </c:strCache>
            </c:strRef>
          </c:tx>
          <c:dLbls>
            <c:dLbl>
              <c:idx val="0"/>
              <c:layout>
                <c:manualLayout>
                  <c:x val="-6.093189964157706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4-4512-85D5-4EE811AD45AF}"/>
                </c:ext>
              </c:extLst>
            </c:dLbl>
            <c:dLbl>
              <c:idx val="1"/>
              <c:layout>
                <c:manualLayout>
                  <c:x val="-5.9139784946236562E-2"/>
                  <c:y val="-7.49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4-4512-85D5-4EE811AD45AF}"/>
                </c:ext>
              </c:extLst>
            </c:dLbl>
            <c:dLbl>
              <c:idx val="2"/>
              <c:layout>
                <c:manualLayout>
                  <c:x val="-6.272401433691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B4-4512-85D5-4EE811AD45AF}"/>
                </c:ext>
              </c:extLst>
            </c:dLbl>
            <c:dLbl>
              <c:idx val="3"/>
              <c:layout>
                <c:manualLayout>
                  <c:x val="-6.8100358422939072E-2"/>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4-4512-85D5-4EE811AD45AF}"/>
                </c:ext>
              </c:extLst>
            </c:dLbl>
            <c:dLbl>
              <c:idx val="4"/>
              <c:layout>
                <c:manualLayout>
                  <c:x val="-7.7060931899641583E-2"/>
                  <c:y val="-6.8750000000000061E-2"/>
                </c:manualLayout>
              </c:layout>
              <c:tx>
                <c:rich>
                  <a:bodyPr wrap="square" lIns="38100" tIns="19050" rIns="38100" bIns="19050" anchor="ctr">
                    <a:spAutoFit/>
                  </a:bodyPr>
                  <a:lstStyle/>
                  <a:p>
                    <a:pPr>
                      <a:defRPr b="1"/>
                    </a:pPr>
                    <a:fld id="{A4F07EEC-5964-4CC4-A56E-2DAFFA674ABD}" type="VALUE">
                      <a:rPr lang="en-US" b="0"/>
                      <a:pPr>
                        <a:defRPr b="1"/>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B4-4512-85D5-4EE811AD45AF}"/>
                </c:ext>
              </c:extLst>
            </c:dLbl>
            <c:dLbl>
              <c:idx val="5"/>
              <c:layout>
                <c:manualLayout>
                  <c:x val="-4.8387096774193547E-2"/>
                  <c:y val="-6.8750000000000019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3-4802-AE95-F18D565C42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Sheet1!$A$3:$A$8</c:f>
              <c:numCache>
                <c:formatCode>General</c:formatCode>
                <c:ptCount val="6"/>
                <c:pt idx="0">
                  <c:v>2018</c:v>
                </c:pt>
                <c:pt idx="1">
                  <c:v>2019</c:v>
                </c:pt>
                <c:pt idx="2">
                  <c:v>2020</c:v>
                </c:pt>
                <c:pt idx="3">
                  <c:v>2021</c:v>
                </c:pt>
                <c:pt idx="4">
                  <c:v>2022</c:v>
                </c:pt>
                <c:pt idx="5">
                  <c:v>2023</c:v>
                </c:pt>
              </c:numCache>
            </c:numRef>
          </c:cat>
          <c:val>
            <c:numRef>
              <c:f>Sheet1!$B$3:$B$8</c:f>
              <c:numCache>
                <c:formatCode>0.00</c:formatCode>
                <c:ptCount val="6"/>
                <c:pt idx="0">
                  <c:v>94.76</c:v>
                </c:pt>
                <c:pt idx="1">
                  <c:v>95.75</c:v>
                </c:pt>
                <c:pt idx="2">
                  <c:v>96.03</c:v>
                </c:pt>
                <c:pt idx="3">
                  <c:v>107.2</c:v>
                </c:pt>
                <c:pt idx="4">
                  <c:v>127.32</c:v>
                </c:pt>
                <c:pt idx="5">
                  <c:v>156.86000000000001</c:v>
                </c:pt>
              </c:numCache>
            </c:numRef>
          </c:val>
          <c:smooth val="0"/>
          <c:extLst>
            <c:ext xmlns:c16="http://schemas.microsoft.com/office/drawing/2014/chart" uri="{C3380CC4-5D6E-409C-BE32-E72D297353CC}">
              <c16:uniqueId val="{00000005-98B4-4512-85D5-4EE811AD45AF}"/>
            </c:ext>
          </c:extLst>
        </c:ser>
        <c:dLbls>
          <c:showLegendKey val="0"/>
          <c:showVal val="0"/>
          <c:showCatName val="0"/>
          <c:showSerName val="0"/>
          <c:showPercent val="0"/>
          <c:showBubbleSize val="0"/>
        </c:dLbls>
        <c:marker val="1"/>
        <c:smooth val="0"/>
        <c:axId val="290269496"/>
        <c:axId val="290262832"/>
      </c:lineChart>
      <c:lineChart>
        <c:grouping val="standard"/>
        <c:varyColors val="0"/>
        <c:ser>
          <c:idx val="1"/>
          <c:order val="1"/>
          <c:tx>
            <c:strRef>
              <c:f>Sheet1!$C$1</c:f>
              <c:strCache>
                <c:ptCount val="1"/>
                <c:pt idx="0">
                  <c:v>Net Return/Cwt</c:v>
                </c:pt>
              </c:strCache>
            </c:strRef>
          </c:tx>
          <c:dLbls>
            <c:dLbl>
              <c:idx val="0"/>
              <c:layout>
                <c:manualLayout>
                  <c:x val="-6.0931899641577067E-2"/>
                  <c:y val="6.8749753937007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B4-4512-85D5-4EE811AD45AF}"/>
                </c:ext>
              </c:extLst>
            </c:dLbl>
            <c:dLbl>
              <c:idx val="1"/>
              <c:layout>
                <c:manualLayout>
                  <c:x val="-5.9139784946236562E-2"/>
                  <c:y val="6.8750000000000006E-2"/>
                </c:manualLayout>
              </c:layout>
              <c:tx>
                <c:rich>
                  <a:bodyPr/>
                  <a:lstStyle/>
                  <a:p>
                    <a:fld id="{D9C5AB50-085B-4B8B-A01E-CCF35EF91355}"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8B4-4512-85D5-4EE811AD45AF}"/>
                </c:ext>
              </c:extLst>
            </c:dLbl>
            <c:dLbl>
              <c:idx val="2"/>
              <c:layout>
                <c:manualLayout>
                  <c:x val="-4.8387096774193547E-2"/>
                  <c:y val="4.0624999999999883E-2"/>
                </c:manualLayout>
              </c:layout>
              <c:tx>
                <c:rich>
                  <a:bodyPr/>
                  <a:lstStyle/>
                  <a:p>
                    <a:fld id="{DB631BAF-F802-454C-9020-A7F28CA32D0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8B4-4512-85D5-4EE811AD45AF}"/>
                </c:ext>
              </c:extLst>
            </c:dLbl>
            <c:dLbl>
              <c:idx val="3"/>
              <c:layout>
                <c:manualLayout>
                  <c:x val="-5.0179211469534184E-2"/>
                  <c:y val="4.0625000000000001E-2"/>
                </c:manualLayout>
              </c:layout>
              <c:tx>
                <c:rich>
                  <a:bodyPr/>
                  <a:lstStyle/>
                  <a:p>
                    <a:fld id="{86CE9A03-E7CD-4725-A1BE-CEF0BC7212F5}"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8B4-4512-85D5-4EE811AD45AF}"/>
                </c:ext>
              </c:extLst>
            </c:dLbl>
            <c:dLbl>
              <c:idx val="4"/>
              <c:layout>
                <c:manualLayout>
                  <c:x val="-4.6594982078853049E-2"/>
                  <c:y val="8.4375000000000006E-2"/>
                </c:manualLayout>
              </c:layout>
              <c:tx>
                <c:rich>
                  <a:bodyPr wrap="square" lIns="38100" tIns="19050" rIns="38100" bIns="19050" anchor="ctr">
                    <a:spAutoFit/>
                  </a:bodyPr>
                  <a:lstStyle/>
                  <a:p>
                    <a:pPr>
                      <a:defRPr b="1">
                        <a:solidFill>
                          <a:schemeClr val="tx1"/>
                        </a:solidFill>
                      </a:defRPr>
                    </a:pPr>
                    <a:fld id="{4AEE648C-600A-4409-A33A-AEF5A433FECE}" type="VALUE">
                      <a:rPr lang="en-US" b="0">
                        <a:solidFill>
                          <a:schemeClr val="tx1"/>
                        </a:solidFill>
                      </a:rPr>
                      <a:pPr>
                        <a:defRPr b="1">
                          <a:solidFill>
                            <a:schemeClr val="tx1"/>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8B4-4512-85D5-4EE811AD45AF}"/>
                </c:ext>
              </c:extLst>
            </c:dLbl>
            <c:dLbl>
              <c:idx val="5"/>
              <c:layout>
                <c:manualLayout>
                  <c:x val="-3.9426523297491169E-2"/>
                  <c:y val="-5.9374999999999997E-2"/>
                </c:manualLayout>
              </c:layout>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63-4802-AE95-F18D565C4230}"/>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Sheet1!$A$3:$A$8</c:f>
              <c:numCache>
                <c:formatCode>General</c:formatCode>
                <c:ptCount val="6"/>
                <c:pt idx="0">
                  <c:v>2018</c:v>
                </c:pt>
                <c:pt idx="1">
                  <c:v>2019</c:v>
                </c:pt>
                <c:pt idx="2">
                  <c:v>2020</c:v>
                </c:pt>
                <c:pt idx="3">
                  <c:v>2021</c:v>
                </c:pt>
                <c:pt idx="4">
                  <c:v>2022</c:v>
                </c:pt>
                <c:pt idx="5">
                  <c:v>2023</c:v>
                </c:pt>
              </c:numCache>
            </c:numRef>
          </c:cat>
          <c:val>
            <c:numRef>
              <c:f>Sheet1!$C$3:$C$8</c:f>
              <c:numCache>
                <c:formatCode>0.00</c:formatCode>
                <c:ptCount val="6"/>
                <c:pt idx="0">
                  <c:v>2.92</c:v>
                </c:pt>
                <c:pt idx="1">
                  <c:v>2.68</c:v>
                </c:pt>
                <c:pt idx="2">
                  <c:v>18.940000000000001</c:v>
                </c:pt>
                <c:pt idx="3">
                  <c:v>7.53</c:v>
                </c:pt>
                <c:pt idx="4">
                  <c:v>15.31</c:v>
                </c:pt>
                <c:pt idx="5">
                  <c:v>41.75</c:v>
                </c:pt>
              </c:numCache>
            </c:numRef>
          </c:val>
          <c:smooth val="0"/>
          <c:extLst>
            <c:ext xmlns:c16="http://schemas.microsoft.com/office/drawing/2014/chart" uri="{C3380CC4-5D6E-409C-BE32-E72D297353CC}">
              <c16:uniqueId val="{0000000B-98B4-4512-85D5-4EE811AD45AF}"/>
            </c:ext>
          </c:extLst>
        </c:ser>
        <c:dLbls>
          <c:showLegendKey val="0"/>
          <c:showVal val="0"/>
          <c:showCatName val="0"/>
          <c:showSerName val="0"/>
          <c:showPercent val="0"/>
          <c:showBubbleSize val="0"/>
        </c:dLbls>
        <c:marker val="1"/>
        <c:smooth val="0"/>
        <c:axId val="290269104"/>
        <c:axId val="290266360"/>
      </c:lineChart>
      <c:catAx>
        <c:axId val="290269496"/>
        <c:scaling>
          <c:orientation val="minMax"/>
        </c:scaling>
        <c:delete val="0"/>
        <c:axPos val="b"/>
        <c:numFmt formatCode="General" sourceLinked="1"/>
        <c:majorTickMark val="out"/>
        <c:minorTickMark val="none"/>
        <c:tickLblPos val="nextTo"/>
        <c:crossAx val="290262832"/>
        <c:crosses val="autoZero"/>
        <c:auto val="1"/>
        <c:lblAlgn val="ctr"/>
        <c:lblOffset val="100"/>
        <c:noMultiLvlLbl val="0"/>
      </c:catAx>
      <c:valAx>
        <c:axId val="290262832"/>
        <c:scaling>
          <c:orientation val="minMax"/>
        </c:scaling>
        <c:delete val="0"/>
        <c:axPos val="l"/>
        <c:numFmt formatCode="0.00" sourceLinked="1"/>
        <c:majorTickMark val="out"/>
        <c:minorTickMark val="none"/>
        <c:tickLblPos val="none"/>
        <c:crossAx val="290269496"/>
        <c:crosses val="autoZero"/>
        <c:crossBetween val="between"/>
      </c:valAx>
      <c:valAx>
        <c:axId val="290266360"/>
        <c:scaling>
          <c:orientation val="minMax"/>
          <c:max val="150"/>
          <c:min val="-50"/>
        </c:scaling>
        <c:delete val="0"/>
        <c:axPos val="r"/>
        <c:numFmt formatCode="0.00" sourceLinked="1"/>
        <c:majorTickMark val="out"/>
        <c:minorTickMark val="none"/>
        <c:tickLblPos val="none"/>
        <c:crossAx val="290269104"/>
        <c:crosses val="max"/>
        <c:crossBetween val="between"/>
      </c:valAx>
      <c:catAx>
        <c:axId val="290269104"/>
        <c:scaling>
          <c:orientation val="minMax"/>
        </c:scaling>
        <c:delete val="1"/>
        <c:axPos val="b"/>
        <c:numFmt formatCode="General" sourceLinked="1"/>
        <c:majorTickMark val="out"/>
        <c:minorTickMark val="none"/>
        <c:tickLblPos val="none"/>
        <c:crossAx val="290266360"/>
        <c:crosses val="autoZero"/>
        <c:auto val="1"/>
        <c:lblAlgn val="ctr"/>
        <c:lblOffset val="100"/>
        <c:noMultiLvlLbl val="0"/>
      </c:catAx>
    </c:plotArea>
    <c:legend>
      <c:legendPos val="b"/>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89605734767026E-2"/>
          <c:y val="3.8900590551181113E-2"/>
          <c:w val="0.96057347670250892"/>
          <c:h val="0.82359940944881893"/>
        </c:manualLayout>
      </c:layout>
      <c:barChart>
        <c:barDir val="col"/>
        <c:grouping val="clustered"/>
        <c:varyColors val="0"/>
        <c:ser>
          <c:idx val="0"/>
          <c:order val="0"/>
          <c:tx>
            <c:strRef>
              <c:f>Sheet1!$C$1</c:f>
              <c:strCache>
                <c:ptCount val="1"/>
                <c:pt idx="0">
                  <c:v>Net Return/Cwt</c:v>
                </c:pt>
              </c:strCache>
            </c:strRef>
          </c:tx>
          <c:invertIfNegative val="0"/>
          <c:dLbls>
            <c:dLbl>
              <c:idx val="0"/>
              <c:layout>
                <c:manualLayout>
                  <c:x val="4.3988440838834538E-3"/>
                  <c:y val="-3.1245078740157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4-4512-85D5-4EE811AD45AF}"/>
                </c:ext>
              </c:extLst>
            </c:dLbl>
            <c:dLbl>
              <c:idx val="1"/>
              <c:layout>
                <c:manualLayout>
                  <c:x val="-1.3576712001908853E-3"/>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4-4512-85D5-4EE811AD45AF}"/>
                </c:ext>
              </c:extLst>
            </c:dLbl>
            <c:dLbl>
              <c:idx val="2"/>
              <c:layout>
                <c:manualLayout>
                  <c:x val="-7.1684031920253013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B4-4512-85D5-4EE811AD45AF}"/>
                </c:ext>
              </c:extLst>
            </c:dLbl>
            <c:dLbl>
              <c:idx val="3"/>
              <c:layout>
                <c:manualLayout>
                  <c:x val="4.7246745671941908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4-4512-85D5-4EE811AD45AF}"/>
                </c:ext>
              </c:extLst>
            </c:dLbl>
            <c:dLbl>
              <c:idx val="4"/>
              <c:layout>
                <c:manualLayout>
                  <c:x val="-4.6703253002466838E-3"/>
                  <c:y val="-9.3749999999999997E-3"/>
                </c:manualLayout>
              </c:layout>
              <c:tx>
                <c:rich>
                  <a:bodyPr wrap="square" lIns="38100" tIns="19050" rIns="38100" bIns="19050" anchor="ctr">
                    <a:spAutoFit/>
                  </a:bodyPr>
                  <a:lstStyle/>
                  <a:p>
                    <a:pPr>
                      <a:defRPr b="1"/>
                    </a:pPr>
                    <a:fld id="{A4F07EEC-5964-4CC4-A56E-2DAFFA674ABD}" type="VALUE">
                      <a:rPr lang="en-US" b="0"/>
                      <a:pPr>
                        <a:defRPr b="1"/>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B4-4512-85D5-4EE811AD45AF}"/>
                </c:ext>
              </c:extLst>
            </c:dLbl>
            <c:dLbl>
              <c:idx val="5"/>
              <c:layout>
                <c:manualLayout>
                  <c:x val="-2.6609931334342016E-3"/>
                  <c:y val="-4.0625000000000001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3-4802-AE95-F18D565C42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Sheet1!$A$10:$A$15</c:f>
              <c:numCache>
                <c:formatCode>General</c:formatCode>
                <c:ptCount val="6"/>
                <c:pt idx="0">
                  <c:v>2018</c:v>
                </c:pt>
                <c:pt idx="1">
                  <c:v>2019</c:v>
                </c:pt>
                <c:pt idx="2">
                  <c:v>2020</c:v>
                </c:pt>
                <c:pt idx="3">
                  <c:v>2021</c:v>
                </c:pt>
                <c:pt idx="4">
                  <c:v>2022</c:v>
                </c:pt>
                <c:pt idx="5">
                  <c:v>2023</c:v>
                </c:pt>
              </c:numCache>
            </c:numRef>
          </c:cat>
          <c:val>
            <c:numRef>
              <c:f>Sheet1!$C$10:$C$15</c:f>
              <c:numCache>
                <c:formatCode>0.00</c:formatCode>
                <c:ptCount val="6"/>
                <c:pt idx="0">
                  <c:v>2.92</c:v>
                </c:pt>
                <c:pt idx="1">
                  <c:v>2.68</c:v>
                </c:pt>
                <c:pt idx="2">
                  <c:v>18.940000000000001</c:v>
                </c:pt>
                <c:pt idx="3">
                  <c:v>7.53</c:v>
                </c:pt>
                <c:pt idx="4">
                  <c:v>15.31</c:v>
                </c:pt>
                <c:pt idx="5">
                  <c:v>41.75</c:v>
                </c:pt>
              </c:numCache>
            </c:numRef>
          </c:val>
          <c:extLst>
            <c:ext xmlns:c16="http://schemas.microsoft.com/office/drawing/2014/chart" uri="{C3380CC4-5D6E-409C-BE32-E72D297353CC}">
              <c16:uniqueId val="{00000005-98B4-4512-85D5-4EE811AD45AF}"/>
            </c:ext>
          </c:extLst>
        </c:ser>
        <c:dLbls>
          <c:showLegendKey val="0"/>
          <c:showVal val="0"/>
          <c:showCatName val="0"/>
          <c:showSerName val="0"/>
          <c:showPercent val="0"/>
          <c:showBubbleSize val="0"/>
        </c:dLbls>
        <c:gapWidth val="150"/>
        <c:axId val="290269496"/>
        <c:axId val="290262832"/>
      </c:barChart>
      <c:lineChart>
        <c:grouping val="standard"/>
        <c:varyColors val="0"/>
        <c:ser>
          <c:idx val="1"/>
          <c:order val="1"/>
          <c:tx>
            <c:strRef>
              <c:f>Sheet1!$D$1</c:f>
              <c:strCache>
                <c:ptCount val="1"/>
                <c:pt idx="0">
                  <c:v>Feed Cost/Cwt</c:v>
                </c:pt>
              </c:strCache>
            </c:strRef>
          </c:tx>
          <c:marker>
            <c:symbol val="none"/>
          </c:marker>
          <c:dLbls>
            <c:dLbl>
              <c:idx val="4"/>
              <c:layout>
                <c:manualLayout>
                  <c:x val="-5.7003367003367E-2"/>
                  <c:y val="-5.0632874015748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A-4820-97FC-5BCE4D26A5B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Sheet1!$A$10:$A$15</c:f>
              <c:numCache>
                <c:formatCode>General</c:formatCode>
                <c:ptCount val="6"/>
                <c:pt idx="0">
                  <c:v>2018</c:v>
                </c:pt>
                <c:pt idx="1">
                  <c:v>2019</c:v>
                </c:pt>
                <c:pt idx="2">
                  <c:v>2020</c:v>
                </c:pt>
                <c:pt idx="3">
                  <c:v>2021</c:v>
                </c:pt>
                <c:pt idx="4">
                  <c:v>2022</c:v>
                </c:pt>
                <c:pt idx="5">
                  <c:v>2023</c:v>
                </c:pt>
              </c:numCache>
            </c:numRef>
          </c:cat>
          <c:val>
            <c:numRef>
              <c:f>Sheet1!$D$10:$D$15</c:f>
              <c:numCache>
                <c:formatCode>0.00</c:formatCode>
                <c:ptCount val="6"/>
                <c:pt idx="0">
                  <c:v>58.77</c:v>
                </c:pt>
                <c:pt idx="1">
                  <c:v>65.17</c:v>
                </c:pt>
                <c:pt idx="2">
                  <c:v>62.9</c:v>
                </c:pt>
                <c:pt idx="3">
                  <c:v>83.14</c:v>
                </c:pt>
                <c:pt idx="4">
                  <c:v>96.12</c:v>
                </c:pt>
                <c:pt idx="5">
                  <c:v>85.49</c:v>
                </c:pt>
              </c:numCache>
            </c:numRef>
          </c:val>
          <c:smooth val="0"/>
          <c:extLst>
            <c:ext xmlns:c16="http://schemas.microsoft.com/office/drawing/2014/chart" uri="{C3380CC4-5D6E-409C-BE32-E72D297353CC}">
              <c16:uniqueId val="{00000000-D5EA-4820-97FC-5BCE4D26A5BC}"/>
            </c:ext>
          </c:extLst>
        </c:ser>
        <c:dLbls>
          <c:showLegendKey val="0"/>
          <c:showVal val="0"/>
          <c:showCatName val="0"/>
          <c:showSerName val="0"/>
          <c:showPercent val="0"/>
          <c:showBubbleSize val="0"/>
        </c:dLbls>
        <c:marker val="1"/>
        <c:smooth val="0"/>
        <c:axId val="290269496"/>
        <c:axId val="290262832"/>
      </c:lineChart>
      <c:catAx>
        <c:axId val="290269496"/>
        <c:scaling>
          <c:orientation val="minMax"/>
        </c:scaling>
        <c:delete val="0"/>
        <c:axPos val="b"/>
        <c:numFmt formatCode="General" sourceLinked="1"/>
        <c:majorTickMark val="out"/>
        <c:minorTickMark val="none"/>
        <c:tickLblPos val="low"/>
        <c:crossAx val="290262832"/>
        <c:crosses val="autoZero"/>
        <c:auto val="1"/>
        <c:lblAlgn val="ctr"/>
        <c:lblOffset val="100"/>
        <c:noMultiLvlLbl val="0"/>
      </c:catAx>
      <c:valAx>
        <c:axId val="290262832"/>
        <c:scaling>
          <c:orientation val="minMax"/>
          <c:max val="110"/>
          <c:min val="-20"/>
        </c:scaling>
        <c:delete val="0"/>
        <c:axPos val="l"/>
        <c:numFmt formatCode="0.00" sourceLinked="1"/>
        <c:majorTickMark val="out"/>
        <c:minorTickMark val="none"/>
        <c:tickLblPos val="none"/>
        <c:crossAx val="290269496"/>
        <c:crosses val="autoZero"/>
        <c:crossBetween val="between"/>
      </c:valAx>
    </c:plotArea>
    <c:legend>
      <c:legendPos val="b"/>
      <c:layout>
        <c:manualLayout>
          <c:xMode val="edge"/>
          <c:yMode val="edge"/>
          <c:x val="4.397835351226257E-2"/>
          <c:y val="3.9224409448818949E-2"/>
          <c:w val="0.61434369946180967"/>
          <c:h val="8.8900590551181102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0"/>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0.14864807524059492"/>
          <c:y val="3.8461538461538464E-2"/>
          <c:w val="0.83868624234471223"/>
          <c:h val="0.8045046528274874"/>
        </c:manualLayout>
      </c:layout>
      <c:bar3DChart>
        <c:barDir val="col"/>
        <c:grouping val="clustered"/>
        <c:varyColors val="0"/>
        <c:ser>
          <c:idx val="5"/>
          <c:order val="0"/>
          <c:tx>
            <c:strRef>
              <c:f>Sheet1!$A$12</c:f>
              <c:strCache>
                <c:ptCount val="1"/>
                <c:pt idx="0">
                  <c:v>2014</c:v>
                </c:pt>
              </c:strCache>
            </c:strRef>
          </c:tx>
          <c:invertIfNegative val="0"/>
          <c:dLbls>
            <c:dLbl>
              <c:idx val="0"/>
              <c:layout>
                <c:manualLayout>
                  <c:x val="8.8804680664916879E-3"/>
                  <c:y val="-3.4627296587926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Sheet1!$B$12</c:f>
              <c:numCache>
                <c:formatCode>"$"#,##0.00_);[Red]\("$"#,##0.00\)</c:formatCode>
                <c:ptCount val="1"/>
                <c:pt idx="0">
                  <c:v>57.76</c:v>
                </c:pt>
              </c:numCache>
            </c:numRef>
          </c:val>
          <c:extLst>
            <c:ext xmlns:c16="http://schemas.microsoft.com/office/drawing/2014/chart" uri="{C3380CC4-5D6E-409C-BE32-E72D297353CC}">
              <c16:uniqueId val="{00000001-F570-41D0-A031-78ADFF897579}"/>
            </c:ext>
          </c:extLst>
        </c:ser>
        <c:ser>
          <c:idx val="6"/>
          <c:order val="1"/>
          <c:tx>
            <c:strRef>
              <c:f>Sheet1!$A$13</c:f>
              <c:strCache>
                <c:ptCount val="1"/>
                <c:pt idx="0">
                  <c:v>2015</c:v>
                </c:pt>
              </c:strCache>
            </c:strRef>
          </c:tx>
          <c:invertIfNegative val="0"/>
          <c:dLbls>
            <c:dLbl>
              <c:idx val="0"/>
              <c:layout>
                <c:manualLayout>
                  <c:x val="7.5538057742782156E-3"/>
                  <c:y val="-2.1350513004055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Sheet1!$B$13</c:f>
              <c:numCache>
                <c:formatCode>"$"#,##0.00_);[Red]\("$"#,##0.00\)</c:formatCode>
                <c:ptCount val="1"/>
                <c:pt idx="0">
                  <c:v>-42.23</c:v>
                </c:pt>
              </c:numCache>
            </c:numRef>
          </c:val>
          <c:extLst>
            <c:ext xmlns:c16="http://schemas.microsoft.com/office/drawing/2014/chart" uri="{C3380CC4-5D6E-409C-BE32-E72D297353CC}">
              <c16:uniqueId val="{00000003-F570-41D0-A031-78ADFF897579}"/>
            </c:ext>
          </c:extLst>
        </c:ser>
        <c:ser>
          <c:idx val="7"/>
          <c:order val="2"/>
          <c:tx>
            <c:strRef>
              <c:f>Sheet1!$A$14</c:f>
              <c:strCache>
                <c:ptCount val="1"/>
                <c:pt idx="0">
                  <c:v>2016</c:v>
                </c:pt>
              </c:strCache>
            </c:strRef>
          </c:tx>
          <c:invertIfNegative val="0"/>
          <c:dLbls>
            <c:dLbl>
              <c:idx val="0"/>
              <c:layout>
                <c:manualLayout>
                  <c:x val="4.4109798775153102E-3"/>
                  <c:y val="1.47840610832736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Sheet1!$B$14</c:f>
              <c:numCache>
                <c:formatCode>"$"#,##0.00_);[Red]\("$"#,##0.00\)</c:formatCode>
                <c:ptCount val="1"/>
                <c:pt idx="0">
                  <c:v>-11.06</c:v>
                </c:pt>
              </c:numCache>
            </c:numRef>
          </c:val>
          <c:extLst>
            <c:ext xmlns:c16="http://schemas.microsoft.com/office/drawing/2014/chart" uri="{C3380CC4-5D6E-409C-BE32-E72D297353CC}">
              <c16:uniqueId val="{00000005-F570-41D0-A031-78ADFF897579}"/>
            </c:ext>
          </c:extLst>
        </c:ser>
        <c:ser>
          <c:idx val="8"/>
          <c:order val="3"/>
          <c:tx>
            <c:strRef>
              <c:f>Sheet1!$A$15</c:f>
              <c:strCache>
                <c:ptCount val="1"/>
                <c:pt idx="0">
                  <c:v>2017</c:v>
                </c:pt>
              </c:strCache>
            </c:strRef>
          </c:tx>
          <c:invertIfNegative val="0"/>
          <c:dLbls>
            <c:dLbl>
              <c:idx val="0"/>
              <c:layout>
                <c:manualLayout>
                  <c:x val="4.0877077865266332E-3"/>
                  <c:y val="-2.3159627773801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Sheet1!$B$15</c:f>
              <c:numCache>
                <c:formatCode>"$"#,##0.00_);[Red]\("$"#,##0.00\)</c:formatCode>
                <c:ptCount val="1"/>
                <c:pt idx="0">
                  <c:v>21.44</c:v>
                </c:pt>
              </c:numCache>
            </c:numRef>
          </c:val>
          <c:extLst>
            <c:ext xmlns:c16="http://schemas.microsoft.com/office/drawing/2014/chart" uri="{C3380CC4-5D6E-409C-BE32-E72D297353CC}">
              <c16:uniqueId val="{00000007-F570-41D0-A031-78ADFF897579}"/>
            </c:ext>
          </c:extLst>
        </c:ser>
        <c:ser>
          <c:idx val="9"/>
          <c:order val="4"/>
          <c:tx>
            <c:strRef>
              <c:f>Sheet1!$A$16</c:f>
              <c:strCache>
                <c:ptCount val="1"/>
                <c:pt idx="0">
                  <c:v>2018</c:v>
                </c:pt>
              </c:strCache>
            </c:strRef>
          </c:tx>
          <c:invertIfNegative val="0"/>
          <c:dLbls>
            <c:dLbl>
              <c:idx val="0"/>
              <c:layout>
                <c:manualLayout>
                  <c:x val="7.8805774278215227E-3"/>
                  <c:y val="-7.1434025292293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Sheet1!$B$16</c:f>
              <c:numCache>
                <c:formatCode>"$"#,##0.00_);[Red]\("$"#,##0.00\)</c:formatCode>
                <c:ptCount val="1"/>
                <c:pt idx="0">
                  <c:v>-4.1900000000000004</c:v>
                </c:pt>
              </c:numCache>
            </c:numRef>
          </c:val>
          <c:extLst>
            <c:ext xmlns:c16="http://schemas.microsoft.com/office/drawing/2014/chart" uri="{C3380CC4-5D6E-409C-BE32-E72D297353CC}">
              <c16:uniqueId val="{00000009-F570-41D0-A031-78ADFF897579}"/>
            </c:ext>
          </c:extLst>
        </c:ser>
        <c:ser>
          <c:idx val="10"/>
          <c:order val="5"/>
          <c:tx>
            <c:strRef>
              <c:f>Sheet1!$A$17</c:f>
              <c:strCache>
                <c:ptCount val="1"/>
                <c:pt idx="0">
                  <c:v>2019</c:v>
                </c:pt>
              </c:strCache>
            </c:strRef>
          </c:tx>
          <c:spPr>
            <a:solidFill>
              <a:srgbClr val="00FF00"/>
            </a:solidFill>
            <a:ln w="11925">
              <a:solidFill>
                <a:schemeClr val="tx1"/>
              </a:solidFill>
              <a:prstDash val="solid"/>
            </a:ln>
          </c:spPr>
          <c:invertIfNegative val="0"/>
          <c:dLbls>
            <c:dLbl>
              <c:idx val="0"/>
              <c:layout>
                <c:manualLayout>
                  <c:x val="3.1093613298337707E-3"/>
                  <c:y val="-3.6941064185158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Sheet1!$B$17</c:f>
              <c:numCache>
                <c:formatCode>"$"#,##0.00_);[Red]\("$"#,##0.00\)</c:formatCode>
                <c:ptCount val="1"/>
                <c:pt idx="0">
                  <c:v>1.47</c:v>
                </c:pt>
              </c:numCache>
            </c:numRef>
          </c:val>
          <c:extLst>
            <c:ext xmlns:c16="http://schemas.microsoft.com/office/drawing/2014/chart" uri="{C3380CC4-5D6E-409C-BE32-E72D297353CC}">
              <c16:uniqueId val="{0000000B-F570-41D0-A031-78ADFF897579}"/>
            </c:ext>
          </c:extLst>
        </c:ser>
        <c:ser>
          <c:idx val="11"/>
          <c:order val="6"/>
          <c:tx>
            <c:strRef>
              <c:f>Sheet1!$A$18</c:f>
              <c:strCache>
                <c:ptCount val="1"/>
                <c:pt idx="0">
                  <c:v>2020</c:v>
                </c:pt>
              </c:strCache>
            </c:strRef>
          </c:tx>
          <c:invertIfNegative val="0"/>
          <c:dLbls>
            <c:dLbl>
              <c:idx val="0"/>
              <c:layout>
                <c:manualLayout>
                  <c:x val="6.9736439195099593E-3"/>
                  <c:y val="-3.0513481269386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Sheet1!$B$18</c:f>
              <c:numCache>
                <c:formatCode>"$"#,##0.00_);[Red]\("$"#,##0.00\)</c:formatCode>
                <c:ptCount val="1"/>
                <c:pt idx="0">
                  <c:v>8.0299999999999994</c:v>
                </c:pt>
              </c:numCache>
            </c:numRef>
          </c:val>
          <c:extLst>
            <c:ext xmlns:c16="http://schemas.microsoft.com/office/drawing/2014/chart" uri="{C3380CC4-5D6E-409C-BE32-E72D297353CC}">
              <c16:uniqueId val="{0000000D-F570-41D0-A031-78ADFF897579}"/>
            </c:ext>
          </c:extLst>
        </c:ser>
        <c:ser>
          <c:idx val="0"/>
          <c:order val="7"/>
          <c:tx>
            <c:strRef>
              <c:f>Sheet1!$A$19</c:f>
              <c:strCache>
                <c:ptCount val="1"/>
                <c:pt idx="0">
                  <c:v>2021</c:v>
                </c:pt>
              </c:strCache>
            </c:strRef>
          </c:tx>
          <c:invertIfNegative val="0"/>
          <c:dLbls>
            <c:dLbl>
              <c:idx val="0"/>
              <c:layout>
                <c:manualLayout>
                  <c:x val="1.3888779527559056E-2"/>
                  <c:y val="-4.090837508947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570-41D0-A031-78ADFF897579}"/>
                </c:ext>
              </c:extLst>
            </c:dLbl>
            <c:spPr>
              <a:noFill/>
              <a:ln>
                <a:noFill/>
              </a:ln>
              <a:effectLst/>
            </c:spPr>
            <c:txPr>
              <a:bodyPr/>
              <a:lstStyle/>
              <a:p>
                <a:pPr>
                  <a:defRPr sz="132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Sheet1!$B$19</c:f>
              <c:numCache>
                <c:formatCode>"$"#,##0.00_);[Red]\("$"#,##0.00\)</c:formatCode>
                <c:ptCount val="1"/>
                <c:pt idx="0">
                  <c:v>9.19</c:v>
                </c:pt>
              </c:numCache>
            </c:numRef>
          </c:val>
          <c:extLst>
            <c:ext xmlns:c16="http://schemas.microsoft.com/office/drawing/2014/chart" uri="{C3380CC4-5D6E-409C-BE32-E72D297353CC}">
              <c16:uniqueId val="{0000000F-F570-41D0-A031-78ADFF897579}"/>
            </c:ext>
          </c:extLst>
        </c:ser>
        <c:ser>
          <c:idx val="1"/>
          <c:order val="8"/>
          <c:tx>
            <c:strRef>
              <c:f>Sheet1!$A$20</c:f>
              <c:strCache>
                <c:ptCount val="1"/>
                <c:pt idx="0">
                  <c:v>2022</c:v>
                </c:pt>
              </c:strCache>
            </c:strRef>
          </c:tx>
          <c:invertIfNegative val="0"/>
          <c:dLbls>
            <c:dLbl>
              <c:idx val="0"/>
              <c:layout>
                <c:manualLayout>
                  <c:x val="1.2500000000000001E-2"/>
                  <c:y val="-2.6362920544022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570-41D0-A031-78ADFF897579}"/>
                </c:ext>
              </c:extLst>
            </c:dLbl>
            <c:spPr>
              <a:noFill/>
              <a:ln>
                <a:noFill/>
              </a:ln>
              <a:effectLst/>
            </c:spPr>
            <c:txPr>
              <a:bodyPr/>
              <a:lstStyle/>
              <a:p>
                <a:pPr>
                  <a:defRPr sz="132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Sheet1!$B$20</c:f>
              <c:numCache>
                <c:formatCode>"$"#,##0.00_);[Red]\("$"#,##0.00\)</c:formatCode>
                <c:ptCount val="1"/>
                <c:pt idx="0">
                  <c:v>5.83</c:v>
                </c:pt>
              </c:numCache>
            </c:numRef>
          </c:val>
          <c:extLst>
            <c:ext xmlns:c16="http://schemas.microsoft.com/office/drawing/2014/chart" uri="{C3380CC4-5D6E-409C-BE32-E72D297353CC}">
              <c16:uniqueId val="{00000011-F570-41D0-A031-78ADFF897579}"/>
            </c:ext>
          </c:extLst>
        </c:ser>
        <c:ser>
          <c:idx val="2"/>
          <c:order val="9"/>
          <c:tx>
            <c:strRef>
              <c:f>Sheet1!$A$21</c:f>
              <c:strCache>
                <c:ptCount val="1"/>
                <c:pt idx="0">
                  <c:v>2023</c:v>
                </c:pt>
              </c:strCache>
            </c:strRef>
          </c:tx>
          <c:invertIfNegative val="0"/>
          <c:dLbls>
            <c:dLbl>
              <c:idx val="0"/>
              <c:layout>
                <c:manualLayout>
                  <c:x val="1.6666666666666767E-2"/>
                  <c:y val="-2.7272727272727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4-4EB7-996A-139183FF740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Sheet1!$B$21</c:f>
              <c:numCache>
                <c:formatCode>"$"#,##0.00_);[Red]\("$"#,##0.00\)</c:formatCode>
                <c:ptCount val="1"/>
                <c:pt idx="0">
                  <c:v>33.979999999999997</c:v>
                </c:pt>
              </c:numCache>
            </c:numRef>
          </c:val>
          <c:extLst>
            <c:ext xmlns:c16="http://schemas.microsoft.com/office/drawing/2014/chart" uri="{C3380CC4-5D6E-409C-BE32-E72D297353CC}">
              <c16:uniqueId val="{00000000-D104-4EB7-996A-139183FF740F}"/>
            </c:ext>
          </c:extLst>
        </c:ser>
        <c:dLbls>
          <c:showLegendKey val="0"/>
          <c:showVal val="1"/>
          <c:showCatName val="0"/>
          <c:showSerName val="0"/>
          <c:showPercent val="0"/>
          <c:showBubbleSize val="0"/>
        </c:dLbls>
        <c:gapWidth val="150"/>
        <c:gapDepth val="0"/>
        <c:shape val="box"/>
        <c:axId val="288635048"/>
        <c:axId val="288635832"/>
        <c:axId val="0"/>
      </c:bar3DChart>
      <c:catAx>
        <c:axId val="288635048"/>
        <c:scaling>
          <c:orientation val="minMax"/>
        </c:scaling>
        <c:delete val="1"/>
        <c:axPos val="b"/>
        <c:numFmt formatCode="General" sourceLinked="1"/>
        <c:majorTickMark val="out"/>
        <c:minorTickMark val="none"/>
        <c:tickLblPos val="low"/>
        <c:crossAx val="288635832"/>
        <c:crosses val="autoZero"/>
        <c:auto val="1"/>
        <c:lblAlgn val="ctr"/>
        <c:lblOffset val="100"/>
        <c:tickLblSkip val="1"/>
        <c:tickMarkSkip val="1"/>
        <c:noMultiLvlLbl val="0"/>
      </c:catAx>
      <c:valAx>
        <c:axId val="288635832"/>
        <c:scaling>
          <c:orientation val="minMax"/>
          <c:max val="70"/>
          <c:min val="-60"/>
        </c:scaling>
        <c:delete val="0"/>
        <c:axPos val="l"/>
        <c:numFmt formatCode="&quot;$&quot;#,##0.00_);[Red]\(&quot;$&quot;#,##0.00\)" sourceLinked="1"/>
        <c:majorTickMark val="out"/>
        <c:minorTickMark val="none"/>
        <c:tickLblPos val="nextTo"/>
        <c:spPr>
          <a:noFill/>
          <a:ln w="2981">
            <a:solidFill>
              <a:schemeClr val="tx1"/>
            </a:solidFill>
            <a:prstDash val="solid"/>
          </a:ln>
        </c:spPr>
        <c:txPr>
          <a:bodyPr rot="0" vert="horz"/>
          <a:lstStyle/>
          <a:p>
            <a:pPr>
              <a:defRPr sz="1690" b="1" i="0" u="none" strike="noStrike" baseline="0">
                <a:solidFill>
                  <a:schemeClr val="tx1"/>
                </a:solidFill>
                <a:latin typeface="Tahoma"/>
                <a:ea typeface="Tahoma"/>
                <a:cs typeface="Tahoma"/>
              </a:defRPr>
            </a:pPr>
            <a:endParaRPr lang="en-US"/>
          </a:p>
        </c:txPr>
        <c:crossAx val="288635048"/>
        <c:crosses val="autoZero"/>
        <c:crossBetween val="between"/>
      </c:valAx>
    </c:plotArea>
    <c:legend>
      <c:legendPos val="b"/>
      <c:layout>
        <c:manualLayout>
          <c:xMode val="edge"/>
          <c:yMode val="edge"/>
          <c:x val="0.13699157917760288"/>
          <c:y val="0.87788451443569593"/>
          <c:w val="0.84776115485564307"/>
          <c:h val="6.8866857551896921E-2"/>
        </c:manualLayout>
      </c:layout>
      <c:overlay val="0"/>
      <c:spPr>
        <a:noFill/>
        <a:ln w="2981">
          <a:solidFill>
            <a:schemeClr val="tx1"/>
          </a:solidFill>
          <a:prstDash val="solid"/>
        </a:ln>
      </c:spPr>
      <c:txPr>
        <a:bodyPr/>
        <a:lstStyle/>
        <a:p>
          <a:pPr>
            <a:defRPr sz="14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690" b="1" i="0" u="none" strike="noStrike" baseline="0">
          <a:solidFill>
            <a:schemeClr val="tx1"/>
          </a:solidFill>
          <a:latin typeface="Tahoma"/>
          <a:ea typeface="Tahoma"/>
          <a:cs typeface="Tahoma"/>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89605734767026E-2"/>
          <c:y val="3.8900590551181113E-2"/>
          <c:w val="0.96057347670250892"/>
          <c:h val="0.82359940944881893"/>
        </c:manualLayout>
      </c:layout>
      <c:lineChart>
        <c:grouping val="standard"/>
        <c:varyColors val="0"/>
        <c:ser>
          <c:idx val="0"/>
          <c:order val="0"/>
          <c:tx>
            <c:strRef>
              <c:f>Sheet1!$D$1</c:f>
              <c:strCache>
                <c:ptCount val="1"/>
                <c:pt idx="0">
                  <c:v>Avg Sales Price/Cwt</c:v>
                </c:pt>
              </c:strCache>
            </c:strRef>
          </c:tx>
          <c:marker>
            <c:symbol val="none"/>
          </c:marker>
          <c:dLbls>
            <c:dLbl>
              <c:idx val="0"/>
              <c:layout>
                <c:manualLayout>
                  <c:x val="-1.2436172751133382E-2"/>
                  <c:y val="-5.6249507874015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4-4512-85D5-4EE811AD45AF}"/>
                </c:ext>
              </c:extLst>
            </c:dLbl>
            <c:dLbl>
              <c:idx val="1"/>
              <c:layout>
                <c:manualLayout>
                  <c:x val="-5.1862721705241421E-2"/>
                  <c:y val="-5.6250000000000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4-4512-85D5-4EE811AD45AF}"/>
                </c:ext>
              </c:extLst>
            </c:dLbl>
            <c:dLbl>
              <c:idx val="2"/>
              <c:layout>
                <c:manualLayout>
                  <c:x val="-2.9053925077547126E-2"/>
                  <c:y val="-5.312500000000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B4-4512-85D5-4EE811AD45AF}"/>
                </c:ext>
              </c:extLst>
            </c:dLbl>
            <c:dLbl>
              <c:idx val="3"/>
              <c:layout>
                <c:manualLayout>
                  <c:x val="-5.9248389405869781E-2"/>
                  <c:y val="-7.49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4-4512-85D5-4EE811AD45AF}"/>
                </c:ext>
              </c:extLst>
            </c:dLbl>
            <c:dLbl>
              <c:idx val="4"/>
              <c:layout>
                <c:manualLayout>
                  <c:x val="-4.6757867387788768E-2"/>
                  <c:y val="-0.11250000000000006"/>
                </c:manualLayout>
              </c:layout>
              <c:tx>
                <c:rich>
                  <a:bodyPr wrap="square" lIns="38100" tIns="19050" rIns="38100" bIns="19050" anchor="ctr">
                    <a:spAutoFit/>
                  </a:bodyPr>
                  <a:lstStyle/>
                  <a:p>
                    <a:pPr>
                      <a:defRPr b="1"/>
                    </a:pPr>
                    <a:fld id="{A4F07EEC-5964-4CC4-A56E-2DAFFA674ABD}" type="VALUE">
                      <a:rPr lang="en-US" b="0"/>
                      <a:pPr>
                        <a:defRPr b="1"/>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B4-4512-85D5-4EE811AD45AF}"/>
                </c:ext>
              </c:extLst>
            </c:dLbl>
            <c:dLbl>
              <c:idx val="5"/>
              <c:layout>
                <c:manualLayout>
                  <c:x val="-2.6609931334342016E-3"/>
                  <c:y val="-4.0625000000000001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3-4802-AE95-F18D565C42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Sheet1!$A$8:$A$13</c:f>
              <c:numCache>
                <c:formatCode>General</c:formatCode>
                <c:ptCount val="6"/>
                <c:pt idx="0">
                  <c:v>2017</c:v>
                </c:pt>
                <c:pt idx="1">
                  <c:v>2018</c:v>
                </c:pt>
                <c:pt idx="2">
                  <c:v>2019</c:v>
                </c:pt>
                <c:pt idx="3">
                  <c:v>2020</c:v>
                </c:pt>
                <c:pt idx="4">
                  <c:v>2021</c:v>
                </c:pt>
                <c:pt idx="5">
                  <c:v>2023</c:v>
                </c:pt>
              </c:numCache>
            </c:numRef>
          </c:cat>
          <c:val>
            <c:numRef>
              <c:f>Sheet1!$D$8:$D$13</c:f>
              <c:numCache>
                <c:formatCode>0.00</c:formatCode>
                <c:ptCount val="6"/>
                <c:pt idx="0">
                  <c:v>119.61</c:v>
                </c:pt>
                <c:pt idx="1">
                  <c:v>116.11</c:v>
                </c:pt>
                <c:pt idx="2">
                  <c:v>117.42</c:v>
                </c:pt>
                <c:pt idx="3">
                  <c:v>109.87</c:v>
                </c:pt>
                <c:pt idx="4">
                  <c:v>121.82</c:v>
                </c:pt>
                <c:pt idx="5">
                  <c:v>175.34</c:v>
                </c:pt>
              </c:numCache>
            </c:numRef>
          </c:val>
          <c:smooth val="0"/>
          <c:extLst>
            <c:ext xmlns:c16="http://schemas.microsoft.com/office/drawing/2014/chart" uri="{C3380CC4-5D6E-409C-BE32-E72D297353CC}">
              <c16:uniqueId val="{00000005-98B4-4512-85D5-4EE811AD45AF}"/>
            </c:ext>
          </c:extLst>
        </c:ser>
        <c:ser>
          <c:idx val="1"/>
          <c:order val="1"/>
          <c:tx>
            <c:strRef>
              <c:f>Sheet1!$B$1</c:f>
              <c:strCache>
                <c:ptCount val="1"/>
                <c:pt idx="0">
                  <c:v>Net Return/Cwt</c:v>
                </c:pt>
              </c:strCache>
            </c:strRef>
          </c:tx>
          <c:marker>
            <c:symbol val="none"/>
          </c:marker>
          <c:dLbls>
            <c:dLbl>
              <c:idx val="4"/>
              <c:layout>
                <c:manualLayout>
                  <c:x val="-5.7003367003367E-2"/>
                  <c:y val="-7.5632874015748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A-4820-97FC-5BCE4D26A5BC}"/>
                </c:ext>
              </c:extLst>
            </c:dLbl>
            <c:dLbl>
              <c:idx val="5"/>
              <c:tx>
                <c:rich>
                  <a:bodyPr/>
                  <a:lstStyle/>
                  <a:p>
                    <a:fld id="{A7E5AC34-98A0-4781-B1E7-68ECFB042AF9}"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D8-48DD-9B14-56D2F0B2193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Sheet1!$A$8:$A$13</c:f>
              <c:numCache>
                <c:formatCode>General</c:formatCode>
                <c:ptCount val="6"/>
                <c:pt idx="0">
                  <c:v>2017</c:v>
                </c:pt>
                <c:pt idx="1">
                  <c:v>2018</c:v>
                </c:pt>
                <c:pt idx="2">
                  <c:v>2019</c:v>
                </c:pt>
                <c:pt idx="3">
                  <c:v>2020</c:v>
                </c:pt>
                <c:pt idx="4">
                  <c:v>2021</c:v>
                </c:pt>
                <c:pt idx="5">
                  <c:v>2023</c:v>
                </c:pt>
              </c:numCache>
            </c:numRef>
          </c:cat>
          <c:val>
            <c:numRef>
              <c:f>Sheet1!$B$8:$B$13</c:f>
              <c:numCache>
                <c:formatCode>0.00</c:formatCode>
                <c:ptCount val="6"/>
                <c:pt idx="0">
                  <c:v>21.44</c:v>
                </c:pt>
                <c:pt idx="1">
                  <c:v>-4.1900000000000004</c:v>
                </c:pt>
                <c:pt idx="2">
                  <c:v>1.47</c:v>
                </c:pt>
                <c:pt idx="3">
                  <c:v>8.0299999999999994</c:v>
                </c:pt>
                <c:pt idx="4">
                  <c:v>9.19</c:v>
                </c:pt>
                <c:pt idx="5">
                  <c:v>33.979999999999997</c:v>
                </c:pt>
              </c:numCache>
            </c:numRef>
          </c:val>
          <c:smooth val="0"/>
          <c:extLst>
            <c:ext xmlns:c16="http://schemas.microsoft.com/office/drawing/2014/chart" uri="{C3380CC4-5D6E-409C-BE32-E72D297353CC}">
              <c16:uniqueId val="{00000000-D5EA-4820-97FC-5BCE4D26A5BC}"/>
            </c:ext>
          </c:extLst>
        </c:ser>
        <c:ser>
          <c:idx val="2"/>
          <c:order val="2"/>
          <c:tx>
            <c:strRef>
              <c:f>Sheet1!$C$1</c:f>
              <c:strCache>
                <c:ptCount val="1"/>
                <c:pt idx="0">
                  <c:v>Feed Cost/Cwt</c:v>
                </c:pt>
              </c:strCache>
            </c:strRef>
          </c:tx>
          <c:marker>
            <c:symbol val="none"/>
          </c:marker>
          <c:dLbls>
            <c:dLbl>
              <c:idx val="0"/>
              <c:layout>
                <c:manualLayout>
                  <c:x val="-3.1986531986532001E-2"/>
                  <c:y val="-4.9999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6F-4ACE-BDFF-EAA661D9ABC8}"/>
                </c:ext>
              </c:extLst>
            </c:dLbl>
            <c:dLbl>
              <c:idx val="1"/>
              <c:layout>
                <c:manualLayout>
                  <c:x val="-1.6835016835016834E-3"/>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6F-4ACE-BDFF-EAA661D9ABC8}"/>
                </c:ext>
              </c:extLst>
            </c:dLbl>
            <c:dLbl>
              <c:idx val="2"/>
              <c:layout>
                <c:manualLayout>
                  <c:x val="-3.8720538720538718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6F-4ACE-BDFF-EAA661D9ABC8}"/>
                </c:ext>
              </c:extLst>
            </c:dLbl>
            <c:dLbl>
              <c:idx val="3"/>
              <c:layout>
                <c:manualLayout>
                  <c:x val="-5.8922558922558925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F-4ACE-BDFF-EAA661D9ABC8}"/>
                </c:ext>
              </c:extLst>
            </c:dLbl>
            <c:dLbl>
              <c:idx val="4"/>
              <c:layout>
                <c:manualLayout>
                  <c:x val="-4.7138047138047139E-2"/>
                  <c:y val="-5.937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6F-4ACE-BDFF-EAA661D9ABC8}"/>
                </c:ext>
              </c:extLst>
            </c:dLbl>
            <c:dLbl>
              <c:idx val="5"/>
              <c:tx>
                <c:rich>
                  <a:bodyPr/>
                  <a:lstStyle/>
                  <a:p>
                    <a:fld id="{08CA7A7B-4BB5-4EE4-927B-82D58A65314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D8-48DD-9B14-56D2F0B2193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Sheet1!$A$8:$A$13</c:f>
              <c:numCache>
                <c:formatCode>General</c:formatCode>
                <c:ptCount val="6"/>
                <c:pt idx="0">
                  <c:v>2017</c:v>
                </c:pt>
                <c:pt idx="1">
                  <c:v>2018</c:v>
                </c:pt>
                <c:pt idx="2">
                  <c:v>2019</c:v>
                </c:pt>
                <c:pt idx="3">
                  <c:v>2020</c:v>
                </c:pt>
                <c:pt idx="4">
                  <c:v>2021</c:v>
                </c:pt>
                <c:pt idx="5">
                  <c:v>2023</c:v>
                </c:pt>
              </c:numCache>
            </c:numRef>
          </c:cat>
          <c:val>
            <c:numRef>
              <c:f>Sheet1!$C$8:$C$13</c:f>
              <c:numCache>
                <c:formatCode>0.00</c:formatCode>
                <c:ptCount val="6"/>
                <c:pt idx="0">
                  <c:v>50.72</c:v>
                </c:pt>
                <c:pt idx="1">
                  <c:v>52.49</c:v>
                </c:pt>
                <c:pt idx="2">
                  <c:v>55.59</c:v>
                </c:pt>
                <c:pt idx="3">
                  <c:v>59.93</c:v>
                </c:pt>
                <c:pt idx="4">
                  <c:v>80.83</c:v>
                </c:pt>
                <c:pt idx="5">
                  <c:v>86.67</c:v>
                </c:pt>
              </c:numCache>
            </c:numRef>
          </c:val>
          <c:smooth val="0"/>
          <c:extLst>
            <c:ext xmlns:c16="http://schemas.microsoft.com/office/drawing/2014/chart" uri="{C3380CC4-5D6E-409C-BE32-E72D297353CC}">
              <c16:uniqueId val="{00000000-466F-4ACE-BDFF-EAA661D9ABC8}"/>
            </c:ext>
          </c:extLst>
        </c:ser>
        <c:dLbls>
          <c:showLegendKey val="0"/>
          <c:showVal val="0"/>
          <c:showCatName val="0"/>
          <c:showSerName val="0"/>
          <c:showPercent val="0"/>
          <c:showBubbleSize val="0"/>
        </c:dLbls>
        <c:smooth val="0"/>
        <c:axId val="290269496"/>
        <c:axId val="290262832"/>
      </c:lineChart>
      <c:catAx>
        <c:axId val="290269496"/>
        <c:scaling>
          <c:orientation val="minMax"/>
        </c:scaling>
        <c:delete val="0"/>
        <c:axPos val="b"/>
        <c:numFmt formatCode="General" sourceLinked="1"/>
        <c:majorTickMark val="out"/>
        <c:minorTickMark val="none"/>
        <c:tickLblPos val="low"/>
        <c:crossAx val="290262832"/>
        <c:crosses val="autoZero"/>
        <c:auto val="1"/>
        <c:lblAlgn val="ctr"/>
        <c:lblOffset val="100"/>
        <c:noMultiLvlLbl val="0"/>
      </c:catAx>
      <c:valAx>
        <c:axId val="290262832"/>
        <c:scaling>
          <c:orientation val="minMax"/>
          <c:min val="-20"/>
        </c:scaling>
        <c:delete val="0"/>
        <c:axPos val="l"/>
        <c:numFmt formatCode="0.00" sourceLinked="1"/>
        <c:majorTickMark val="out"/>
        <c:minorTickMark val="none"/>
        <c:tickLblPos val="none"/>
        <c:crossAx val="290269496"/>
        <c:crosses val="autoZero"/>
        <c:crossBetween val="between"/>
      </c:valAx>
    </c:plotArea>
    <c:legend>
      <c:legendPos val="b"/>
      <c:layout>
        <c:manualLayout>
          <c:xMode val="edge"/>
          <c:yMode val="edge"/>
          <c:x val="4.397835351226257E-2"/>
          <c:y val="3.9224409448818949E-2"/>
          <c:w val="0.90000000000000013"/>
          <c:h val="8.8900590551181102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0598822206047"/>
          <c:y val="5.1002268784198584E-2"/>
          <c:w val="0.82409638554216869"/>
          <c:h val="0.71689497716894979"/>
        </c:manualLayout>
      </c:layout>
      <c:areaChart>
        <c:grouping val="stacked"/>
        <c:varyColors val="0"/>
        <c:ser>
          <c:idx val="0"/>
          <c:order val="0"/>
          <c:tx>
            <c:strRef>
              <c:f>Sheet1!$A$2</c:f>
              <c:strCache>
                <c:ptCount val="1"/>
                <c:pt idx="0">
                  <c:v>Average</c:v>
                </c:pt>
              </c:strCache>
            </c:strRef>
          </c:tx>
          <c:dLbls>
            <c:dLbl>
              <c:idx val="0"/>
              <c:layout>
                <c:manualLayout>
                  <c:x val="4.2016806722689079E-2"/>
                  <c:y val="-9.1807909604519872E-2"/>
                </c:manualLayout>
              </c:layout>
              <c:spPr>
                <a:solidFill>
                  <a:schemeClr val="bg1"/>
                </a:solidFill>
                <a:ln w="25031">
                  <a:noFill/>
                </a:ln>
              </c:spPr>
              <c:txPr>
                <a:bodyPr wrap="square" lIns="38100" tIns="19050" rIns="38100" bIns="19050" anchor="ctr">
                  <a:noAutofit/>
                </a:bodyPr>
                <a:lstStyle/>
                <a:p>
                  <a:pPr>
                    <a:defRPr sz="138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969187675070027E-2"/>
                      <c:h val="4.7372881355932206E-2"/>
                    </c:manualLayout>
                  </c15:layout>
                </c:ext>
                <c:ext xmlns:c16="http://schemas.microsoft.com/office/drawing/2014/chart" uri="{C3380CC4-5D6E-409C-BE32-E72D297353CC}">
                  <c16:uniqueId val="{0000000B-3355-4C6C-87DC-392781C376AF}"/>
                </c:ext>
              </c:extLst>
            </c:dLbl>
            <c:dLbl>
              <c:idx val="1"/>
              <c:layout>
                <c:manualLayout>
                  <c:x val="-1.4005602240896383E-2"/>
                  <c:y val="-0.248587570621468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55-4C6C-87DC-392781C376AF}"/>
                </c:ext>
              </c:extLst>
            </c:dLbl>
            <c:dLbl>
              <c:idx val="2"/>
              <c:layout>
                <c:manualLayout>
                  <c:x val="1.1204481792717087E-2"/>
                  <c:y val="-0.254237288135593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55-4C6C-87DC-392781C376AF}"/>
                </c:ext>
              </c:extLst>
            </c:dLbl>
            <c:dLbl>
              <c:idx val="3"/>
              <c:layout>
                <c:manualLayout>
                  <c:x val="-4.2016806722689074E-3"/>
                  <c:y val="-6.7796610169491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55-4C6C-87DC-392781C376AF}"/>
                </c:ext>
              </c:extLst>
            </c:dLbl>
            <c:dLbl>
              <c:idx val="4"/>
              <c:layout>
                <c:manualLayout>
                  <c:x val="4.2016806722689074E-3"/>
                  <c:y val="-0.268361581920903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55-4C6C-87DC-392781C376AF}"/>
                </c:ext>
              </c:extLst>
            </c:dLbl>
            <c:dLbl>
              <c:idx val="5"/>
              <c:layout>
                <c:manualLayout>
                  <c:x val="-2.8011204481792717E-3"/>
                  <c:y val="-0.29661016949152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55-4C6C-87DC-392781C376AF}"/>
                </c:ext>
              </c:extLst>
            </c:dLbl>
            <c:dLbl>
              <c:idx val="6"/>
              <c:layout>
                <c:manualLayout>
                  <c:x val="-1.4005602240896359E-3"/>
                  <c:y val="-0.347457627118644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55-4C6C-87DC-392781C376AF}"/>
                </c:ext>
              </c:extLst>
            </c:dLbl>
            <c:dLbl>
              <c:idx val="7"/>
              <c:layout>
                <c:manualLayout>
                  <c:x val="0"/>
                  <c:y val="-0.341807909604519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55-4C6C-87DC-392781C376AF}"/>
                </c:ext>
              </c:extLst>
            </c:dLbl>
            <c:dLbl>
              <c:idx val="8"/>
              <c:layout>
                <c:manualLayout>
                  <c:x val="-1.0270656329158986E-16"/>
                  <c:y val="-0.135593220338983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55-4C6C-87DC-392781C376AF}"/>
                </c:ext>
              </c:extLst>
            </c:dLbl>
            <c:dLbl>
              <c:idx val="9"/>
              <c:layout>
                <c:manualLayout>
                  <c:x val="-3.1992324488850657E-2"/>
                  <c:y val="-0.341807909604519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55-4C6C-87DC-392781C376AF}"/>
                </c:ext>
              </c:extLst>
            </c:dLbl>
            <c:dLbl>
              <c:idx val="10"/>
              <c:layout>
                <c:manualLayout>
                  <c:x val="-4.0616246498599642E-2"/>
                  <c:y val="-7.6271186440677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55-4C6C-87DC-392781C376AF}"/>
                </c:ext>
              </c:extLst>
            </c:dLbl>
            <c:spPr>
              <a:solidFill>
                <a:schemeClr val="bg1"/>
              </a:solidFill>
              <a:ln w="25031">
                <a:noFill/>
              </a:ln>
            </c:spPr>
            <c:txPr>
              <a:bodyPr wrap="square" lIns="38100" tIns="19050" rIns="38100" bIns="19050" anchor="ctr">
                <a:spAutoFit/>
              </a:bodyPr>
              <a:lstStyle/>
              <a:p>
                <a:pPr>
                  <a:defRPr sz="138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#,##0</c:formatCode>
                <c:ptCount val="10"/>
                <c:pt idx="0">
                  <c:v>1356</c:v>
                </c:pt>
                <c:pt idx="1">
                  <c:v>1413</c:v>
                </c:pt>
                <c:pt idx="2">
                  <c:v>1391</c:v>
                </c:pt>
                <c:pt idx="3">
                  <c:v>1358</c:v>
                </c:pt>
                <c:pt idx="4">
                  <c:v>1417</c:v>
                </c:pt>
                <c:pt idx="5">
                  <c:v>1384</c:v>
                </c:pt>
                <c:pt idx="6">
                  <c:v>1445</c:v>
                </c:pt>
                <c:pt idx="7">
                  <c:v>1458</c:v>
                </c:pt>
                <c:pt idx="8">
                  <c:v>1392</c:v>
                </c:pt>
                <c:pt idx="9">
                  <c:v>1440</c:v>
                </c:pt>
              </c:numCache>
            </c:numRef>
          </c:val>
          <c:extLst>
            <c:ext xmlns:c16="http://schemas.microsoft.com/office/drawing/2014/chart" uri="{C3380CC4-5D6E-409C-BE32-E72D297353CC}">
              <c16:uniqueId val="{00000000-A49D-43C9-AC88-1D945DC64476}"/>
            </c:ext>
          </c:extLst>
        </c:ser>
        <c:dLbls>
          <c:showLegendKey val="0"/>
          <c:showVal val="0"/>
          <c:showCatName val="0"/>
          <c:showSerName val="0"/>
          <c:showPercent val="0"/>
          <c:showBubbleSize val="0"/>
        </c:dLbls>
        <c:axId val="201874424"/>
        <c:axId val="1"/>
      </c:areaChart>
      <c:catAx>
        <c:axId val="201874424"/>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1"/>
        <c:axPos val="l"/>
        <c:numFmt formatCode="#,##0" sourceLinked="1"/>
        <c:majorTickMark val="out"/>
        <c:minorTickMark val="none"/>
        <c:tickLblPos val="nextTo"/>
        <c:crossAx val="201874424"/>
        <c:crosses val="autoZero"/>
        <c:crossBetween val="midCat"/>
      </c:valAx>
      <c:spPr>
        <a:noFill/>
        <a:ln w="12515">
          <a:solidFill>
            <a:schemeClr val="tx1"/>
          </a:solidFill>
          <a:prstDash val="solid"/>
        </a:ln>
      </c:spPr>
    </c:plotArea>
    <c:plotVisOnly val="1"/>
    <c:dispBlanksAs val="zero"/>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Price Recv'd/Cwt Carcass</c:v>
                </c:pt>
              </c:strCache>
            </c:strRef>
          </c:tx>
          <c:dLbls>
            <c:dLbl>
              <c:idx val="0"/>
              <c:layout>
                <c:manualLayout>
                  <c:x val="-4.4802867383512572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8FF-9740-EB48130D1D9D}"/>
                </c:ext>
              </c:extLst>
            </c:dLbl>
            <c:dLbl>
              <c:idx val="1"/>
              <c:layout>
                <c:manualLayout>
                  <c:x val="-5.6766451490860938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8FF-9740-EB48130D1D9D}"/>
                </c:ext>
              </c:extLst>
            </c:dLbl>
            <c:dLbl>
              <c:idx val="2"/>
              <c:layout>
                <c:manualLayout>
                  <c:x val="-6.272401433691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8FF-9740-EB48130D1D9D}"/>
                </c:ext>
              </c:extLst>
            </c:dLbl>
            <c:dLbl>
              <c:idx val="3"/>
              <c:layout>
                <c:manualLayout>
                  <c:x val="-6.093189964157706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5F-48FF-9740-EB48130D1D9D}"/>
                </c:ext>
              </c:extLst>
            </c:dLbl>
            <c:dLbl>
              <c:idx val="4"/>
              <c:layout>
                <c:manualLayout>
                  <c:x val="-4.8387096774193554E-2"/>
                  <c:y val="-5.3125000000000006E-2"/>
                </c:manualLayout>
              </c:layout>
              <c:tx>
                <c:rich>
                  <a:bodyPr/>
                  <a:lstStyle/>
                  <a:p>
                    <a:fld id="{C1247B68-063C-4C20-9381-5E4A5A8708E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05F-48FF-9740-EB48130D1D9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2019</c:v>
                </c:pt>
                <c:pt idx="1">
                  <c:v>2020</c:v>
                </c:pt>
                <c:pt idx="2">
                  <c:v>2021</c:v>
                </c:pt>
                <c:pt idx="3">
                  <c:v>2022</c:v>
                </c:pt>
                <c:pt idx="4">
                  <c:v>2023</c:v>
                </c:pt>
              </c:numCache>
            </c:numRef>
          </c:cat>
          <c:val>
            <c:numRef>
              <c:f>Sheet1!$B$3:$B$7</c:f>
              <c:numCache>
                <c:formatCode>General</c:formatCode>
                <c:ptCount val="5"/>
                <c:pt idx="0">
                  <c:v>69.86</c:v>
                </c:pt>
                <c:pt idx="1">
                  <c:v>59.13</c:v>
                </c:pt>
                <c:pt idx="2">
                  <c:v>86.65</c:v>
                </c:pt>
                <c:pt idx="3">
                  <c:v>92.52</c:v>
                </c:pt>
                <c:pt idx="4">
                  <c:v>83.68</c:v>
                </c:pt>
              </c:numCache>
            </c:numRef>
          </c:val>
          <c:smooth val="0"/>
          <c:extLst>
            <c:ext xmlns:c16="http://schemas.microsoft.com/office/drawing/2014/chart" uri="{C3380CC4-5D6E-409C-BE32-E72D297353CC}">
              <c16:uniqueId val="{00000005-405F-48FF-9740-EB48130D1D9D}"/>
            </c:ext>
          </c:extLst>
        </c:ser>
        <c:ser>
          <c:idx val="2"/>
          <c:order val="1"/>
          <c:tx>
            <c:strRef>
              <c:f>Sheet1!$C$1</c:f>
              <c:strCache>
                <c:ptCount val="1"/>
                <c:pt idx="0">
                  <c:v>Price/CWT live Wgt</c:v>
                </c:pt>
              </c:strCache>
            </c:strRef>
          </c:tx>
          <c:dLbls>
            <c:dLbl>
              <c:idx val="0"/>
              <c:layout>
                <c:manualLayout>
                  <c:x val="-5.376344848785794E-2"/>
                  <c:y val="4.37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5F-48FF-9740-EB48130D1D9D}"/>
                </c:ext>
              </c:extLst>
            </c:dLbl>
            <c:dLbl>
              <c:idx val="1"/>
              <c:layout>
                <c:manualLayout>
                  <c:x val="-5.3472842921661816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5F-48FF-9740-EB48130D1D9D}"/>
                </c:ext>
              </c:extLst>
            </c:dLbl>
            <c:dLbl>
              <c:idx val="2"/>
              <c:layout>
                <c:manualLayout>
                  <c:x val="-4.8677732850961199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5F-48FF-9740-EB48130D1D9D}"/>
                </c:ext>
              </c:extLst>
            </c:dLbl>
            <c:dLbl>
              <c:idx val="3"/>
              <c:layout>
                <c:manualLayout>
                  <c:x val="-5.7008583386536256E-2"/>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5F-48FF-9740-EB48130D1D9D}"/>
                </c:ext>
              </c:extLst>
            </c:dLbl>
            <c:dLbl>
              <c:idx val="4"/>
              <c:tx>
                <c:rich>
                  <a:bodyPr/>
                  <a:lstStyle/>
                  <a:p>
                    <a:fld id="{7A13E8BC-017B-487B-B750-1B1FF512A41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C0-4DB7-B9C7-7BD92FD746C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2019</c:v>
                </c:pt>
                <c:pt idx="1">
                  <c:v>2020</c:v>
                </c:pt>
                <c:pt idx="2">
                  <c:v>2021</c:v>
                </c:pt>
                <c:pt idx="3">
                  <c:v>2022</c:v>
                </c:pt>
                <c:pt idx="4">
                  <c:v>2023</c:v>
                </c:pt>
              </c:numCache>
            </c:numRef>
          </c:cat>
          <c:val>
            <c:numRef>
              <c:f>Sheet1!$C$3:$C$7</c:f>
              <c:numCache>
                <c:formatCode>General</c:formatCode>
                <c:ptCount val="5"/>
                <c:pt idx="0" formatCode="0.00">
                  <c:v>52</c:v>
                </c:pt>
                <c:pt idx="1">
                  <c:v>44.21</c:v>
                </c:pt>
                <c:pt idx="2">
                  <c:v>64.52</c:v>
                </c:pt>
                <c:pt idx="3">
                  <c:v>69.099999999999994</c:v>
                </c:pt>
                <c:pt idx="4">
                  <c:v>61.86</c:v>
                </c:pt>
              </c:numCache>
            </c:numRef>
          </c:val>
          <c:smooth val="0"/>
          <c:extLst>
            <c:ext xmlns:c16="http://schemas.microsoft.com/office/drawing/2014/chart" uri="{C3380CC4-5D6E-409C-BE32-E72D297353CC}">
              <c16:uniqueId val="{0000000A-405F-48FF-9740-EB48130D1D9D}"/>
            </c:ext>
          </c:extLst>
        </c:ser>
        <c:dLbls>
          <c:showLegendKey val="0"/>
          <c:showVal val="0"/>
          <c:showCatName val="0"/>
          <c:showSerName val="0"/>
          <c:showPercent val="0"/>
          <c:showBubbleSize val="0"/>
        </c:dLbls>
        <c:marker val="1"/>
        <c:smooth val="0"/>
        <c:axId val="288633480"/>
        <c:axId val="288636224"/>
      </c:lineChart>
      <c:lineChart>
        <c:grouping val="standard"/>
        <c:varyColors val="0"/>
        <c:ser>
          <c:idx val="1"/>
          <c:order val="2"/>
          <c:tx>
            <c:strRef>
              <c:f>Sheet1!$D$1</c:f>
              <c:strCache>
                <c:ptCount val="1"/>
                <c:pt idx="0">
                  <c:v>Net Return/Cwt</c:v>
                </c:pt>
              </c:strCache>
            </c:strRef>
          </c:tx>
          <c:dLbls>
            <c:dLbl>
              <c:idx val="0"/>
              <c:layout>
                <c:manualLayout>
                  <c:x val="-5.381192215837885E-2"/>
                  <c:y val="-6.5625246062992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5F-48FF-9740-EB48130D1D9D}"/>
                </c:ext>
              </c:extLst>
            </c:dLbl>
            <c:dLbl>
              <c:idx val="1"/>
              <c:layout>
                <c:manualLayout>
                  <c:x val="-5.5507081885034643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5F-48FF-9740-EB48130D1D9D}"/>
                </c:ext>
              </c:extLst>
            </c:dLbl>
            <c:dLbl>
              <c:idx val="2"/>
              <c:layout>
                <c:manualLayout>
                  <c:x val="-4.5723085290014481E-2"/>
                  <c:y val="-8.1250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5F-48FF-9740-EB48130D1D9D}"/>
                </c:ext>
              </c:extLst>
            </c:dLbl>
            <c:dLbl>
              <c:idx val="3"/>
              <c:layout>
                <c:manualLayout>
                  <c:x val="-4.7418363245134897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5F-48FF-9740-EB48130D1D9D}"/>
                </c:ext>
              </c:extLst>
            </c:dLbl>
            <c:dLbl>
              <c:idx val="4"/>
              <c:layout>
                <c:manualLayout>
                  <c:x val="-6.1028351185831503E-3"/>
                  <c:y val="1.5625E-2"/>
                </c:manualLayout>
              </c:layout>
              <c:tx>
                <c:rich>
                  <a:bodyPr/>
                  <a:lstStyle/>
                  <a:p>
                    <a:fld id="{974D3087-DE4D-475F-B699-FC5644BF1EE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05F-48FF-9740-EB48130D1D9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2019</c:v>
                </c:pt>
                <c:pt idx="1">
                  <c:v>2020</c:v>
                </c:pt>
                <c:pt idx="2">
                  <c:v>2021</c:v>
                </c:pt>
                <c:pt idx="3">
                  <c:v>2022</c:v>
                </c:pt>
                <c:pt idx="4">
                  <c:v>2023</c:v>
                </c:pt>
              </c:numCache>
            </c:numRef>
          </c:cat>
          <c:val>
            <c:numRef>
              <c:f>Sheet1!$D$3:$D$7</c:f>
              <c:numCache>
                <c:formatCode>General</c:formatCode>
                <c:ptCount val="5"/>
                <c:pt idx="0">
                  <c:v>1.19</c:v>
                </c:pt>
                <c:pt idx="1">
                  <c:v>4.88</c:v>
                </c:pt>
                <c:pt idx="2" formatCode="0.00">
                  <c:v>5</c:v>
                </c:pt>
                <c:pt idx="3">
                  <c:v>0.54</c:v>
                </c:pt>
                <c:pt idx="4">
                  <c:v>-8.68</c:v>
                </c:pt>
              </c:numCache>
            </c:numRef>
          </c:val>
          <c:smooth val="0"/>
          <c:extLst>
            <c:ext xmlns:c16="http://schemas.microsoft.com/office/drawing/2014/chart" uri="{C3380CC4-5D6E-409C-BE32-E72D297353CC}">
              <c16:uniqueId val="{00000010-405F-48FF-9740-EB48130D1D9D}"/>
            </c:ext>
          </c:extLst>
        </c:ser>
        <c:dLbls>
          <c:showLegendKey val="0"/>
          <c:showVal val="0"/>
          <c:showCatName val="0"/>
          <c:showSerName val="0"/>
          <c:showPercent val="0"/>
          <c:showBubbleSize val="0"/>
        </c:dLbls>
        <c:marker val="1"/>
        <c:smooth val="0"/>
        <c:axId val="293810520"/>
        <c:axId val="293812872"/>
      </c:lineChart>
      <c:catAx>
        <c:axId val="288633480"/>
        <c:scaling>
          <c:orientation val="minMax"/>
        </c:scaling>
        <c:delete val="0"/>
        <c:axPos val="b"/>
        <c:numFmt formatCode="General" sourceLinked="1"/>
        <c:majorTickMark val="out"/>
        <c:minorTickMark val="none"/>
        <c:tickLblPos val="nextTo"/>
        <c:crossAx val="288636224"/>
        <c:crosses val="autoZero"/>
        <c:auto val="1"/>
        <c:lblAlgn val="ctr"/>
        <c:lblOffset val="100"/>
        <c:noMultiLvlLbl val="0"/>
      </c:catAx>
      <c:valAx>
        <c:axId val="288636224"/>
        <c:scaling>
          <c:orientation val="minMax"/>
        </c:scaling>
        <c:delete val="0"/>
        <c:axPos val="l"/>
        <c:numFmt formatCode="General" sourceLinked="1"/>
        <c:majorTickMark val="out"/>
        <c:minorTickMark val="none"/>
        <c:tickLblPos val="none"/>
        <c:crossAx val="288633480"/>
        <c:crosses val="autoZero"/>
        <c:crossBetween val="between"/>
      </c:valAx>
      <c:valAx>
        <c:axId val="293812872"/>
        <c:scaling>
          <c:orientation val="minMax"/>
          <c:max val="65"/>
        </c:scaling>
        <c:delete val="0"/>
        <c:axPos val="r"/>
        <c:numFmt formatCode="General" sourceLinked="1"/>
        <c:majorTickMark val="out"/>
        <c:minorTickMark val="none"/>
        <c:tickLblPos val="none"/>
        <c:crossAx val="293810520"/>
        <c:crosses val="max"/>
        <c:crossBetween val="between"/>
      </c:valAx>
      <c:catAx>
        <c:axId val="293810520"/>
        <c:scaling>
          <c:orientation val="minMax"/>
        </c:scaling>
        <c:delete val="1"/>
        <c:axPos val="b"/>
        <c:numFmt formatCode="General" sourceLinked="1"/>
        <c:majorTickMark val="out"/>
        <c:minorTickMark val="none"/>
        <c:tickLblPos val="none"/>
        <c:crossAx val="293812872"/>
        <c:crosses val="autoZero"/>
        <c:auto val="1"/>
        <c:lblAlgn val="ctr"/>
        <c:lblOffset val="100"/>
        <c:noMultiLvlLbl val="0"/>
      </c:catAx>
    </c:plotArea>
    <c:legend>
      <c:legendPos val="b"/>
      <c:layout>
        <c:manualLayout>
          <c:xMode val="edge"/>
          <c:yMode val="edge"/>
          <c:x val="6.6209465752264862E-3"/>
          <c:y val="0.90030708661417325"/>
          <c:w val="0.98138176276352551"/>
          <c:h val="8.0942913385826779E-2"/>
        </c:manualLayout>
      </c:layout>
      <c:overlay val="0"/>
      <c:txPr>
        <a:bodyPr/>
        <a:lstStyle/>
        <a:p>
          <a:pPr>
            <a:defRPr sz="18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18018018018018E-2"/>
          <c:y val="3.7499999999999999E-2"/>
          <c:w val="0.96696696696696693"/>
          <c:h val="0.74655437992125984"/>
        </c:manualLayout>
      </c:layout>
      <c:lineChart>
        <c:grouping val="standard"/>
        <c:varyColors val="0"/>
        <c:ser>
          <c:idx val="0"/>
          <c:order val="0"/>
          <c:tx>
            <c:strRef>
              <c:f>Sheet1!$B$1</c:f>
              <c:strCache>
                <c:ptCount val="1"/>
                <c:pt idx="0">
                  <c:v>Price Recv'd/Cwt Carcass</c:v>
                </c:pt>
              </c:strCache>
            </c:strRef>
          </c:tx>
          <c:dLbls>
            <c:dLbl>
              <c:idx val="0"/>
              <c:layout>
                <c:manualLayout>
                  <c:x val="-4.4802867383512572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84-4529-95C5-A320954738F4}"/>
                </c:ext>
              </c:extLst>
            </c:dLbl>
            <c:dLbl>
              <c:idx val="1"/>
              <c:layout>
                <c:manualLayout>
                  <c:x val="-5.3763440860215055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84-4529-95C5-A320954738F4}"/>
                </c:ext>
              </c:extLst>
            </c:dLbl>
            <c:dLbl>
              <c:idx val="2"/>
              <c:layout>
                <c:manualLayout>
                  <c:x val="-6.272401433691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4-4529-95C5-A320954738F4}"/>
                </c:ext>
              </c:extLst>
            </c:dLbl>
            <c:dLbl>
              <c:idx val="3"/>
              <c:layout>
                <c:manualLayout>
                  <c:x val="-6.093189964157706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84-4529-95C5-A320954738F4}"/>
                </c:ext>
              </c:extLst>
            </c:dLbl>
            <c:dLbl>
              <c:idx val="4"/>
              <c:layout>
                <c:manualLayout>
                  <c:x val="-4.8387096774193554E-2"/>
                  <c:y val="-5.312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84-4529-95C5-A320954738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Average</c:v>
                </c:pt>
                <c:pt idx="1">
                  <c:v>40-60%</c:v>
                </c:pt>
                <c:pt idx="2">
                  <c:v>High 20%</c:v>
                </c:pt>
              </c:strCache>
            </c:strRef>
          </c:cat>
          <c:val>
            <c:numRef>
              <c:f>Sheet1!$B$2:$B$4</c:f>
              <c:numCache>
                <c:formatCode>0.00</c:formatCode>
                <c:ptCount val="3"/>
                <c:pt idx="0">
                  <c:v>80.8</c:v>
                </c:pt>
                <c:pt idx="1">
                  <c:v>78.430000000000007</c:v>
                </c:pt>
                <c:pt idx="2">
                  <c:v>89.16</c:v>
                </c:pt>
              </c:numCache>
            </c:numRef>
          </c:val>
          <c:smooth val="0"/>
          <c:extLst>
            <c:ext xmlns:c16="http://schemas.microsoft.com/office/drawing/2014/chart" uri="{C3380CC4-5D6E-409C-BE32-E72D297353CC}">
              <c16:uniqueId val="{00000005-FE84-4529-95C5-A320954738F4}"/>
            </c:ext>
          </c:extLst>
        </c:ser>
        <c:ser>
          <c:idx val="2"/>
          <c:order val="1"/>
          <c:tx>
            <c:strRef>
              <c:f>Sheet1!$C$1</c:f>
              <c:strCache>
                <c:ptCount val="1"/>
                <c:pt idx="0">
                  <c:v>Price/CWT live Wgt</c:v>
                </c:pt>
              </c:strCache>
            </c:strRef>
          </c:tx>
          <c:dLbls>
            <c:dLbl>
              <c:idx val="0"/>
              <c:layout>
                <c:manualLayout>
                  <c:x val="-5.5264949989359435E-2"/>
                  <c:y val="-3.4375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84-4529-95C5-A320954738F4}"/>
                </c:ext>
              </c:extLst>
            </c:dLbl>
            <c:dLbl>
              <c:idx val="1"/>
              <c:layout>
                <c:manualLayout>
                  <c:x val="-5.19713414201603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84-4529-95C5-A320954738F4}"/>
                </c:ext>
              </c:extLst>
            </c:dLbl>
            <c:dLbl>
              <c:idx val="2"/>
              <c:layout>
                <c:manualLayout>
                  <c:x val="-5.0179234352462812E-2"/>
                  <c:y val="-5.937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84-4529-95C5-A320954738F4}"/>
                </c:ext>
              </c:extLst>
            </c:dLbl>
            <c:dLbl>
              <c:idx val="3"/>
              <c:layout>
                <c:manualLayout>
                  <c:x val="-6.4516129032258063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84-4529-95C5-A320954738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Average</c:v>
                </c:pt>
                <c:pt idx="1">
                  <c:v>40-60%</c:v>
                </c:pt>
                <c:pt idx="2">
                  <c:v>High 20%</c:v>
                </c:pt>
              </c:strCache>
            </c:strRef>
          </c:cat>
          <c:val>
            <c:numRef>
              <c:f>Sheet1!$C$2:$C$4</c:f>
              <c:numCache>
                <c:formatCode>0.00</c:formatCode>
                <c:ptCount val="3"/>
                <c:pt idx="0">
                  <c:v>60.49</c:v>
                </c:pt>
                <c:pt idx="1">
                  <c:v>59.57</c:v>
                </c:pt>
                <c:pt idx="2">
                  <c:v>66.47</c:v>
                </c:pt>
              </c:numCache>
            </c:numRef>
          </c:val>
          <c:smooth val="0"/>
          <c:extLst>
            <c:ext xmlns:c16="http://schemas.microsoft.com/office/drawing/2014/chart" uri="{C3380CC4-5D6E-409C-BE32-E72D297353CC}">
              <c16:uniqueId val="{0000000A-FE84-4529-95C5-A320954738F4}"/>
            </c:ext>
          </c:extLst>
        </c:ser>
        <c:dLbls>
          <c:showLegendKey val="0"/>
          <c:showVal val="0"/>
          <c:showCatName val="0"/>
          <c:showSerName val="0"/>
          <c:showPercent val="0"/>
          <c:showBubbleSize val="0"/>
        </c:dLbls>
        <c:marker val="1"/>
        <c:smooth val="0"/>
        <c:axId val="293812480"/>
        <c:axId val="293806992"/>
      </c:lineChart>
      <c:lineChart>
        <c:grouping val="standard"/>
        <c:varyColors val="0"/>
        <c:ser>
          <c:idx val="1"/>
          <c:order val="2"/>
          <c:tx>
            <c:strRef>
              <c:f>Sheet1!$D$1</c:f>
              <c:strCache>
                <c:ptCount val="1"/>
                <c:pt idx="0">
                  <c:v>Net Return/Head</c:v>
                </c:pt>
              </c:strCache>
            </c:strRef>
          </c:tx>
          <c:dLbls>
            <c:dLbl>
              <c:idx val="0"/>
              <c:layout>
                <c:manualLayout>
                  <c:x val="-4.6304414650871373E-2"/>
                  <c:y val="-8.4375246062992126E-2"/>
                </c:manualLayout>
              </c:layout>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84-4529-95C5-A320954738F4}"/>
                </c:ext>
              </c:extLst>
            </c:dLbl>
            <c:dLbl>
              <c:idx val="1"/>
              <c:layout>
                <c:manualLayout>
                  <c:x val="-4.6498072876025739E-2"/>
                  <c:y val="-8.74999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E84-4529-95C5-A320954738F4}"/>
                </c:ext>
              </c:extLst>
            </c:dLbl>
            <c:dLbl>
              <c:idx val="2"/>
              <c:layout>
                <c:manualLayout>
                  <c:x val="8.2346125653201259E-4"/>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84-4529-95C5-A320954738F4}"/>
                </c:ext>
              </c:extLst>
            </c:dLbl>
            <c:dLbl>
              <c:idx val="3"/>
              <c:layout>
                <c:manualLayout>
                  <c:x val="-6.093189964157706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E84-4529-95C5-A320954738F4}"/>
                </c:ext>
              </c:extLst>
            </c:dLbl>
            <c:dLbl>
              <c:idx val="4"/>
              <c:layout>
                <c:manualLayout>
                  <c:x val="-3.763440860215056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E84-4529-95C5-A320954738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Average</c:v>
                </c:pt>
                <c:pt idx="1">
                  <c:v>40-60%</c:v>
                </c:pt>
                <c:pt idx="2">
                  <c:v>High 20%</c:v>
                </c:pt>
              </c:strCache>
            </c:strRef>
          </c:cat>
          <c:val>
            <c:numRef>
              <c:f>Sheet1!$D$2:$D$4</c:f>
              <c:numCache>
                <c:formatCode>0.00</c:formatCode>
                <c:ptCount val="3"/>
                <c:pt idx="0">
                  <c:v>-12.93</c:v>
                </c:pt>
                <c:pt idx="1">
                  <c:v>-19.260000000000002</c:v>
                </c:pt>
                <c:pt idx="2">
                  <c:v>17.53</c:v>
                </c:pt>
              </c:numCache>
            </c:numRef>
          </c:val>
          <c:smooth val="0"/>
          <c:extLst>
            <c:ext xmlns:c16="http://schemas.microsoft.com/office/drawing/2014/chart" uri="{C3380CC4-5D6E-409C-BE32-E72D297353CC}">
              <c16:uniqueId val="{00000010-FE84-4529-95C5-A320954738F4}"/>
            </c:ext>
          </c:extLst>
        </c:ser>
        <c:dLbls>
          <c:showLegendKey val="0"/>
          <c:showVal val="0"/>
          <c:showCatName val="0"/>
          <c:showSerName val="0"/>
          <c:showPercent val="0"/>
          <c:showBubbleSize val="0"/>
        </c:dLbls>
        <c:marker val="1"/>
        <c:smooth val="0"/>
        <c:axId val="293807384"/>
        <c:axId val="293806208"/>
      </c:lineChart>
      <c:catAx>
        <c:axId val="293812480"/>
        <c:scaling>
          <c:orientation val="minMax"/>
        </c:scaling>
        <c:delete val="0"/>
        <c:axPos val="b"/>
        <c:numFmt formatCode="General" sourceLinked="1"/>
        <c:majorTickMark val="out"/>
        <c:minorTickMark val="none"/>
        <c:tickLblPos val="nextTo"/>
        <c:crossAx val="293806992"/>
        <c:crosses val="autoZero"/>
        <c:auto val="1"/>
        <c:lblAlgn val="ctr"/>
        <c:lblOffset val="100"/>
        <c:noMultiLvlLbl val="0"/>
      </c:catAx>
      <c:valAx>
        <c:axId val="293806992"/>
        <c:scaling>
          <c:orientation val="minMax"/>
        </c:scaling>
        <c:delete val="0"/>
        <c:axPos val="l"/>
        <c:numFmt formatCode="0.00" sourceLinked="1"/>
        <c:majorTickMark val="out"/>
        <c:minorTickMark val="none"/>
        <c:tickLblPos val="none"/>
        <c:crossAx val="293812480"/>
        <c:crosses val="autoZero"/>
        <c:crossBetween val="between"/>
      </c:valAx>
      <c:valAx>
        <c:axId val="293806208"/>
        <c:scaling>
          <c:orientation val="minMax"/>
          <c:max val="50"/>
        </c:scaling>
        <c:delete val="0"/>
        <c:axPos val="r"/>
        <c:numFmt formatCode="0.00" sourceLinked="1"/>
        <c:majorTickMark val="out"/>
        <c:minorTickMark val="none"/>
        <c:tickLblPos val="none"/>
        <c:crossAx val="293807384"/>
        <c:crosses val="max"/>
        <c:crossBetween val="between"/>
      </c:valAx>
      <c:catAx>
        <c:axId val="293807384"/>
        <c:scaling>
          <c:orientation val="minMax"/>
        </c:scaling>
        <c:delete val="1"/>
        <c:axPos val="b"/>
        <c:numFmt formatCode="General" sourceLinked="1"/>
        <c:majorTickMark val="out"/>
        <c:minorTickMark val="none"/>
        <c:tickLblPos val="none"/>
        <c:crossAx val="293806208"/>
        <c:crosses val="autoZero"/>
        <c:auto val="1"/>
        <c:lblAlgn val="ctr"/>
        <c:lblOffset val="100"/>
        <c:noMultiLvlLbl val="0"/>
      </c:catAx>
    </c:plotArea>
    <c:legend>
      <c:legendPos val="b"/>
      <c:overlay val="0"/>
      <c:txPr>
        <a:bodyPr/>
        <a:lstStyle/>
        <a:p>
          <a:pPr>
            <a:defRPr sz="18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6210923860761746"/>
          <c:h val="0.82761041591792728"/>
        </c:manualLayout>
      </c:layout>
      <c:lineChart>
        <c:grouping val="standard"/>
        <c:varyColors val="0"/>
        <c:ser>
          <c:idx val="0"/>
          <c:order val="0"/>
          <c:tx>
            <c:strRef>
              <c:f>Sheet1!$A$2</c:f>
              <c:strCache>
                <c:ptCount val="1"/>
                <c:pt idx="0">
                  <c:v>return/cow</c:v>
                </c:pt>
              </c:strCache>
            </c:strRef>
          </c:tx>
          <c:marker>
            <c:symbol val="none"/>
          </c:marker>
          <c:dLbls>
            <c:dLbl>
              <c:idx val="19"/>
              <c:layout>
                <c:manualLayout>
                  <c:x val="-1.4124295356142891E-2"/>
                  <c:y val="-6.5292364438889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3B-498F-8AF0-F306BED55B34}"/>
                </c:ext>
              </c:extLst>
            </c:dLbl>
            <c:spPr>
              <a:solidFill>
                <a:srgbClr val="92D050"/>
              </a:solidFill>
              <a:ln>
                <a:noFill/>
              </a:ln>
              <a:effectLst/>
            </c:spPr>
            <c:txPr>
              <a:bodyPr wrap="square" lIns="38100" tIns="19050" rIns="38100" bIns="19050" anchor="ctr">
                <a:spAutoFit/>
              </a:bodyPr>
              <a:lstStyle/>
              <a:p>
                <a:pPr>
                  <a:defRPr sz="18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Sheet1!$J$1:$AC$1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Sheet1!$J$2:$AC$2</c:f>
              <c:numCache>
                <c:formatCode>General</c:formatCode>
                <c:ptCount val="20"/>
                <c:pt idx="0">
                  <c:v>747.98</c:v>
                </c:pt>
                <c:pt idx="1">
                  <c:v>680.51</c:v>
                </c:pt>
                <c:pt idx="2">
                  <c:v>302.52999999999997</c:v>
                </c:pt>
                <c:pt idx="3">
                  <c:v>854.61</c:v>
                </c:pt>
                <c:pt idx="4">
                  <c:v>506.39</c:v>
                </c:pt>
                <c:pt idx="5" formatCode="0.00_);[Red]\(0.00\)">
                  <c:v>-210.35</c:v>
                </c:pt>
                <c:pt idx="6" formatCode="0.00_);[Red]\(0.00\)">
                  <c:v>177.25</c:v>
                </c:pt>
                <c:pt idx="7" formatCode="0.00_);[Red]\(0.00\)">
                  <c:v>524.16</c:v>
                </c:pt>
                <c:pt idx="8" formatCode="0.00_);[Red]\(0.00\)">
                  <c:v>290.29000000000002</c:v>
                </c:pt>
                <c:pt idx="9" formatCode="0.00_);[Red]\(0.00\)">
                  <c:v>287.22000000000003</c:v>
                </c:pt>
                <c:pt idx="10" formatCode="0.00_);[Red]\(0.00\)">
                  <c:v>1249.2</c:v>
                </c:pt>
                <c:pt idx="11" formatCode="0.00_);[Red]\(0.00\)">
                  <c:v>289.48</c:v>
                </c:pt>
                <c:pt idx="12" formatCode="0.00_);[Red]\(0.00\)">
                  <c:v>108.61</c:v>
                </c:pt>
                <c:pt idx="13" formatCode="0.00_);[Red]\(0.00\)">
                  <c:v>342.83</c:v>
                </c:pt>
                <c:pt idx="14" formatCode="0.00_);[Red]\(0.00\)">
                  <c:v>-38.21</c:v>
                </c:pt>
                <c:pt idx="15" formatCode="0.00_);[Red]\(0.00\)">
                  <c:v>403.31</c:v>
                </c:pt>
                <c:pt idx="16" formatCode="0.00_);[Red]\(0.00\)">
                  <c:v>964.28</c:v>
                </c:pt>
                <c:pt idx="17" formatCode="0.00_);[Red]\(0.00\)">
                  <c:v>207.96</c:v>
                </c:pt>
                <c:pt idx="18" formatCode="0.00_);[Red]\(0.00\)">
                  <c:v>686.22</c:v>
                </c:pt>
                <c:pt idx="19" formatCode="0.00_);[Red]\(0.00\)">
                  <c:v>37</c:v>
                </c:pt>
              </c:numCache>
            </c:numRef>
          </c:val>
          <c:smooth val="0"/>
          <c:extLst>
            <c:ext xmlns:c16="http://schemas.microsoft.com/office/drawing/2014/chart" uri="{C3380CC4-5D6E-409C-BE32-E72D297353CC}">
              <c16:uniqueId val="{00000001-273B-498F-8AF0-F306BED55B34}"/>
            </c:ext>
          </c:extLst>
        </c:ser>
        <c:dLbls>
          <c:showLegendKey val="0"/>
          <c:showVal val="0"/>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17984"/>
        <c:crosses val="autoZero"/>
        <c:auto val="0"/>
        <c:lblAlgn val="ctr"/>
        <c:lblOffset val="100"/>
        <c:noMultiLvlLbl val="0"/>
      </c:catAx>
      <c:valAx>
        <c:axId val="288117984"/>
        <c:scaling>
          <c:orientation val="minMax"/>
          <c:max val="1500"/>
        </c:scaling>
        <c:delete val="0"/>
        <c:axPos val="l"/>
        <c:majorGridlines>
          <c:spPr>
            <a:ln w="2005">
              <a:solidFill>
                <a:schemeClr val="tx1"/>
              </a:solidFill>
              <a:prstDash val="solid"/>
            </a:ln>
          </c:spPr>
        </c:majorGridlines>
        <c:numFmt formatCode="#,##0" sourceLinked="0"/>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22688"/>
        <c:crosses val="autoZero"/>
        <c:crossBetween val="between"/>
        <c:majorUnit val="5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6210923860761746"/>
          <c:h val="0.82761041591792728"/>
        </c:manualLayout>
      </c:layout>
      <c:lineChart>
        <c:grouping val="standard"/>
        <c:varyColors val="0"/>
        <c:ser>
          <c:idx val="0"/>
          <c:order val="0"/>
          <c:tx>
            <c:strRef>
              <c:f>Sheet1!$A$2</c:f>
              <c:strCache>
                <c:ptCount val="1"/>
                <c:pt idx="0">
                  <c:v>return/cow</c:v>
                </c:pt>
              </c:strCache>
            </c:strRef>
          </c:tx>
          <c:marker>
            <c:symbol val="none"/>
          </c:marker>
          <c:cat>
            <c:numRef>
              <c:f>Sheet1!$J$1:$AC$1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Sheet1!$J$2:$AC$2</c:f>
              <c:numCache>
                <c:formatCode>General</c:formatCode>
                <c:ptCount val="20"/>
                <c:pt idx="0">
                  <c:v>747.98</c:v>
                </c:pt>
                <c:pt idx="1">
                  <c:v>680.51</c:v>
                </c:pt>
                <c:pt idx="2">
                  <c:v>302.52999999999997</c:v>
                </c:pt>
                <c:pt idx="3">
                  <c:v>854.61</c:v>
                </c:pt>
                <c:pt idx="4">
                  <c:v>506.39</c:v>
                </c:pt>
                <c:pt idx="5" formatCode="0.00_);[Red]\(0.00\)">
                  <c:v>-210.35</c:v>
                </c:pt>
                <c:pt idx="6" formatCode="0.00_);[Red]\(0.00\)">
                  <c:v>177.25</c:v>
                </c:pt>
                <c:pt idx="7" formatCode="0.00_);[Red]\(0.00\)">
                  <c:v>524.16</c:v>
                </c:pt>
                <c:pt idx="8" formatCode="0.00_);[Red]\(0.00\)">
                  <c:v>290.29000000000002</c:v>
                </c:pt>
                <c:pt idx="9" formatCode="0.00_);[Red]\(0.00\)">
                  <c:v>287.22000000000003</c:v>
                </c:pt>
                <c:pt idx="10" formatCode="0.00_);[Red]\(0.00\)">
                  <c:v>1249.2</c:v>
                </c:pt>
                <c:pt idx="11" formatCode="0.00_);[Red]\(0.00\)">
                  <c:v>289.48</c:v>
                </c:pt>
                <c:pt idx="12" formatCode="0.00_);[Red]\(0.00\)">
                  <c:v>108.61</c:v>
                </c:pt>
                <c:pt idx="13" formatCode="0.00_);[Red]\(0.00\)">
                  <c:v>342.83</c:v>
                </c:pt>
                <c:pt idx="14" formatCode="0.00_);[Red]\(0.00\)">
                  <c:v>-38.21</c:v>
                </c:pt>
                <c:pt idx="15" formatCode="0.00_);[Red]\(0.00\)">
                  <c:v>403.31</c:v>
                </c:pt>
                <c:pt idx="16" formatCode="0.00_);[Red]\(0.00\)">
                  <c:v>964.28</c:v>
                </c:pt>
                <c:pt idx="17" formatCode="0.00_);[Red]\(0.00\)">
                  <c:v>207.96</c:v>
                </c:pt>
                <c:pt idx="18" formatCode="0.00_);[Red]\(0.00\)">
                  <c:v>686.22</c:v>
                </c:pt>
                <c:pt idx="19" formatCode="0.00_);[Red]\(0.00\)">
                  <c:v>37.14</c:v>
                </c:pt>
              </c:numCache>
            </c:numRef>
          </c:val>
          <c:smooth val="0"/>
          <c:extLst>
            <c:ext xmlns:c16="http://schemas.microsoft.com/office/drawing/2014/chart" uri="{C3380CC4-5D6E-409C-BE32-E72D297353CC}">
              <c16:uniqueId val="{00000001-273B-498F-8AF0-F306BED55B34}"/>
            </c:ext>
          </c:extLst>
        </c:ser>
        <c:ser>
          <c:idx val="1"/>
          <c:order val="1"/>
          <c:tx>
            <c:strRef>
              <c:f>Sheet1!$A$3</c:f>
              <c:strCache>
                <c:ptCount val="1"/>
              </c:strCache>
            </c:strRef>
          </c:tx>
          <c:spPr>
            <a:ln w="57150">
              <a:solidFill>
                <a:srgbClr val="0000CC"/>
              </a:solidFill>
            </a:ln>
          </c:spPr>
          <c:marker>
            <c:symbol val="none"/>
          </c:marker>
          <c:cat>
            <c:numRef>
              <c:f>Sheet1!$J$1:$AC$1</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Sheet1!$J$3:$AC$3</c:f>
              <c:numCache>
                <c:formatCode>General</c:formatCode>
                <c:ptCount val="20"/>
                <c:pt idx="0">
                  <c:v>420.57049999999998</c:v>
                </c:pt>
                <c:pt idx="1">
                  <c:v>420.57049999999998</c:v>
                </c:pt>
                <c:pt idx="2">
                  <c:v>420.57049999999998</c:v>
                </c:pt>
                <c:pt idx="3">
                  <c:v>420.57049999999998</c:v>
                </c:pt>
                <c:pt idx="4">
                  <c:v>420.57049999999998</c:v>
                </c:pt>
                <c:pt idx="5">
                  <c:v>420.57049999999998</c:v>
                </c:pt>
                <c:pt idx="6">
                  <c:v>420.57049999999998</c:v>
                </c:pt>
                <c:pt idx="7">
                  <c:v>420.57049999999998</c:v>
                </c:pt>
                <c:pt idx="8">
                  <c:v>420.57049999999998</c:v>
                </c:pt>
                <c:pt idx="9">
                  <c:v>420.57049999999998</c:v>
                </c:pt>
                <c:pt idx="10">
                  <c:v>420.57049999999998</c:v>
                </c:pt>
                <c:pt idx="11">
                  <c:v>420.57049999999998</c:v>
                </c:pt>
                <c:pt idx="12">
                  <c:v>420.57049999999998</c:v>
                </c:pt>
                <c:pt idx="13">
                  <c:v>420.57049999999998</c:v>
                </c:pt>
                <c:pt idx="14">
                  <c:v>420.57049999999998</c:v>
                </c:pt>
                <c:pt idx="15">
                  <c:v>420.57049999999998</c:v>
                </c:pt>
                <c:pt idx="16">
                  <c:v>420.57049999999998</c:v>
                </c:pt>
                <c:pt idx="17">
                  <c:v>420.57049999999998</c:v>
                </c:pt>
                <c:pt idx="18">
                  <c:v>420.57049999999998</c:v>
                </c:pt>
                <c:pt idx="19">
                  <c:v>420.57049999999998</c:v>
                </c:pt>
              </c:numCache>
            </c:numRef>
          </c:val>
          <c:smooth val="0"/>
          <c:extLst>
            <c:ext xmlns:c16="http://schemas.microsoft.com/office/drawing/2014/chart" uri="{C3380CC4-5D6E-409C-BE32-E72D297353CC}">
              <c16:uniqueId val="{00000000-4F39-4AD0-8B02-D54D8E7C2DFC}"/>
            </c:ext>
          </c:extLst>
        </c:ser>
        <c:dLbls>
          <c:showLegendKey val="0"/>
          <c:showVal val="0"/>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17984"/>
        <c:crosses val="autoZero"/>
        <c:auto val="0"/>
        <c:lblAlgn val="ctr"/>
        <c:lblOffset val="100"/>
        <c:noMultiLvlLbl val="0"/>
      </c:catAx>
      <c:valAx>
        <c:axId val="288117984"/>
        <c:scaling>
          <c:orientation val="minMax"/>
          <c:max val="1500"/>
        </c:scaling>
        <c:delete val="0"/>
        <c:axPos val="l"/>
        <c:majorGridlines>
          <c:spPr>
            <a:ln w="2005">
              <a:solidFill>
                <a:schemeClr val="tx1"/>
              </a:solidFill>
              <a:prstDash val="solid"/>
            </a:ln>
          </c:spPr>
        </c:majorGridlines>
        <c:numFmt formatCode="#,##0" sourceLinked="0"/>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22688"/>
        <c:crosses val="autoZero"/>
        <c:crossBetween val="between"/>
        <c:majorUnit val="5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6210923860761746"/>
          <c:h val="0.82761041591792728"/>
        </c:manualLayout>
      </c:layout>
      <c:lineChart>
        <c:grouping val="standard"/>
        <c:varyColors val="0"/>
        <c:ser>
          <c:idx val="0"/>
          <c:order val="0"/>
          <c:tx>
            <c:strRef>
              <c:f>Sheet1!$A$2</c:f>
              <c:strCache>
                <c:ptCount val="1"/>
                <c:pt idx="0">
                  <c:v>return/cow</c:v>
                </c:pt>
              </c:strCache>
            </c:strRef>
          </c:tx>
          <c:marker>
            <c:symbol val="none"/>
          </c:marker>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Sheet1!$B$2:$K$2</c:f>
              <c:numCache>
                <c:formatCode>0.00_);[Red]\(0.00\)</c:formatCode>
                <c:ptCount val="10"/>
                <c:pt idx="0">
                  <c:v>1249.2</c:v>
                </c:pt>
                <c:pt idx="1">
                  <c:v>289.48</c:v>
                </c:pt>
                <c:pt idx="2">
                  <c:v>108.61</c:v>
                </c:pt>
                <c:pt idx="3">
                  <c:v>342.83</c:v>
                </c:pt>
                <c:pt idx="4">
                  <c:v>-38.21</c:v>
                </c:pt>
                <c:pt idx="5">
                  <c:v>403.31</c:v>
                </c:pt>
                <c:pt idx="6">
                  <c:v>964.28</c:v>
                </c:pt>
                <c:pt idx="7">
                  <c:v>207.96</c:v>
                </c:pt>
                <c:pt idx="8">
                  <c:v>686.22</c:v>
                </c:pt>
                <c:pt idx="9">
                  <c:v>37.14</c:v>
                </c:pt>
              </c:numCache>
            </c:numRef>
          </c:val>
          <c:smooth val="0"/>
          <c:extLst>
            <c:ext xmlns:c16="http://schemas.microsoft.com/office/drawing/2014/chart" uri="{C3380CC4-5D6E-409C-BE32-E72D297353CC}">
              <c16:uniqueId val="{00000001-273B-498F-8AF0-F306BED55B34}"/>
            </c:ext>
          </c:extLst>
        </c:ser>
        <c:ser>
          <c:idx val="1"/>
          <c:order val="1"/>
          <c:tx>
            <c:strRef>
              <c:f>Sheet1!$A$3</c:f>
              <c:strCache>
                <c:ptCount val="1"/>
              </c:strCache>
            </c:strRef>
          </c:tx>
          <c:spPr>
            <a:ln w="57150">
              <a:solidFill>
                <a:srgbClr val="0000CC"/>
              </a:solidFill>
            </a:ln>
          </c:spPr>
          <c:marker>
            <c:symbol val="none"/>
          </c:marker>
          <c:cat>
            <c:numRef>
              <c:f>Sheet1!$B$1:$K$1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Sheet1!$B$3:$K$3</c:f>
              <c:numCache>
                <c:formatCode>General</c:formatCode>
                <c:ptCount val="10"/>
                <c:pt idx="0">
                  <c:v>425.08200000000005</c:v>
                </c:pt>
                <c:pt idx="1">
                  <c:v>425.08200000000005</c:v>
                </c:pt>
                <c:pt idx="2">
                  <c:v>425.08200000000005</c:v>
                </c:pt>
                <c:pt idx="3">
                  <c:v>425.08200000000005</c:v>
                </c:pt>
                <c:pt idx="4">
                  <c:v>425.08200000000005</c:v>
                </c:pt>
                <c:pt idx="5">
                  <c:v>425.08200000000005</c:v>
                </c:pt>
                <c:pt idx="6">
                  <c:v>425.08200000000005</c:v>
                </c:pt>
                <c:pt idx="7">
                  <c:v>425.08200000000005</c:v>
                </c:pt>
                <c:pt idx="8">
                  <c:v>425.08200000000005</c:v>
                </c:pt>
                <c:pt idx="9" formatCode="0.00_);[Red]\(0.00\)">
                  <c:v>425.08200000000005</c:v>
                </c:pt>
              </c:numCache>
            </c:numRef>
          </c:val>
          <c:smooth val="0"/>
          <c:extLst>
            <c:ext xmlns:c16="http://schemas.microsoft.com/office/drawing/2014/chart" uri="{C3380CC4-5D6E-409C-BE32-E72D297353CC}">
              <c16:uniqueId val="{00000000-4F39-4AD0-8B02-D54D8E7C2DFC}"/>
            </c:ext>
          </c:extLst>
        </c:ser>
        <c:dLbls>
          <c:showLegendKey val="0"/>
          <c:showVal val="0"/>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17984"/>
        <c:crosses val="autoZero"/>
        <c:auto val="0"/>
        <c:lblAlgn val="ctr"/>
        <c:lblOffset val="100"/>
        <c:noMultiLvlLbl val="0"/>
      </c:catAx>
      <c:valAx>
        <c:axId val="288117984"/>
        <c:scaling>
          <c:orientation val="minMax"/>
          <c:max val="1500"/>
        </c:scaling>
        <c:delete val="0"/>
        <c:axPos val="l"/>
        <c:majorGridlines>
          <c:spPr>
            <a:ln w="2005">
              <a:solidFill>
                <a:schemeClr val="tx1"/>
              </a:solidFill>
              <a:prstDash val="solid"/>
            </a:ln>
          </c:spPr>
        </c:majorGridlines>
        <c:numFmt formatCode="#,##0" sourceLinked="0"/>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22688"/>
        <c:crosses val="autoZero"/>
        <c:crossBetween val="between"/>
        <c:majorUnit val="500"/>
      </c:valAx>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areaChart>
        <c:grouping val="stacked"/>
        <c:varyColors val="0"/>
        <c:ser>
          <c:idx val="0"/>
          <c:order val="0"/>
          <c:tx>
            <c:strRef>
              <c:f>Sheet1!$A$2</c:f>
              <c:strCache>
                <c:ptCount val="1"/>
                <c:pt idx="0">
                  <c:v>Average</c:v>
                </c:pt>
              </c:strCache>
            </c:strRef>
          </c:tx>
          <c:spPr>
            <a:noFill/>
            <a:ln w="50800">
              <a:solidFill>
                <a:srgbClr val="0000CC"/>
              </a:solidFill>
              <a:prstDash val="solid"/>
            </a:ln>
          </c:spPr>
          <c:dLbls>
            <c:dLbl>
              <c:idx val="0"/>
              <c:layout>
                <c:manualLayout>
                  <c:x val="3.8201873481754849E-2"/>
                  <c:y val="-0.34152074518506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1.0914820994787123E-2"/>
                  <c:y val="-0.119014805140249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5.457410497393499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0"/>
                  <c:y val="-0.230267775162657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2.7287052486967248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1.3643526243483873E-2"/>
                  <c:y val="-0.25872783726141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2.7287052486966745E-3"/>
                  <c:y val="-0.26390239400664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1.2279173619135386E-2"/>
                  <c:y val="-0.134538475375934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3643526243484873E-3"/>
                  <c:y val="-0.359631693793363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4.924765084261129E-2"/>
                  <c:y val="-0.170760372592532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Sheet1!$I$1:$R$1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Sheet1!$I$2:$R$2</c:f>
              <c:numCache>
                <c:formatCode>General</c:formatCode>
                <c:ptCount val="10"/>
                <c:pt idx="0">
                  <c:v>24.36</c:v>
                </c:pt>
                <c:pt idx="1">
                  <c:v>17.75</c:v>
                </c:pt>
                <c:pt idx="2">
                  <c:v>16.21</c:v>
                </c:pt>
                <c:pt idx="3">
                  <c:v>17.72</c:v>
                </c:pt>
                <c:pt idx="4">
                  <c:v>16.440000000000001</c:v>
                </c:pt>
                <c:pt idx="5">
                  <c:v>18.64</c:v>
                </c:pt>
                <c:pt idx="6">
                  <c:v>19.77</c:v>
                </c:pt>
                <c:pt idx="7">
                  <c:v>18.41</c:v>
                </c:pt>
                <c:pt idx="8">
                  <c:v>24.24</c:v>
                </c:pt>
                <c:pt idx="9">
                  <c:v>19.14</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9"/>
        </c:scaling>
        <c:delete val="1"/>
        <c:axPos val="l"/>
        <c:numFmt formatCode="General" sourceLinked="1"/>
        <c:majorTickMark val="out"/>
        <c:minorTickMark val="none"/>
        <c:tickLblPos val="nextTo"/>
        <c:crossAx val="131065336"/>
        <c:crosses val="autoZero"/>
        <c:crossBetween val="midCat"/>
      </c:valAx>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0.32204</cdr:x>
      <cdr:y>0.80132</cdr:y>
    </cdr:from>
    <cdr:to>
      <cdr:x>0.44068</cdr:x>
      <cdr:y>0.89035</cdr:y>
    </cdr:to>
    <cdr:sp macro="" textlink="">
      <cdr:nvSpPr>
        <cdr:cNvPr id="2" name="TextBox 1"/>
        <cdr:cNvSpPr txBox="1"/>
      </cdr:nvSpPr>
      <cdr:spPr>
        <a:xfrm xmlns:a="http://schemas.openxmlformats.org/drawingml/2006/main">
          <a:off x="2895677" y="3428999"/>
          <a:ext cx="1066723" cy="380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FF0000"/>
              </a:solidFill>
            </a:rPr>
            <a:t>(210.35)</a:t>
          </a:r>
        </a:p>
      </cdr:txBody>
    </cdr:sp>
  </cdr:relSizeAnchor>
</c:userShapes>
</file>

<file path=ppt/drawings/drawing2.xml><?xml version="1.0" encoding="utf-8"?>
<c:userShapes xmlns:c="http://schemas.openxmlformats.org/drawingml/2006/chart">
  <cdr:relSizeAnchor xmlns:cdr="http://schemas.openxmlformats.org/drawingml/2006/chartDrawing">
    <cdr:from>
      <cdr:x>0.25424</cdr:x>
      <cdr:y>0.10684</cdr:y>
    </cdr:from>
    <cdr:to>
      <cdr:x>0.54237</cdr:x>
      <cdr:y>0.21368</cdr:y>
    </cdr:to>
    <cdr:sp macro="" textlink="">
      <cdr:nvSpPr>
        <cdr:cNvPr id="3" name="TextBox 2"/>
        <cdr:cNvSpPr txBox="1"/>
      </cdr:nvSpPr>
      <cdr:spPr>
        <a:xfrm xmlns:a="http://schemas.openxmlformats.org/drawingml/2006/main">
          <a:off x="2286000" y="457199"/>
          <a:ext cx="2590749" cy="457191"/>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20 Year Average $421</a:t>
          </a:r>
        </a:p>
      </cdr:txBody>
    </cdr:sp>
  </cdr:relSizeAnchor>
  <cdr:relSizeAnchor xmlns:cdr="http://schemas.openxmlformats.org/drawingml/2006/chartDrawing">
    <cdr:from>
      <cdr:x>0.40678</cdr:x>
      <cdr:y>0.23149</cdr:y>
    </cdr:from>
    <cdr:to>
      <cdr:x>0.40678</cdr:x>
      <cdr:y>0.5</cdr:y>
    </cdr:to>
    <cdr:cxnSp macro="">
      <cdr:nvCxnSpPr>
        <cdr:cNvPr id="7" name="Straight Arrow Connector 6">
          <a:extLst xmlns:a="http://schemas.openxmlformats.org/drawingml/2006/main">
            <a:ext uri="{FF2B5EF4-FFF2-40B4-BE49-F238E27FC236}">
              <a16:creationId xmlns:a16="http://schemas.microsoft.com/office/drawing/2014/main" id="{8B2D8E06-A9A0-4AC6-827F-B9FD2F7E6CD1}"/>
            </a:ext>
          </a:extLst>
        </cdr:cNvPr>
        <cdr:cNvCxnSpPr/>
      </cdr:nvCxnSpPr>
      <cdr:spPr>
        <a:xfrm xmlns:a="http://schemas.openxmlformats.org/drawingml/2006/main">
          <a:off x="3657600" y="990595"/>
          <a:ext cx="0" cy="1149012"/>
        </a:xfrm>
        <a:prstGeom xmlns:a="http://schemas.openxmlformats.org/drawingml/2006/main" prst="straightConnector1">
          <a:avLst/>
        </a:prstGeom>
        <a:ln xmlns:a="http://schemas.openxmlformats.org/drawingml/2006/main" w="47625">
          <a:solidFill>
            <a:srgbClr val="0000CC"/>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0.25424</cdr:x>
      <cdr:y>0.10684</cdr:y>
    </cdr:from>
    <cdr:to>
      <cdr:x>0.54237</cdr:x>
      <cdr:y>0.21368</cdr:y>
    </cdr:to>
    <cdr:sp macro="" textlink="">
      <cdr:nvSpPr>
        <cdr:cNvPr id="3" name="TextBox 2"/>
        <cdr:cNvSpPr txBox="1"/>
      </cdr:nvSpPr>
      <cdr:spPr>
        <a:xfrm xmlns:a="http://schemas.openxmlformats.org/drawingml/2006/main">
          <a:off x="2286000" y="457199"/>
          <a:ext cx="2590749" cy="457191"/>
        </a:xfrm>
        <a:prstGeom xmlns:a="http://schemas.openxmlformats.org/drawingml/2006/main" prst="rect">
          <a:avLst/>
        </a:prstGeom>
        <a:solidFill xmlns:a="http://schemas.openxmlformats.org/drawingml/2006/main">
          <a:srgbClr val="92D050"/>
        </a:solidFill>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10 Year Average $425</a:t>
          </a:r>
        </a:p>
      </cdr:txBody>
    </cdr:sp>
  </cdr:relSizeAnchor>
  <cdr:relSizeAnchor xmlns:cdr="http://schemas.openxmlformats.org/drawingml/2006/chartDrawing">
    <cdr:from>
      <cdr:x>0.40678</cdr:x>
      <cdr:y>0.23149</cdr:y>
    </cdr:from>
    <cdr:to>
      <cdr:x>0.40678</cdr:x>
      <cdr:y>0.5</cdr:y>
    </cdr:to>
    <cdr:cxnSp macro="">
      <cdr:nvCxnSpPr>
        <cdr:cNvPr id="7" name="Straight Arrow Connector 6">
          <a:extLst xmlns:a="http://schemas.openxmlformats.org/drawingml/2006/main">
            <a:ext uri="{FF2B5EF4-FFF2-40B4-BE49-F238E27FC236}">
              <a16:creationId xmlns:a16="http://schemas.microsoft.com/office/drawing/2014/main" id="{8B2D8E06-A9A0-4AC6-827F-B9FD2F7E6CD1}"/>
            </a:ext>
          </a:extLst>
        </cdr:cNvPr>
        <cdr:cNvCxnSpPr/>
      </cdr:nvCxnSpPr>
      <cdr:spPr>
        <a:xfrm xmlns:a="http://schemas.openxmlformats.org/drawingml/2006/main">
          <a:off x="3657600" y="990595"/>
          <a:ext cx="0" cy="1149012"/>
        </a:xfrm>
        <a:prstGeom xmlns:a="http://schemas.openxmlformats.org/drawingml/2006/main" prst="straightConnector1">
          <a:avLst/>
        </a:prstGeom>
        <a:ln xmlns:a="http://schemas.openxmlformats.org/drawingml/2006/main" w="47625">
          <a:solidFill>
            <a:srgbClr val="0000CC"/>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0.40233</cdr:x>
      <cdr:y>0.08115</cdr:y>
    </cdr:from>
    <cdr:to>
      <cdr:x>0.80345</cdr:x>
      <cdr:y>0.16964</cdr:y>
    </cdr:to>
    <cdr:sp macro="" textlink="">
      <cdr:nvSpPr>
        <cdr:cNvPr id="4" name="TextBox 3"/>
        <cdr:cNvSpPr txBox="1"/>
      </cdr:nvSpPr>
      <cdr:spPr>
        <a:xfrm xmlns:a="http://schemas.openxmlformats.org/drawingml/2006/main">
          <a:off x="3657234" y="398348"/>
          <a:ext cx="3646265" cy="434365"/>
        </a:xfrm>
        <a:prstGeom xmlns:a="http://schemas.openxmlformats.org/drawingml/2006/main" prst="rect">
          <a:avLst/>
        </a:prstGeom>
        <a:solidFill xmlns:a="http://schemas.openxmlformats.org/drawingml/2006/main">
          <a:srgbClr val="F8F8F8"/>
        </a:solidFill>
      </cdr:spPr>
      <cdr:txBody>
        <a:bodyPr xmlns:a="http://schemas.openxmlformats.org/drawingml/2006/main" vertOverflow="clip" wrap="square" rtlCol="0"/>
        <a:lstStyle xmlns:a="http://schemas.openxmlformats.org/drawingml/2006/main"/>
        <a:p xmlns:a="http://schemas.openxmlformats.org/drawingml/2006/main">
          <a:r>
            <a:rPr lang="en-US" sz="2000" b="1" dirty="0"/>
            <a:t>10 year average price = $19.27</a:t>
          </a:r>
        </a:p>
        <a:p xmlns:a="http://schemas.openxmlformats.org/drawingml/2006/main">
          <a:endParaRPr lang="en-US" sz="2000" b="1" dirty="0"/>
        </a:p>
      </cdr:txBody>
    </cdr:sp>
  </cdr:relSizeAnchor>
  <cdr:relSizeAnchor xmlns:cdr="http://schemas.openxmlformats.org/drawingml/2006/chartDrawing">
    <cdr:from>
      <cdr:x>0.45907</cdr:x>
      <cdr:y>0.15877</cdr:y>
    </cdr:from>
    <cdr:to>
      <cdr:x>0.5</cdr:x>
      <cdr:y>0.36058</cdr:y>
    </cdr:to>
    <cdr:cxnSp macro="">
      <cdr:nvCxnSpPr>
        <cdr:cNvPr id="6" name="Straight Arrow Connector 5">
          <a:extLst xmlns:a="http://schemas.openxmlformats.org/drawingml/2006/main">
            <a:ext uri="{FF2B5EF4-FFF2-40B4-BE49-F238E27FC236}">
              <a16:creationId xmlns:a16="http://schemas.microsoft.com/office/drawing/2014/main" id="{C30D56A6-0355-46FF-BF10-625F766788C8}"/>
            </a:ext>
          </a:extLst>
        </cdr:cNvPr>
        <cdr:cNvCxnSpPr/>
      </cdr:nvCxnSpPr>
      <cdr:spPr>
        <a:xfrm xmlns:a="http://schemas.openxmlformats.org/drawingml/2006/main" flipH="1">
          <a:off x="4273227" y="779348"/>
          <a:ext cx="380995" cy="990611"/>
        </a:xfrm>
        <a:prstGeom xmlns:a="http://schemas.openxmlformats.org/drawingml/2006/main" prst="straightConnector1">
          <a:avLst/>
        </a:prstGeom>
        <a:ln xmlns:a="http://schemas.openxmlformats.org/drawingml/2006/main" w="444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0.70342</cdr:x>
      <cdr:y>0.05643</cdr:y>
    </cdr:from>
    <cdr:to>
      <cdr:x>0.82842</cdr:x>
      <cdr:y>0.12547</cdr:y>
    </cdr:to>
    <cdr:sp macro="" textlink="">
      <cdr:nvSpPr>
        <cdr:cNvPr id="2" name="TextBox 4"/>
        <cdr:cNvSpPr txBox="1"/>
      </cdr:nvSpPr>
      <cdr:spPr>
        <a:xfrm xmlns:a="http://schemas.openxmlformats.org/drawingml/2006/main">
          <a:off x="6368748" y="301883"/>
          <a:ext cx="113174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5pPr>
          <a:lvl6pPr marL="2286000" algn="l" defTabSz="914400" rtl="0" eaLnBrk="1" latinLnBrk="0" hangingPunct="1">
            <a:defRPr sz="2400" i="1" kern="1200">
              <a:solidFill>
                <a:schemeClr val="tx1"/>
              </a:solidFill>
              <a:latin typeface="Tahoma" charset="0"/>
              <a:ea typeface="+mn-ea"/>
              <a:cs typeface="+mn-cs"/>
            </a:defRPr>
          </a:lvl6pPr>
          <a:lvl7pPr marL="2743200" algn="l" defTabSz="914400" rtl="0" eaLnBrk="1" latinLnBrk="0" hangingPunct="1">
            <a:defRPr sz="2400" i="1" kern="1200">
              <a:solidFill>
                <a:schemeClr val="tx1"/>
              </a:solidFill>
              <a:latin typeface="Tahoma" charset="0"/>
              <a:ea typeface="+mn-ea"/>
              <a:cs typeface="+mn-cs"/>
            </a:defRPr>
          </a:lvl7pPr>
          <a:lvl8pPr marL="3200400" algn="l" defTabSz="914400" rtl="0" eaLnBrk="1" latinLnBrk="0" hangingPunct="1">
            <a:defRPr sz="2400" i="1" kern="1200">
              <a:solidFill>
                <a:schemeClr val="tx1"/>
              </a:solidFill>
              <a:latin typeface="Tahoma" charset="0"/>
              <a:ea typeface="+mn-ea"/>
              <a:cs typeface="+mn-cs"/>
            </a:defRPr>
          </a:lvl8pPr>
          <a:lvl9pPr marL="3657600" algn="l" defTabSz="914400" rtl="0" eaLnBrk="1" latinLnBrk="0" hangingPunct="1">
            <a:defRPr sz="2400" i="1" kern="1200">
              <a:solidFill>
                <a:schemeClr val="tx1"/>
              </a:solidFill>
              <a:latin typeface="Tahoma" charset="0"/>
              <a:ea typeface="+mn-ea"/>
              <a:cs typeface="+mn-cs"/>
            </a:defRPr>
          </a:lvl9pPr>
        </a:lstStyle>
        <a:p xmlns:a="http://schemas.openxmlformats.org/drawingml/2006/main">
          <a:r>
            <a:rPr lang="en-US" sz="1800" dirty="0">
              <a:solidFill>
                <a:srgbClr val="002060"/>
              </a:solidFill>
            </a:rPr>
            <a:t>$2.96</a:t>
          </a:r>
        </a:p>
      </cdr:txBody>
    </cdr:sp>
  </cdr:relSizeAnchor>
  <cdr:relSizeAnchor xmlns:cdr="http://schemas.openxmlformats.org/drawingml/2006/chartDrawing">
    <cdr:from>
      <cdr:x>0.26578</cdr:x>
      <cdr:y>0.1649</cdr:y>
    </cdr:from>
    <cdr:to>
      <cdr:x>0.35963</cdr:x>
      <cdr:y>0.23394</cdr:y>
    </cdr:to>
    <cdr:sp macro="" textlink="">
      <cdr:nvSpPr>
        <cdr:cNvPr id="3" name="TextBox 4"/>
        <cdr:cNvSpPr txBox="1"/>
      </cdr:nvSpPr>
      <cdr:spPr>
        <a:xfrm xmlns:a="http://schemas.openxmlformats.org/drawingml/2006/main">
          <a:off x="2406348" y="882134"/>
          <a:ext cx="84975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5pPr>
          <a:lvl6pPr marL="2286000" algn="l" defTabSz="914400" rtl="0" eaLnBrk="1" latinLnBrk="0" hangingPunct="1">
            <a:defRPr sz="2400" i="1" kern="1200">
              <a:solidFill>
                <a:schemeClr val="tx1"/>
              </a:solidFill>
              <a:latin typeface="Tahoma" charset="0"/>
              <a:ea typeface="+mn-ea"/>
              <a:cs typeface="+mn-cs"/>
            </a:defRPr>
          </a:lvl6pPr>
          <a:lvl7pPr marL="2743200" algn="l" defTabSz="914400" rtl="0" eaLnBrk="1" latinLnBrk="0" hangingPunct="1">
            <a:defRPr sz="2400" i="1" kern="1200">
              <a:solidFill>
                <a:schemeClr val="tx1"/>
              </a:solidFill>
              <a:latin typeface="Tahoma" charset="0"/>
              <a:ea typeface="+mn-ea"/>
              <a:cs typeface="+mn-cs"/>
            </a:defRPr>
          </a:lvl7pPr>
          <a:lvl8pPr marL="3200400" algn="l" defTabSz="914400" rtl="0" eaLnBrk="1" latinLnBrk="0" hangingPunct="1">
            <a:defRPr sz="2400" i="1" kern="1200">
              <a:solidFill>
                <a:schemeClr val="tx1"/>
              </a:solidFill>
              <a:latin typeface="Tahoma" charset="0"/>
              <a:ea typeface="+mn-ea"/>
              <a:cs typeface="+mn-cs"/>
            </a:defRPr>
          </a:lvl8pPr>
          <a:lvl9pPr marL="3657600" algn="l" defTabSz="914400" rtl="0" eaLnBrk="1" latinLnBrk="0" hangingPunct="1">
            <a:defRPr sz="2400" i="1" kern="1200">
              <a:solidFill>
                <a:schemeClr val="tx1"/>
              </a:solidFill>
              <a:latin typeface="Tahoma" charset="0"/>
              <a:ea typeface="+mn-ea"/>
              <a:cs typeface="+mn-cs"/>
            </a:defRPr>
          </a:lvl9pPr>
        </a:lstStyle>
        <a:p xmlns:a="http://schemas.openxmlformats.org/drawingml/2006/main">
          <a:r>
            <a:rPr lang="en-US" sz="1800" dirty="0">
              <a:solidFill>
                <a:srgbClr val="002060"/>
              </a:solidFill>
            </a:rPr>
            <a:t>$2.33</a:t>
          </a:r>
        </a:p>
      </cdr:txBody>
    </cdr:sp>
  </cdr:relSizeAnchor>
  <cdr:relSizeAnchor xmlns:cdr="http://schemas.openxmlformats.org/drawingml/2006/chartDrawing">
    <cdr:from>
      <cdr:x>0.56035</cdr:x>
      <cdr:y>0.07737</cdr:y>
    </cdr:from>
    <cdr:to>
      <cdr:x>0.68535</cdr:x>
      <cdr:y>0.14641</cdr:y>
    </cdr:to>
    <cdr:sp macro="" textlink="">
      <cdr:nvSpPr>
        <cdr:cNvPr id="4" name="TextBox 4"/>
        <cdr:cNvSpPr txBox="1"/>
      </cdr:nvSpPr>
      <cdr:spPr>
        <a:xfrm xmlns:a="http://schemas.openxmlformats.org/drawingml/2006/main">
          <a:off x="5073348" y="413921"/>
          <a:ext cx="113174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solidFill>
                <a:srgbClr val="002060"/>
              </a:solidFill>
              <a:latin typeface="Tahoma" pitchFamily="34" charset="0"/>
              <a:ea typeface="Tahoma" pitchFamily="34" charset="0"/>
              <a:cs typeface="Tahoma" pitchFamily="34" charset="0"/>
            </a:rPr>
            <a:t>$2.81</a:t>
          </a:r>
        </a:p>
      </cdr:txBody>
    </cdr:sp>
  </cdr:relSizeAnchor>
  <cdr:relSizeAnchor xmlns:cdr="http://schemas.openxmlformats.org/drawingml/2006/chartDrawing">
    <cdr:from>
      <cdr:x>0.41727</cdr:x>
      <cdr:y>0.19942</cdr:y>
    </cdr:from>
    <cdr:to>
      <cdr:x>0.52838</cdr:x>
      <cdr:y>0.26846</cdr:y>
    </cdr:to>
    <cdr:sp macro="" textlink="">
      <cdr:nvSpPr>
        <cdr:cNvPr id="5" name="TextBox 4"/>
        <cdr:cNvSpPr txBox="1"/>
      </cdr:nvSpPr>
      <cdr:spPr>
        <a:xfrm xmlns:a="http://schemas.openxmlformats.org/drawingml/2006/main">
          <a:off x="3777948" y="1066800"/>
          <a:ext cx="100598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solidFill>
                <a:srgbClr val="002060"/>
              </a:solidFill>
              <a:latin typeface="Tahoma" pitchFamily="34" charset="0"/>
              <a:ea typeface="Tahoma" pitchFamily="34" charset="0"/>
              <a:cs typeface="Tahoma" pitchFamily="34" charset="0"/>
            </a:rPr>
            <a:t>$2.17</a:t>
          </a:r>
        </a:p>
      </cdr:txBody>
    </cdr:sp>
  </cdr:relSizeAnchor>
  <cdr:relSizeAnchor xmlns:cdr="http://schemas.openxmlformats.org/drawingml/2006/chartDrawing">
    <cdr:from>
      <cdr:x>0.1227</cdr:x>
      <cdr:y>0.04889</cdr:y>
    </cdr:from>
    <cdr:to>
      <cdr:x>0.20769</cdr:x>
      <cdr:y>0.11793</cdr:y>
    </cdr:to>
    <cdr:sp macro="" textlink="">
      <cdr:nvSpPr>
        <cdr:cNvPr id="6" name="TextBox 4"/>
        <cdr:cNvSpPr txBox="1"/>
      </cdr:nvSpPr>
      <cdr:spPr>
        <a:xfrm xmlns:a="http://schemas.openxmlformats.org/drawingml/2006/main">
          <a:off x="1110948" y="261521"/>
          <a:ext cx="76947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2060"/>
              </a:solidFill>
              <a:latin typeface="Tahoma" pitchFamily="34" charset="0"/>
              <a:ea typeface="Tahoma" pitchFamily="34" charset="0"/>
              <a:cs typeface="Tahoma" pitchFamily="34" charset="0"/>
            </a:rPr>
            <a:t>$3.06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34499" name="Rectangle 3"/>
          <p:cNvSpPr>
            <a:spLocks noGrp="1" noChangeArrowheads="1"/>
          </p:cNvSpPr>
          <p:nvPr>
            <p:ph type="dt" sz="quarter" idx="1"/>
          </p:nvPr>
        </p:nvSpPr>
        <p:spPr bwMode="auto">
          <a:xfrm>
            <a:off x="4143375"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endParaRPr lang="en-US"/>
          </a:p>
        </p:txBody>
      </p:sp>
      <p:sp>
        <p:nvSpPr>
          <p:cNvPr id="234500" name="Rectangle 4"/>
          <p:cNvSpPr>
            <a:spLocks noGrp="1" noChangeArrowheads="1"/>
          </p:cNvSpPr>
          <p:nvPr>
            <p:ph type="ftr" sz="quarter" idx="2"/>
          </p:nvPr>
        </p:nvSpPr>
        <p:spPr bwMode="auto">
          <a:xfrm>
            <a:off x="0"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34501" name="Rectangle 5"/>
          <p:cNvSpPr>
            <a:spLocks noGrp="1" noChangeArrowheads="1"/>
          </p:cNvSpPr>
          <p:nvPr>
            <p:ph type="sldNum" sz="quarter" idx="3"/>
          </p:nvPr>
        </p:nvSpPr>
        <p:spPr bwMode="auto">
          <a:xfrm>
            <a:off x="4143375"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fld id="{F74DF3D6-B155-417B-906F-F7F39303015A}" type="slidenum">
              <a:rPr lang="en-US"/>
              <a:pPr>
                <a:defRPr/>
              </a:pPr>
              <a:t>‹#›</a:t>
            </a:fld>
            <a:endParaRPr lang="en-US"/>
          </a:p>
        </p:txBody>
      </p:sp>
    </p:spTree>
    <p:extLst>
      <p:ext uri="{BB962C8B-B14F-4D97-AF65-F5344CB8AC3E}">
        <p14:creationId xmlns:p14="http://schemas.microsoft.com/office/powerpoint/2010/main" val="178873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06851"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206853"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854" name="Rectangle 6"/>
          <p:cNvSpPr>
            <a:spLocks noGrp="1" noChangeArrowheads="1"/>
          </p:cNvSpPr>
          <p:nvPr>
            <p:ph type="ftr" sz="quarter" idx="4"/>
          </p:nvPr>
        </p:nvSpPr>
        <p:spPr bwMode="auto">
          <a:xfrm>
            <a:off x="0"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06855"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fld id="{E57D592F-34EA-415E-A5FD-279B53005685}" type="slidenum">
              <a:rPr lang="en-US"/>
              <a:pPr>
                <a:defRPr/>
              </a:pPr>
              <a:t>‹#›</a:t>
            </a:fld>
            <a:endParaRPr lang="en-US"/>
          </a:p>
        </p:txBody>
      </p:sp>
    </p:spTree>
    <p:extLst>
      <p:ext uri="{BB962C8B-B14F-4D97-AF65-F5344CB8AC3E}">
        <p14:creationId xmlns:p14="http://schemas.microsoft.com/office/powerpoint/2010/main" val="1372470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a:t>
            </a:fld>
            <a:endParaRPr lang="en-US"/>
          </a:p>
        </p:txBody>
      </p:sp>
    </p:spTree>
    <p:extLst>
      <p:ext uri="{BB962C8B-B14F-4D97-AF65-F5344CB8AC3E}">
        <p14:creationId xmlns:p14="http://schemas.microsoft.com/office/powerpoint/2010/main" val="118000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35</a:t>
            </a:fld>
            <a:endParaRPr lang="en-US" dirty="0"/>
          </a:p>
        </p:txBody>
      </p:sp>
    </p:spTree>
    <p:extLst>
      <p:ext uri="{BB962C8B-B14F-4D97-AF65-F5344CB8AC3E}">
        <p14:creationId xmlns:p14="http://schemas.microsoft.com/office/powerpoint/2010/main" val="246254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includes all dairy (organic and transition)</a:t>
            </a:r>
          </a:p>
          <a:p>
            <a:r>
              <a:rPr lang="en-US" dirty="0"/>
              <a:t>Robotic</a:t>
            </a:r>
            <a:r>
              <a:rPr lang="en-US" baseline="0" dirty="0"/>
              <a:t> dairy excludes: All non-robotic herds</a:t>
            </a:r>
          </a:p>
          <a:p>
            <a:r>
              <a:rPr lang="en-US" baseline="0" dirty="0"/>
              <a:t>Non- Robotic, Traditional excludes: Organic, transition, grazing, 3x, and robotics</a:t>
            </a:r>
          </a:p>
          <a:p>
            <a:r>
              <a:rPr lang="en-US" baseline="0" dirty="0"/>
              <a:t>Non-Robotic, 3x excludes: Organic, transition, grazing, robotics, and non-3x herds</a:t>
            </a:r>
          </a:p>
          <a:p>
            <a:r>
              <a:rPr lang="en-US" baseline="0" dirty="0"/>
              <a:t>Organic excludes: All non-organic herds</a:t>
            </a:r>
          </a:p>
          <a:p>
            <a:r>
              <a:rPr lang="en-US" baseline="0" dirty="0"/>
              <a:t>Dairy Initiatives excludes: All non-Dairy Initiative herds</a:t>
            </a:r>
          </a:p>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43</a:t>
            </a:fld>
            <a:endParaRPr lang="en-US"/>
          </a:p>
        </p:txBody>
      </p:sp>
    </p:spTree>
    <p:extLst>
      <p:ext uri="{BB962C8B-B14F-4D97-AF65-F5344CB8AC3E}">
        <p14:creationId xmlns:p14="http://schemas.microsoft.com/office/powerpoint/2010/main" val="255965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calculated using farms that have at least 70% of their gross farm income from dairy and who also completed a dairy enterprise analysis. For 2022, this includes 202 farms. The sum of the EBITDA is divided by the sum of the cow numbers and sum of milk produced.</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44</a:t>
            </a:fld>
            <a:endParaRPr lang="en-US"/>
          </a:p>
        </p:txBody>
      </p:sp>
    </p:spTree>
    <p:extLst>
      <p:ext uri="{BB962C8B-B14F-4D97-AF65-F5344CB8AC3E}">
        <p14:creationId xmlns:p14="http://schemas.microsoft.com/office/powerpoint/2010/main" val="109980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calculated using farms that have at least 70% of their gross farm income from dairy and who also completed a dairy enterprise analysis. For 2022, this includes 202 farms. The sum of the Total Debt is divided by the sum of the cow numbers and sum of milk produced.</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45</a:t>
            </a:fld>
            <a:endParaRPr lang="en-US"/>
          </a:p>
        </p:txBody>
      </p:sp>
    </p:spTree>
    <p:extLst>
      <p:ext uri="{BB962C8B-B14F-4D97-AF65-F5344CB8AC3E}">
        <p14:creationId xmlns:p14="http://schemas.microsoft.com/office/powerpoint/2010/main" val="597267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adjusts for crop sales. Over these three years, about 5% of the gross farm income was from crop sales. This chart takes the Debt x the 95% of farm income from livestock x the Debt / the total number of cows or total CWT</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46</a:t>
            </a:fld>
            <a:endParaRPr lang="en-US"/>
          </a:p>
        </p:txBody>
      </p:sp>
    </p:spTree>
    <p:extLst>
      <p:ext uri="{BB962C8B-B14F-4D97-AF65-F5344CB8AC3E}">
        <p14:creationId xmlns:p14="http://schemas.microsoft.com/office/powerpoint/2010/main" val="2436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Debt payments on a per cow and per CWT basis. The Adj for Crop Income column adjusts for the % of the total farm income from crop sales. This number will be lower as it speculates that some of the debt payments are serviced by crop sales income.</a:t>
            </a:r>
          </a:p>
          <a:p>
            <a:endParaRPr lang="en-US" dirty="0"/>
          </a:p>
          <a:p>
            <a:r>
              <a:rPr lang="en-US" dirty="0"/>
              <a:t>The data is calculated from the total debt payments/total cow numbers and total debt payments/total cwt produced. This data includes farms that have at least 70% of gross farm income from dairy and who also completed a dairy enterprise analysis. In 2022, this data includes 202 farms. </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47</a:t>
            </a:fld>
            <a:endParaRPr lang="en-US"/>
          </a:p>
        </p:txBody>
      </p:sp>
    </p:spTree>
    <p:extLst>
      <p:ext uri="{BB962C8B-B14F-4D97-AF65-F5344CB8AC3E}">
        <p14:creationId xmlns:p14="http://schemas.microsoft.com/office/powerpoint/2010/main" val="109334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52</a:t>
            </a:fld>
            <a:endParaRPr lang="en-US"/>
          </a:p>
        </p:txBody>
      </p:sp>
    </p:spTree>
    <p:extLst>
      <p:ext uri="{BB962C8B-B14F-4D97-AF65-F5344CB8AC3E}">
        <p14:creationId xmlns:p14="http://schemas.microsoft.com/office/powerpoint/2010/main" val="133199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Beef</a:t>
            </a:r>
            <a:r>
              <a:rPr lang="en-US" baseline="0" dirty="0"/>
              <a:t> excluding backgrounding. B</a:t>
            </a:r>
            <a:r>
              <a:rPr lang="en-US" dirty="0"/>
              <a:t>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53</a:t>
            </a:fld>
            <a:endParaRPr lang="en-US"/>
          </a:p>
        </p:txBody>
      </p:sp>
    </p:spTree>
    <p:extLst>
      <p:ext uri="{BB962C8B-B14F-4D97-AF65-F5344CB8AC3E}">
        <p14:creationId xmlns:p14="http://schemas.microsoft.com/office/powerpoint/2010/main" val="139379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Excluding</a:t>
            </a:r>
            <a:r>
              <a:rPr lang="en-US" baseline="0" dirty="0"/>
              <a:t> backgrounding</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54</a:t>
            </a:fld>
            <a:endParaRPr lang="en-US"/>
          </a:p>
        </p:txBody>
      </p:sp>
    </p:spTree>
    <p:extLst>
      <p:ext uri="{BB962C8B-B14F-4D97-AF65-F5344CB8AC3E}">
        <p14:creationId xmlns:p14="http://schemas.microsoft.com/office/powerpoint/2010/main" val="265632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55</a:t>
            </a:fld>
            <a:endParaRPr lang="en-US"/>
          </a:p>
        </p:txBody>
      </p:sp>
    </p:spTree>
    <p:extLst>
      <p:ext uri="{BB962C8B-B14F-4D97-AF65-F5344CB8AC3E}">
        <p14:creationId xmlns:p14="http://schemas.microsoft.com/office/powerpoint/2010/main" val="267758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a:t>
            </a:fld>
            <a:endParaRPr lang="en-US"/>
          </a:p>
        </p:txBody>
      </p:sp>
    </p:spTree>
    <p:extLst>
      <p:ext uri="{BB962C8B-B14F-4D97-AF65-F5344CB8AC3E}">
        <p14:creationId xmlns:p14="http://schemas.microsoft.com/office/powerpoint/2010/main" val="1180008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 20% return farms consistently have a higher weaning percentage, resulting in more </a:t>
            </a:r>
            <a:r>
              <a:rPr lang="en-US" dirty="0" err="1"/>
              <a:t>Lb</a:t>
            </a:r>
            <a:r>
              <a:rPr lang="en-US" dirty="0"/>
              <a:t> weaned per  exposed female. The high return group also has consistently lower feed costs.</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56</a:t>
            </a:fld>
            <a:endParaRPr lang="en-US"/>
          </a:p>
        </p:txBody>
      </p:sp>
    </p:spTree>
    <p:extLst>
      <p:ext uri="{BB962C8B-B14F-4D97-AF65-F5344CB8AC3E}">
        <p14:creationId xmlns:p14="http://schemas.microsoft.com/office/powerpoint/2010/main" val="186170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59</a:t>
            </a:fld>
            <a:endParaRPr lang="en-US"/>
          </a:p>
        </p:txBody>
      </p:sp>
    </p:spTree>
    <p:extLst>
      <p:ext uri="{BB962C8B-B14F-4D97-AF65-F5344CB8AC3E}">
        <p14:creationId xmlns:p14="http://schemas.microsoft.com/office/powerpoint/2010/main" val="357496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61</a:t>
            </a:fld>
            <a:endParaRPr lang="en-US"/>
          </a:p>
        </p:txBody>
      </p:sp>
    </p:spTree>
    <p:extLst>
      <p:ext uri="{BB962C8B-B14F-4D97-AF65-F5344CB8AC3E}">
        <p14:creationId xmlns:p14="http://schemas.microsoft.com/office/powerpoint/2010/main" val="29394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Return before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62</a:t>
            </a:fld>
            <a:endParaRPr lang="en-US"/>
          </a:p>
        </p:txBody>
      </p:sp>
    </p:spTree>
    <p:extLst>
      <p:ext uri="{BB962C8B-B14F-4D97-AF65-F5344CB8AC3E}">
        <p14:creationId xmlns:p14="http://schemas.microsoft.com/office/powerpoint/2010/main" val="8748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Return before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63</a:t>
            </a:fld>
            <a:endParaRPr lang="en-US"/>
          </a:p>
        </p:txBody>
      </p:sp>
    </p:spTree>
    <p:extLst>
      <p:ext uri="{BB962C8B-B14F-4D97-AF65-F5344CB8AC3E}">
        <p14:creationId xmlns:p14="http://schemas.microsoft.com/office/powerpoint/2010/main" val="1325965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Return before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65</a:t>
            </a:fld>
            <a:endParaRPr lang="en-US"/>
          </a:p>
        </p:txBody>
      </p:sp>
    </p:spTree>
    <p:extLst>
      <p:ext uri="{BB962C8B-B14F-4D97-AF65-F5344CB8AC3E}">
        <p14:creationId xmlns:p14="http://schemas.microsoft.com/office/powerpoint/2010/main" val="248634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67</a:t>
            </a:fld>
            <a:endParaRPr lang="en-US"/>
          </a:p>
        </p:txBody>
      </p:sp>
    </p:spTree>
    <p:extLst>
      <p:ext uri="{BB962C8B-B14F-4D97-AF65-F5344CB8AC3E}">
        <p14:creationId xmlns:p14="http://schemas.microsoft.com/office/powerpoint/2010/main" val="339280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a:t>
            </a:r>
            <a:r>
              <a:rPr lang="en-US" baseline="0" dirty="0"/>
              <a:t> organic &amp; transition</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a:t>
            </a:fld>
            <a:endParaRPr lang="en-US"/>
          </a:p>
        </p:txBody>
      </p:sp>
    </p:spTree>
    <p:extLst>
      <p:ext uri="{BB962C8B-B14F-4D97-AF65-F5344CB8AC3E}">
        <p14:creationId xmlns:p14="http://schemas.microsoft.com/office/powerpoint/2010/main" val="361287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8</a:t>
            </a:fld>
            <a:endParaRPr lang="en-US"/>
          </a:p>
        </p:txBody>
      </p:sp>
    </p:spTree>
    <p:extLst>
      <p:ext uri="{BB962C8B-B14F-4D97-AF65-F5344CB8AC3E}">
        <p14:creationId xmlns:p14="http://schemas.microsoft.com/office/powerpoint/2010/main" val="418669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 organic</a:t>
            </a:r>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23</a:t>
            </a:fld>
            <a:endParaRPr lang="en-US"/>
          </a:p>
        </p:txBody>
      </p:sp>
    </p:spTree>
    <p:extLst>
      <p:ext uri="{BB962C8B-B14F-4D97-AF65-F5344CB8AC3E}">
        <p14:creationId xmlns:p14="http://schemas.microsoft.com/office/powerpoint/2010/main" val="139768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 organic. Dairy </a:t>
            </a:r>
            <a:r>
              <a:rPr lang="en-US" dirty="0" err="1"/>
              <a:t>Repl</a:t>
            </a:r>
            <a:r>
              <a:rPr lang="en-US" dirty="0"/>
              <a:t> cost includes transferred in, purchased, and inventory change</a:t>
            </a:r>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24</a:t>
            </a:fld>
            <a:endParaRPr lang="en-US"/>
          </a:p>
        </p:txBody>
      </p:sp>
    </p:spTree>
    <p:extLst>
      <p:ext uri="{BB962C8B-B14F-4D97-AF65-F5344CB8AC3E}">
        <p14:creationId xmlns:p14="http://schemas.microsoft.com/office/powerpoint/2010/main" val="243978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State Dairy Exec Summary Data</a:t>
            </a:r>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29</a:t>
            </a:fld>
            <a:endParaRPr lang="en-US"/>
          </a:p>
        </p:txBody>
      </p:sp>
    </p:spTree>
    <p:extLst>
      <p:ext uri="{BB962C8B-B14F-4D97-AF65-F5344CB8AC3E}">
        <p14:creationId xmlns:p14="http://schemas.microsoft.com/office/powerpoint/2010/main" val="403374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30</a:t>
            </a:fld>
            <a:endParaRPr lang="en-US"/>
          </a:p>
        </p:txBody>
      </p:sp>
    </p:spTree>
    <p:extLst>
      <p:ext uri="{BB962C8B-B14F-4D97-AF65-F5344CB8AC3E}">
        <p14:creationId xmlns:p14="http://schemas.microsoft.com/office/powerpoint/2010/main" val="301344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 left chart shows the percent of each herd size in the state FBM database.  The chart on the right shows what percent the FBM farms are of the total herds in the state.  I.E.  The 33 farms in the &gt;500 cow group from the previous slide approximates 27% of the total number of large herds in the state.</a:t>
            </a:r>
          </a:p>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32</a:t>
            </a:fld>
            <a:endParaRPr lang="en-US"/>
          </a:p>
        </p:txBody>
      </p:sp>
    </p:spTree>
    <p:extLst>
      <p:ext uri="{BB962C8B-B14F-4D97-AF65-F5344CB8AC3E}">
        <p14:creationId xmlns:p14="http://schemas.microsoft.com/office/powerpoint/2010/main" val="464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00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92097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6" name="Picture 5">
            <a:extLst>
              <a:ext uri="{FF2B5EF4-FFF2-40B4-BE49-F238E27FC236}">
                <a16:creationId xmlns:a16="http://schemas.microsoft.com/office/drawing/2014/main" id="{E044043F-D276-4B46-B014-890F75924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8642" y="1635418"/>
            <a:ext cx="2371605" cy="2371605"/>
          </a:xfrm>
          <a:prstGeom prst="rect">
            <a:avLst/>
          </a:prstGeom>
        </p:spPr>
      </p:pic>
      <p:pic>
        <p:nvPicPr>
          <p:cNvPr id="9" name="Picture 8">
            <a:extLst>
              <a:ext uri="{FF2B5EF4-FFF2-40B4-BE49-F238E27FC236}">
                <a16:creationId xmlns:a16="http://schemas.microsoft.com/office/drawing/2014/main" id="{BEAC11F0-1A95-400F-8803-F69397D1F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7393" y="437213"/>
            <a:ext cx="3934101" cy="1207903"/>
          </a:xfrm>
          <a:prstGeom prst="rect">
            <a:avLst/>
          </a:prstGeom>
        </p:spPr>
      </p:pic>
      <p:pic>
        <p:nvPicPr>
          <p:cNvPr id="10" name="Picture 9">
            <a:extLst>
              <a:ext uri="{FF2B5EF4-FFF2-40B4-BE49-F238E27FC236}">
                <a16:creationId xmlns:a16="http://schemas.microsoft.com/office/drawing/2014/main" id="{E5933727-E7D1-43FC-A668-45736F730253}"/>
              </a:ext>
            </a:extLst>
          </p:cNvPr>
          <p:cNvPicPr>
            <a:picLocks noChangeAspect="1"/>
          </p:cNvPicPr>
          <p:nvPr userDrawn="1"/>
        </p:nvPicPr>
        <p:blipFill>
          <a:blip r:embed="rId4"/>
          <a:stretch>
            <a:fillRect/>
          </a:stretch>
        </p:blipFill>
        <p:spPr>
          <a:xfrm>
            <a:off x="778669" y="4271792"/>
            <a:ext cx="7586662" cy="1268789"/>
          </a:xfrm>
          <a:prstGeom prst="rect">
            <a:avLst/>
          </a:prstGeom>
        </p:spPr>
      </p:pic>
    </p:spTree>
    <p:extLst>
      <p:ext uri="{BB962C8B-B14F-4D97-AF65-F5344CB8AC3E}">
        <p14:creationId xmlns:p14="http://schemas.microsoft.com/office/powerpoint/2010/main" val="110771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C7E2743-1EFB-46D0-9644-284D5A866386}" type="slidenum">
              <a:rPr lang="en-US"/>
              <a:pPr>
                <a:defRPr/>
              </a:pPr>
              <a:t>‹#›</a:t>
            </a:fld>
            <a:endParaRPr lang="en-US"/>
          </a:p>
        </p:txBody>
      </p:sp>
    </p:spTree>
    <p:extLst>
      <p:ext uri="{BB962C8B-B14F-4D97-AF65-F5344CB8AC3E}">
        <p14:creationId xmlns:p14="http://schemas.microsoft.com/office/powerpoint/2010/main" val="330458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1DA55A7-099A-48F5-99BB-16A0880E3A6F}" type="slidenum">
              <a:rPr lang="en-US"/>
              <a:pPr>
                <a:defRPr/>
              </a:pPr>
              <a:t>‹#›</a:t>
            </a:fld>
            <a:endParaRPr lang="en-US"/>
          </a:p>
        </p:txBody>
      </p:sp>
    </p:spTree>
    <p:extLst>
      <p:ext uri="{BB962C8B-B14F-4D97-AF65-F5344CB8AC3E}">
        <p14:creationId xmlns:p14="http://schemas.microsoft.com/office/powerpoint/2010/main" val="277150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303062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Footer Placeholder 2"/>
          <p:cNvSpPr>
            <a:spLocks noGrp="1"/>
          </p:cNvSpPr>
          <p:nvPr>
            <p:ph type="ftr" sz="quarter" idx="11"/>
          </p:nvPr>
        </p:nvSpPr>
        <p:spPr>
          <a:xfrm>
            <a:off x="3124200" y="76200"/>
            <a:ext cx="3352800" cy="2889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229600" y="6477000"/>
            <a:ext cx="762000" cy="244475"/>
          </a:xfrm>
          <a:prstGeom prst="rect">
            <a:avLst/>
          </a:prstGeom>
        </p:spPr>
        <p:txBody>
          <a:bodyPr/>
          <a:lstStyle/>
          <a:p>
            <a:pPr>
              <a:defRPr/>
            </a:pPr>
            <a:fld id="{CD13CBE6-7F71-4F76-BF55-973E3FEF5415}" type="slidenum">
              <a:rPr lang="en-US" smtClean="0"/>
              <a:pPr>
                <a:defRPr/>
              </a:pPr>
              <a:t>‹#›</a:t>
            </a:fld>
            <a:endParaRPr lang="en-US"/>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97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831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1978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509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9228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4874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24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747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3100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708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2952077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1047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635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79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241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1941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274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7044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082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7112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2123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497250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6" name="Picture 5">
            <a:extLst>
              <a:ext uri="{FF2B5EF4-FFF2-40B4-BE49-F238E27FC236}">
                <a16:creationId xmlns:a16="http://schemas.microsoft.com/office/drawing/2014/main" id="{E044043F-D276-4B46-B014-890F75924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8642" y="1635418"/>
            <a:ext cx="2371605" cy="2371605"/>
          </a:xfrm>
          <a:prstGeom prst="rect">
            <a:avLst/>
          </a:prstGeom>
        </p:spPr>
      </p:pic>
      <p:pic>
        <p:nvPicPr>
          <p:cNvPr id="9" name="Picture 8">
            <a:extLst>
              <a:ext uri="{FF2B5EF4-FFF2-40B4-BE49-F238E27FC236}">
                <a16:creationId xmlns:a16="http://schemas.microsoft.com/office/drawing/2014/main" id="{BEAC11F0-1A95-400F-8803-F69397D1F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7393" y="437213"/>
            <a:ext cx="3934101" cy="1207903"/>
          </a:xfrm>
          <a:prstGeom prst="rect">
            <a:avLst/>
          </a:prstGeom>
        </p:spPr>
      </p:pic>
      <p:pic>
        <p:nvPicPr>
          <p:cNvPr id="10" name="Picture 9">
            <a:extLst>
              <a:ext uri="{FF2B5EF4-FFF2-40B4-BE49-F238E27FC236}">
                <a16:creationId xmlns:a16="http://schemas.microsoft.com/office/drawing/2014/main" id="{E5933727-E7D1-43FC-A668-45736F730253}"/>
              </a:ext>
            </a:extLst>
          </p:cNvPr>
          <p:cNvPicPr>
            <a:picLocks noChangeAspect="1"/>
          </p:cNvPicPr>
          <p:nvPr userDrawn="1"/>
        </p:nvPicPr>
        <p:blipFill>
          <a:blip r:embed="rId4"/>
          <a:stretch>
            <a:fillRect/>
          </a:stretch>
        </p:blipFill>
        <p:spPr>
          <a:xfrm>
            <a:off x="778669" y="4271792"/>
            <a:ext cx="7586662" cy="1268789"/>
          </a:xfrm>
          <a:prstGeom prst="rect">
            <a:avLst/>
          </a:prstGeom>
        </p:spPr>
      </p:pic>
    </p:spTree>
    <p:extLst>
      <p:ext uri="{BB962C8B-B14F-4D97-AF65-F5344CB8AC3E}">
        <p14:creationId xmlns:p14="http://schemas.microsoft.com/office/powerpoint/2010/main" val="365383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342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9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85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813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361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41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91DF4F6F-9C1B-448F-955A-BB7C55844718}"/>
              </a:ext>
            </a:extLst>
          </p:cNvPr>
          <p:cNvSpPr/>
          <p:nvPr userDrawn="1"/>
        </p:nvSpPr>
        <p:spPr>
          <a:xfrm>
            <a:off x="8355004" y="6566356"/>
            <a:ext cx="407995" cy="215444"/>
          </a:xfrm>
          <a:prstGeom prst="rect">
            <a:avLst/>
          </a:prstGeom>
        </p:spPr>
        <p:txBody>
          <a:bodyPr wrap="square">
            <a:spAutoFit/>
          </a:bodyPr>
          <a:lstStyle/>
          <a:p>
            <a:fld id="{D83FE643-7C41-44D2-A7F3-B4EB1EC4DD70}" type="slidenum">
              <a:rPr lang="en-US" sz="800" b="0" smtClean="0">
                <a:solidFill>
                  <a:srgbClr val="003C66"/>
                </a:solidFill>
              </a:rPr>
              <a:pPr/>
              <a:t>‹#›</a:t>
            </a:fld>
            <a:endParaRPr lang="en-US" sz="800" dirty="0"/>
          </a:p>
        </p:txBody>
      </p:sp>
      <p:pic>
        <p:nvPicPr>
          <p:cNvPr id="7" name="Picture 6">
            <a:extLst>
              <a:ext uri="{FF2B5EF4-FFF2-40B4-BE49-F238E27FC236}">
                <a16:creationId xmlns:a16="http://schemas.microsoft.com/office/drawing/2014/main" id="{9FACA7D2-BF8D-4A5F-B635-EC9D06B412C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53753" y="6176963"/>
            <a:ext cx="1276350" cy="391883"/>
          </a:xfrm>
          <a:prstGeom prst="rect">
            <a:avLst/>
          </a:prstGeom>
        </p:spPr>
      </p:pic>
    </p:spTree>
    <p:extLst>
      <p:ext uri="{BB962C8B-B14F-4D97-AF65-F5344CB8AC3E}">
        <p14:creationId xmlns:p14="http://schemas.microsoft.com/office/powerpoint/2010/main" val="333183343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53" r:id="rId12"/>
    <p:sldLayoutId id="2147483954" r:id="rId13"/>
    <p:sldLayoutId id="2147483949" r:id="rId14"/>
    <p:sldLayoutId id="2147483887" r:id="rId15"/>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30095" y="6192751"/>
            <a:ext cx="1113905"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8534054" y="6518419"/>
            <a:ext cx="298480" cy="184666"/>
          </a:xfrm>
          <a:prstGeom prst="rect">
            <a:avLst/>
          </a:prstGeom>
        </p:spPr>
        <p:txBody>
          <a:bodyPr wrap="none">
            <a:spAutoFit/>
          </a:bodyPr>
          <a:lstStyle/>
          <a:p>
            <a:fld id="{D83FE643-7C41-44D2-A7F3-B4EB1EC4DD70}" type="slidenum">
              <a:rPr lang="en-US" sz="600" b="0" smtClean="0">
                <a:solidFill>
                  <a:srgbClr val="003C66"/>
                </a:solidFill>
              </a:rPr>
              <a:pPr/>
              <a:t>‹#›</a:t>
            </a:fld>
            <a:endParaRPr lang="en-US" sz="1800" dirty="0"/>
          </a:p>
        </p:txBody>
      </p:sp>
    </p:spTree>
    <p:extLst>
      <p:ext uri="{BB962C8B-B14F-4D97-AF65-F5344CB8AC3E}">
        <p14:creationId xmlns:p14="http://schemas.microsoft.com/office/powerpoint/2010/main" val="213324517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30095" y="6192751"/>
            <a:ext cx="1113905"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8534054" y="6518419"/>
            <a:ext cx="298480" cy="184666"/>
          </a:xfrm>
          <a:prstGeom prst="rect">
            <a:avLst/>
          </a:prstGeom>
        </p:spPr>
        <p:txBody>
          <a:bodyPr wrap="none">
            <a:spAutoFit/>
          </a:bodyPr>
          <a:lstStyle/>
          <a:p>
            <a:fld id="{D83FE643-7C41-44D2-A7F3-B4EB1EC4DD70}" type="slidenum">
              <a:rPr lang="en-US" sz="600" b="0" smtClean="0">
                <a:solidFill>
                  <a:srgbClr val="003C66"/>
                </a:solidFill>
              </a:rPr>
              <a:pPr/>
              <a:t>‹#›</a:t>
            </a:fld>
            <a:endParaRPr lang="en-US" sz="1800" dirty="0"/>
          </a:p>
        </p:txBody>
      </p:sp>
    </p:spTree>
    <p:extLst>
      <p:ext uri="{BB962C8B-B14F-4D97-AF65-F5344CB8AC3E}">
        <p14:creationId xmlns:p14="http://schemas.microsoft.com/office/powerpoint/2010/main" val="20416104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55" r:id="rId1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38.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42.xml"/></Relationships>
</file>

<file path=ppt/slides/_rels/slide4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chart" Target="../charts/chart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April 2024</a:t>
            </a:r>
          </a:p>
        </p:txBody>
      </p:sp>
      <p:sp>
        <p:nvSpPr>
          <p:cNvPr id="11" name="Text Placeholder 10"/>
          <p:cNvSpPr>
            <a:spLocks noGrp="1"/>
          </p:cNvSpPr>
          <p:nvPr>
            <p:ph type="body" sz="quarter" idx="11"/>
          </p:nvPr>
        </p:nvSpPr>
        <p:spPr>
          <a:xfrm>
            <a:off x="5101512" y="3458766"/>
            <a:ext cx="3116338" cy="313134"/>
          </a:xfrm>
        </p:spPr>
        <p:txBody>
          <a:bodyPr/>
          <a:lstStyle/>
          <a:p>
            <a:r>
              <a:rPr lang="en-US" dirty="0"/>
              <a:t>Minnesota State Farm Business Management</a:t>
            </a:r>
          </a:p>
        </p:txBody>
      </p:sp>
      <p:sp>
        <p:nvSpPr>
          <p:cNvPr id="12" name="Text Placeholder 11"/>
          <p:cNvSpPr>
            <a:spLocks noGrp="1"/>
          </p:cNvSpPr>
          <p:nvPr>
            <p:ph type="body" sz="quarter" idx="13"/>
          </p:nvPr>
        </p:nvSpPr>
        <p:spPr>
          <a:xfrm>
            <a:off x="941639" y="4686300"/>
            <a:ext cx="2273441" cy="400050"/>
          </a:xfrm>
        </p:spPr>
        <p:txBody>
          <a:bodyPr>
            <a:normAutofit fontScale="77500" lnSpcReduction="20000"/>
          </a:bodyPr>
          <a:lstStyle/>
          <a:p>
            <a:r>
              <a:rPr lang="en-US" dirty="0"/>
              <a:t>Analysis Trend Data for Livestock</a:t>
            </a:r>
          </a:p>
        </p:txBody>
      </p:sp>
      <p:sp>
        <p:nvSpPr>
          <p:cNvPr id="3" name="Text Placeholder 2">
            <a:extLst>
              <a:ext uri="{FF2B5EF4-FFF2-40B4-BE49-F238E27FC236}">
                <a16:creationId xmlns:a16="http://schemas.microsoft.com/office/drawing/2014/main" id="{211CB6C4-3F68-4C0F-8CE9-9723FBBC2252}"/>
              </a:ext>
            </a:extLst>
          </p:cNvPr>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lstStyle/>
          <a:p>
            <a:r>
              <a:rPr lang="en-US" dirty="0"/>
              <a:t>2023 Livestock Year in Review</a:t>
            </a:r>
          </a:p>
        </p:txBody>
      </p:sp>
    </p:spTree>
    <p:extLst>
      <p:ext uri="{BB962C8B-B14F-4D97-AF65-F5344CB8AC3E}">
        <p14:creationId xmlns:p14="http://schemas.microsoft.com/office/powerpoint/2010/main" val="53527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90600" y="228600"/>
            <a:ext cx="7924800" cy="609600"/>
          </a:xfrm>
        </p:spPr>
        <p:txBody>
          <a:bodyPr lIns="92075" tIns="46038" rIns="92075" bIns="46038">
            <a:normAutofit/>
          </a:bodyPr>
          <a:lstStyle/>
          <a:p>
            <a:pPr>
              <a:defRPr/>
            </a:pPr>
            <a:r>
              <a:rPr lang="en-US" cap="none" dirty="0">
                <a:effectLst/>
              </a:rPr>
              <a:t>20 Year Net Returns per Cow </a:t>
            </a:r>
            <a:r>
              <a:rPr lang="en-US" sz="2400" cap="none" dirty="0">
                <a:effectLst/>
              </a:rPr>
              <a:t>(befor</a:t>
            </a:r>
            <a:r>
              <a:rPr lang="en-US" sz="2400" dirty="0">
                <a:effectLst/>
              </a:rPr>
              <a:t>e labor &amp; </a:t>
            </a:r>
            <a:r>
              <a:rPr lang="en-US" sz="2400" dirty="0" err="1">
                <a:effectLst/>
              </a:rPr>
              <a:t>mgt</a:t>
            </a:r>
            <a:r>
              <a:rPr lang="en-US" sz="2400" dirty="0">
                <a:effectLst/>
              </a:rPr>
              <a:t>)</a:t>
            </a:r>
            <a:endParaRPr lang="en-US"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815383631"/>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079112"/>
      </p:ext>
    </p:extLst>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90600" y="228600"/>
            <a:ext cx="7924800" cy="609600"/>
          </a:xfrm>
        </p:spPr>
        <p:txBody>
          <a:bodyPr lIns="92075" tIns="46038" rIns="92075" bIns="46038">
            <a:normAutofit/>
          </a:bodyPr>
          <a:lstStyle/>
          <a:p>
            <a:pPr>
              <a:defRPr/>
            </a:pPr>
            <a:r>
              <a:rPr lang="en-US" dirty="0"/>
              <a:t>1</a:t>
            </a:r>
            <a:r>
              <a:rPr lang="en-US" cap="none" dirty="0">
                <a:effectLst/>
              </a:rPr>
              <a:t>0 Year Net Returns per Cow </a:t>
            </a:r>
            <a:r>
              <a:rPr lang="en-US" sz="2400" cap="none" dirty="0">
                <a:effectLst/>
              </a:rPr>
              <a:t>(befor</a:t>
            </a:r>
            <a:r>
              <a:rPr lang="en-US" sz="2400" dirty="0">
                <a:effectLst/>
              </a:rPr>
              <a:t>e labor &amp; mgt)</a:t>
            </a:r>
            <a:endParaRPr lang="en-US"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2325617639"/>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4440577"/>
      </p:ext>
    </p:extLst>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Price on Milk Sold Excluding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445257959"/>
              </p:ext>
            </p:extLst>
          </p:nvPr>
        </p:nvGraphicFramePr>
        <p:xfrm>
          <a:off x="-218232" y="973252"/>
          <a:ext cx="9308444" cy="4908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6944516"/>
      </p:ext>
    </p:extLst>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Price After Hauling on Milk Sold Excluding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102979131"/>
              </p:ext>
            </p:extLst>
          </p:nvPr>
        </p:nvGraphicFramePr>
        <p:xfrm>
          <a:off x="-218232" y="973252"/>
          <a:ext cx="9308444" cy="4908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9035933"/>
      </p:ext>
    </p:extLst>
  </p:cSld>
  <p:clrMapOvr>
    <a:overrideClrMapping bg1="lt1" tx1="dk1" bg2="lt2" tx2="dk2" accent1="accent1" accent2="accent2" accent3="accent3" accent4="accent4" accent5="accent5" accent6="accent6" hlink="hlink" folHlink="folHlink"/>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381000" y="0"/>
            <a:ext cx="8763000" cy="1060367"/>
          </a:xfrm>
        </p:spPr>
        <p:txBody>
          <a:bodyPr>
            <a:normAutofit/>
          </a:bodyPr>
          <a:lstStyle/>
          <a:p>
            <a:pPr eaLnBrk="1" hangingPunct="1"/>
            <a:r>
              <a:rPr lang="en-US" dirty="0"/>
              <a:t>Average Price on Milk Sold Excluding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529950937"/>
              </p:ext>
            </p:extLst>
          </p:nvPr>
        </p:nvGraphicFramePr>
        <p:xfrm>
          <a:off x="0" y="973252"/>
          <a:ext cx="9090212" cy="4908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1075662"/>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1219200" y="0"/>
            <a:ext cx="7924800" cy="1060367"/>
          </a:xfrm>
        </p:spPr>
        <p:txBody>
          <a:bodyPr>
            <a:normAutofit/>
          </a:bodyPr>
          <a:lstStyle/>
          <a:p>
            <a:pPr eaLnBrk="1" hangingPunct="1"/>
            <a:r>
              <a:rPr lang="en-US" dirty="0"/>
              <a:t>Milk Price and Net Return</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72190636"/>
              </p:ext>
            </p:extLst>
          </p:nvPr>
        </p:nvGraphicFramePr>
        <p:xfrm>
          <a:off x="248168" y="1219200"/>
          <a:ext cx="8842043" cy="46626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0168408"/>
      </p:ext>
    </p:extLst>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Price of Milk Sold and Class III</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521520238"/>
              </p:ext>
            </p:extLst>
          </p:nvPr>
        </p:nvGraphicFramePr>
        <p:xfrm>
          <a:off x="-53032" y="1060367"/>
          <a:ext cx="9143244" cy="4821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7962496"/>
      </p:ext>
    </p:extLst>
  </p:cSld>
  <p:clrMapOvr>
    <a:overrideClrMapping bg1="lt1" tx1="dk1" bg2="lt2" tx2="dk2" accent1="accent1" accent2="accent2" accent3="accent3" accent4="accent4" accent5="accent5" accent6="accent6" hlink="hlink" folHlink="folHlink"/>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Basis over Class III</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207373778"/>
              </p:ext>
            </p:extLst>
          </p:nvPr>
        </p:nvGraphicFramePr>
        <p:xfrm>
          <a:off x="-218232" y="973252"/>
          <a:ext cx="9308444" cy="4908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050839"/>
      </p:ext>
    </p:extLst>
  </p:cSld>
  <p:clrMapOvr>
    <a:overrideClrMapping bg1="lt1" tx1="dk1" bg2="lt2" tx2="dk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Price of Milk Sold vs DMC All Milk Price</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43659247"/>
              </p:ext>
            </p:extLst>
          </p:nvPr>
        </p:nvGraphicFramePr>
        <p:xfrm>
          <a:off x="-53032" y="1060367"/>
          <a:ext cx="9143244" cy="4821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232973"/>
      </p:ext>
    </p:extLst>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BB2C-178F-4AEA-9AAA-5FF03C8E17CA}"/>
              </a:ext>
            </a:extLst>
          </p:cNvPr>
          <p:cNvSpPr>
            <a:spLocks noGrp="1"/>
          </p:cNvSpPr>
          <p:nvPr>
            <p:ph type="title"/>
          </p:nvPr>
        </p:nvSpPr>
        <p:spPr/>
        <p:txBody>
          <a:bodyPr/>
          <a:lstStyle/>
          <a:p>
            <a:r>
              <a:rPr lang="en-US" dirty="0"/>
              <a:t>DMC Milk Price Trigger Estimates for 2024</a:t>
            </a:r>
          </a:p>
        </p:txBody>
      </p:sp>
      <p:sp>
        <p:nvSpPr>
          <p:cNvPr id="5" name="Content Placeholder 4">
            <a:extLst>
              <a:ext uri="{FF2B5EF4-FFF2-40B4-BE49-F238E27FC236}">
                <a16:creationId xmlns:a16="http://schemas.microsoft.com/office/drawing/2014/main" id="{4EE7C794-777F-4F8B-85BA-B94E2A1415F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5A646771-6996-4BD3-82C7-B5FE1A4C6405}"/>
              </a:ext>
            </a:extLst>
          </p:cNvPr>
          <p:cNvPicPr>
            <a:picLocks noChangeAspect="1"/>
          </p:cNvPicPr>
          <p:nvPr/>
        </p:nvPicPr>
        <p:blipFill>
          <a:blip r:embed="rId2"/>
          <a:stretch>
            <a:fillRect/>
          </a:stretch>
        </p:blipFill>
        <p:spPr>
          <a:xfrm>
            <a:off x="471520" y="1825624"/>
            <a:ext cx="8582589" cy="4194175"/>
          </a:xfrm>
          <a:prstGeom prst="rect">
            <a:avLst/>
          </a:prstGeom>
        </p:spPr>
      </p:pic>
    </p:spTree>
    <p:extLst>
      <p:ext uri="{BB962C8B-B14F-4D97-AF65-F5344CB8AC3E}">
        <p14:creationId xmlns:p14="http://schemas.microsoft.com/office/powerpoint/2010/main" val="384342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bluewaterlearns.com/wp-content/uploads/2014/05/4-co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1325704" cy="754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371600" y="304800"/>
            <a:ext cx="10896600" cy="1066800"/>
          </a:xfrm>
          <a:prstGeom prst="rect">
            <a:avLst/>
          </a:prstGeom>
          <a:no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latin typeface="+mj-lt"/>
              </a:rPr>
              <a:t>Livestock Enterprise Information</a:t>
            </a:r>
          </a:p>
          <a:p>
            <a:pPr algn="ctr" eaLnBrk="0" hangingPunct="0">
              <a:spcBef>
                <a:spcPct val="0"/>
              </a:spcBef>
              <a:buClrTx/>
              <a:buSzTx/>
              <a:buFontTx/>
              <a:buNone/>
            </a:pPr>
            <a:r>
              <a:rPr lang="en-US" sz="4000" b="1" i="0" dirty="0">
                <a:latin typeface="+mj-lt"/>
              </a:rPr>
              <a:t>Statewide Data</a:t>
            </a:r>
          </a:p>
        </p:txBody>
      </p:sp>
      <p:sp>
        <p:nvSpPr>
          <p:cNvPr id="5" name="Rectangle 6"/>
          <p:cNvSpPr>
            <a:spLocks noChangeArrowheads="1"/>
          </p:cNvSpPr>
          <p:nvPr/>
        </p:nvSpPr>
        <p:spPr bwMode="auto">
          <a:xfrm>
            <a:off x="76200" y="1605318"/>
            <a:ext cx="3657600" cy="2014182"/>
          </a:xfrm>
          <a:prstGeom prst="rect">
            <a:avLst/>
          </a:prstGeom>
          <a:noFill/>
          <a:ln w="9525">
            <a:noFill/>
            <a:miter lim="800000"/>
            <a:headEnd/>
            <a:tailEnd/>
          </a:ln>
          <a:effectLst/>
        </p:spPr>
        <p:txBody>
          <a:bodyPr/>
          <a:lstStyle/>
          <a:p>
            <a:pPr marL="342900" indent="-342900">
              <a:buFont typeface="Wingdings" pitchFamily="2" charset="2"/>
              <a:buChar char="n"/>
              <a:defRPr/>
            </a:pPr>
            <a:r>
              <a:rPr lang="en-US" sz="3200" i="0" dirty="0">
                <a:solidFill>
                  <a:srgbClr val="C00000"/>
                </a:solidFill>
                <a:latin typeface="+mj-lt"/>
              </a:rPr>
              <a:t>Dairy</a:t>
            </a:r>
          </a:p>
          <a:p>
            <a:pPr marL="742950" lvl="1" indent="-285750">
              <a:buClr>
                <a:schemeClr val="tx1"/>
              </a:buClr>
              <a:buSzTx/>
              <a:buFontTx/>
              <a:buChar char="–"/>
              <a:defRPr/>
            </a:pPr>
            <a:r>
              <a:rPr lang="en-US" sz="2800" i="0" dirty="0">
                <a:solidFill>
                  <a:srgbClr val="C00000"/>
                </a:solidFill>
                <a:latin typeface="+mj-lt"/>
              </a:rPr>
              <a:t>By Profitability</a:t>
            </a:r>
          </a:p>
          <a:p>
            <a:pPr marL="742950" lvl="1" indent="-285750">
              <a:buClr>
                <a:schemeClr val="tx1"/>
              </a:buClr>
              <a:buSzTx/>
              <a:buFontTx/>
              <a:buChar char="–"/>
              <a:defRPr/>
            </a:pPr>
            <a:r>
              <a:rPr lang="en-US" sz="2800" i="0" dirty="0">
                <a:solidFill>
                  <a:srgbClr val="C00000"/>
                </a:solidFill>
                <a:latin typeface="+mj-lt"/>
              </a:rPr>
              <a:t>By Herd Size</a:t>
            </a:r>
            <a:endParaRPr lang="en-US" sz="3200" i="0" dirty="0">
              <a:solidFill>
                <a:srgbClr val="C00000"/>
              </a:solidFill>
              <a:latin typeface="+mj-lt"/>
            </a:endParaRPr>
          </a:p>
        </p:txBody>
      </p:sp>
      <p:sp>
        <p:nvSpPr>
          <p:cNvPr id="6" name="Rectangle 6"/>
          <p:cNvSpPr>
            <a:spLocks noChangeArrowheads="1"/>
          </p:cNvSpPr>
          <p:nvPr/>
        </p:nvSpPr>
        <p:spPr bwMode="auto">
          <a:xfrm>
            <a:off x="3581400" y="1605318"/>
            <a:ext cx="2967251" cy="1915236"/>
          </a:xfrm>
          <a:prstGeom prst="rect">
            <a:avLst/>
          </a:prstGeom>
          <a:noFill/>
          <a:ln w="9525">
            <a:noFill/>
            <a:miter lim="800000"/>
            <a:headEnd/>
            <a:tailEnd/>
          </a:ln>
          <a:effectLst/>
        </p:spPr>
        <p:txBody>
          <a:bodyPr/>
          <a:lstStyle/>
          <a:p>
            <a:pPr marL="342900" indent="-342900">
              <a:buFont typeface="Wingdings" pitchFamily="2" charset="2"/>
              <a:buChar char="n"/>
              <a:defRPr/>
            </a:pPr>
            <a:r>
              <a:rPr lang="en-US" sz="3200" i="0" dirty="0">
                <a:solidFill>
                  <a:srgbClr val="C00000"/>
                </a:solidFill>
                <a:latin typeface="+mn-lt"/>
              </a:rPr>
              <a:t>Beef</a:t>
            </a:r>
          </a:p>
          <a:p>
            <a:pPr marL="342900" indent="-342900">
              <a:buFont typeface="Wingdings" pitchFamily="2" charset="2"/>
              <a:buChar char="n"/>
              <a:defRPr/>
            </a:pPr>
            <a:r>
              <a:rPr lang="en-US" sz="3200" i="0" dirty="0">
                <a:solidFill>
                  <a:srgbClr val="C00000"/>
                </a:solidFill>
                <a:latin typeface="+mn-lt"/>
              </a:rPr>
              <a:t>Hogs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63751F-D77B-4F8F-8B44-022BF53DD514}"/>
              </a:ext>
            </a:extLst>
          </p:cNvPr>
          <p:cNvSpPr>
            <a:spLocks noGrp="1"/>
          </p:cNvSpPr>
          <p:nvPr>
            <p:ph type="title"/>
          </p:nvPr>
        </p:nvSpPr>
        <p:spPr>
          <a:xfrm>
            <a:off x="628650" y="0"/>
            <a:ext cx="7886700" cy="1325563"/>
          </a:xfrm>
        </p:spPr>
        <p:txBody>
          <a:bodyPr/>
          <a:lstStyle/>
          <a:p>
            <a:r>
              <a:rPr lang="en-US" dirty="0"/>
              <a:t>DMC Milk Price Trigger Estimates for 2024</a:t>
            </a:r>
          </a:p>
        </p:txBody>
      </p:sp>
      <p:sp>
        <p:nvSpPr>
          <p:cNvPr id="3" name="Content Placeholder 2">
            <a:extLst>
              <a:ext uri="{FF2B5EF4-FFF2-40B4-BE49-F238E27FC236}">
                <a16:creationId xmlns:a16="http://schemas.microsoft.com/office/drawing/2014/main" id="{A3CB2378-C992-4D23-A5B2-9257154CD7A2}"/>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00CE99B3-3AE3-4A2D-99B4-34931839CADD}"/>
              </a:ext>
            </a:extLst>
          </p:cNvPr>
          <p:cNvSpPr txBox="1"/>
          <p:nvPr/>
        </p:nvSpPr>
        <p:spPr>
          <a:xfrm>
            <a:off x="5181600" y="6172200"/>
            <a:ext cx="2590800" cy="461665"/>
          </a:xfrm>
          <a:prstGeom prst="rect">
            <a:avLst/>
          </a:prstGeom>
          <a:noFill/>
        </p:spPr>
        <p:txBody>
          <a:bodyPr wrap="square" rtlCol="0">
            <a:spAutoFit/>
          </a:bodyPr>
          <a:lstStyle/>
          <a:p>
            <a:r>
              <a:rPr lang="en-US" dirty="0"/>
              <a:t>Avg = $18.71</a:t>
            </a:r>
          </a:p>
        </p:txBody>
      </p:sp>
      <p:pic>
        <p:nvPicPr>
          <p:cNvPr id="7" name="Picture 6">
            <a:extLst>
              <a:ext uri="{FF2B5EF4-FFF2-40B4-BE49-F238E27FC236}">
                <a16:creationId xmlns:a16="http://schemas.microsoft.com/office/drawing/2014/main" id="{4AD5D778-3F48-4950-9B81-B197C63088B3}"/>
              </a:ext>
            </a:extLst>
          </p:cNvPr>
          <p:cNvPicPr>
            <a:picLocks noChangeAspect="1"/>
          </p:cNvPicPr>
          <p:nvPr/>
        </p:nvPicPr>
        <p:blipFill>
          <a:blip r:embed="rId2"/>
          <a:stretch>
            <a:fillRect/>
          </a:stretch>
        </p:blipFill>
        <p:spPr>
          <a:xfrm>
            <a:off x="533400" y="1015207"/>
            <a:ext cx="7458075" cy="5156994"/>
          </a:xfrm>
          <a:prstGeom prst="rect">
            <a:avLst/>
          </a:prstGeom>
        </p:spPr>
      </p:pic>
    </p:spTree>
    <p:extLst>
      <p:ext uri="{BB962C8B-B14F-4D97-AF65-F5344CB8AC3E}">
        <p14:creationId xmlns:p14="http://schemas.microsoft.com/office/powerpoint/2010/main" val="263604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FBM Feed Cost vs DMC Feed Cost (per CWT)</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622141679"/>
              </p:ext>
            </p:extLst>
          </p:nvPr>
        </p:nvGraphicFramePr>
        <p:xfrm>
          <a:off x="-53032" y="1060367"/>
          <a:ext cx="9143244" cy="4821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651935"/>
      </p:ext>
    </p:extLst>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8686800" cy="841248"/>
          </a:xfrm>
        </p:spPr>
        <p:txBody>
          <a:bodyPr/>
          <a:lstStyle/>
          <a:p>
            <a:r>
              <a:rPr lang="en-US" dirty="0"/>
              <a:t>Expenses:</a:t>
            </a:r>
          </a:p>
        </p:txBody>
      </p:sp>
      <p:sp>
        <p:nvSpPr>
          <p:cNvPr id="5" name="Content Placeholder 4"/>
          <p:cNvSpPr>
            <a:spLocks noGrp="1"/>
          </p:cNvSpPr>
          <p:nvPr>
            <p:ph sz="half" idx="1"/>
          </p:nvPr>
        </p:nvSpPr>
        <p:spPr>
          <a:solidFill>
            <a:schemeClr val="bg1"/>
          </a:solidFill>
        </p:spPr>
        <p:txBody>
          <a:bodyPr>
            <a:normAutofit/>
          </a:bodyPr>
          <a:lstStyle/>
          <a:p>
            <a:r>
              <a:rPr lang="en-US" dirty="0">
                <a:solidFill>
                  <a:schemeClr val="tx1"/>
                </a:solidFill>
              </a:rPr>
              <a:t>Direct</a:t>
            </a:r>
          </a:p>
          <a:p>
            <a:pPr lvl="1"/>
            <a:r>
              <a:rPr lang="en-US" dirty="0">
                <a:solidFill>
                  <a:schemeClr val="tx1"/>
                </a:solidFill>
              </a:rPr>
              <a:t>Feed</a:t>
            </a:r>
          </a:p>
          <a:p>
            <a:pPr lvl="1"/>
            <a:r>
              <a:rPr lang="en-US" dirty="0">
                <a:solidFill>
                  <a:schemeClr val="tx1"/>
                </a:solidFill>
              </a:rPr>
              <a:t>Breeding</a:t>
            </a:r>
          </a:p>
          <a:p>
            <a:pPr lvl="1"/>
            <a:r>
              <a:rPr lang="en-US" dirty="0">
                <a:solidFill>
                  <a:schemeClr val="tx1"/>
                </a:solidFill>
              </a:rPr>
              <a:t>Vet</a:t>
            </a:r>
          </a:p>
          <a:p>
            <a:pPr lvl="1"/>
            <a:r>
              <a:rPr lang="en-US" dirty="0">
                <a:solidFill>
                  <a:schemeClr val="tx1"/>
                </a:solidFill>
              </a:rPr>
              <a:t>Supplies</a:t>
            </a:r>
          </a:p>
          <a:p>
            <a:pPr lvl="1"/>
            <a:r>
              <a:rPr lang="en-US" dirty="0">
                <a:solidFill>
                  <a:schemeClr val="tx1"/>
                </a:solidFill>
              </a:rPr>
              <a:t>Fuel</a:t>
            </a:r>
          </a:p>
          <a:p>
            <a:pPr lvl="1"/>
            <a:r>
              <a:rPr lang="en-US" dirty="0">
                <a:solidFill>
                  <a:schemeClr val="tx1"/>
                </a:solidFill>
              </a:rPr>
              <a:t>Repairs</a:t>
            </a:r>
          </a:p>
          <a:p>
            <a:pPr lvl="1"/>
            <a:r>
              <a:rPr lang="en-US" dirty="0">
                <a:solidFill>
                  <a:schemeClr val="tx1"/>
                </a:solidFill>
              </a:rPr>
              <a:t>Custom</a:t>
            </a:r>
          </a:p>
          <a:p>
            <a:pPr lvl="1"/>
            <a:r>
              <a:rPr lang="en-US" dirty="0">
                <a:solidFill>
                  <a:schemeClr val="tx1"/>
                </a:solidFill>
              </a:rPr>
              <a:t>Labor (some)</a:t>
            </a:r>
          </a:p>
          <a:p>
            <a:pPr lvl="1"/>
            <a:r>
              <a:rPr lang="en-US" dirty="0">
                <a:solidFill>
                  <a:schemeClr val="tx1"/>
                </a:solidFill>
              </a:rPr>
              <a:t>Marketing</a:t>
            </a:r>
          </a:p>
          <a:p>
            <a:pPr lvl="1"/>
            <a:r>
              <a:rPr lang="en-US" dirty="0">
                <a:solidFill>
                  <a:schemeClr val="tx1"/>
                </a:solidFill>
              </a:rPr>
              <a:t>Hauling</a:t>
            </a:r>
          </a:p>
          <a:p>
            <a:pPr lvl="1"/>
            <a:r>
              <a:rPr lang="en-US" dirty="0">
                <a:solidFill>
                  <a:schemeClr val="tx1"/>
                </a:solidFill>
              </a:rPr>
              <a:t>Bedding</a:t>
            </a:r>
          </a:p>
        </p:txBody>
      </p:sp>
      <p:sp>
        <p:nvSpPr>
          <p:cNvPr id="6" name="Content Placeholder 5"/>
          <p:cNvSpPr>
            <a:spLocks noGrp="1"/>
          </p:cNvSpPr>
          <p:nvPr>
            <p:ph sz="half" idx="2"/>
          </p:nvPr>
        </p:nvSpPr>
        <p:spPr>
          <a:solidFill>
            <a:schemeClr val="bg1"/>
          </a:solidFill>
        </p:spPr>
        <p:txBody>
          <a:bodyPr>
            <a:normAutofit/>
          </a:bodyPr>
          <a:lstStyle/>
          <a:p>
            <a:r>
              <a:rPr lang="en-US" dirty="0">
                <a:solidFill>
                  <a:schemeClr val="tx1"/>
                </a:solidFill>
              </a:rPr>
              <a:t>Overhead</a:t>
            </a:r>
          </a:p>
          <a:p>
            <a:pPr lvl="1"/>
            <a:r>
              <a:rPr lang="en-US" dirty="0">
                <a:solidFill>
                  <a:schemeClr val="tx1"/>
                </a:solidFill>
              </a:rPr>
              <a:t>Labor (some)</a:t>
            </a:r>
          </a:p>
          <a:p>
            <a:pPr lvl="1"/>
            <a:r>
              <a:rPr lang="en-US" dirty="0">
                <a:solidFill>
                  <a:schemeClr val="tx1"/>
                </a:solidFill>
              </a:rPr>
              <a:t>Leases</a:t>
            </a:r>
          </a:p>
          <a:p>
            <a:pPr lvl="1"/>
            <a:r>
              <a:rPr lang="en-US" dirty="0">
                <a:solidFill>
                  <a:schemeClr val="tx1"/>
                </a:solidFill>
              </a:rPr>
              <a:t>Utilities</a:t>
            </a:r>
          </a:p>
          <a:p>
            <a:pPr lvl="1"/>
            <a:r>
              <a:rPr lang="en-US" dirty="0">
                <a:solidFill>
                  <a:schemeClr val="tx1"/>
                </a:solidFill>
              </a:rPr>
              <a:t>Interest</a:t>
            </a:r>
          </a:p>
          <a:p>
            <a:pPr lvl="1"/>
            <a:r>
              <a:rPr lang="en-US" dirty="0">
                <a:solidFill>
                  <a:schemeClr val="tx1"/>
                </a:solidFill>
              </a:rPr>
              <a:t>Depreciation</a:t>
            </a:r>
          </a:p>
        </p:txBody>
      </p:sp>
    </p:spTree>
    <p:extLst>
      <p:ext uri="{BB962C8B-B14F-4D97-AF65-F5344CB8AC3E}">
        <p14:creationId xmlns:p14="http://schemas.microsoft.com/office/powerpoint/2010/main" val="51507981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81000" y="152400"/>
            <a:ext cx="4000500" cy="768266"/>
          </a:xfrm>
        </p:spPr>
        <p:txBody>
          <a:bodyPr vert="horz" lIns="69056" tIns="34529" rIns="69056" bIns="34529" rtlCol="0" anchor="ctr">
            <a:normAutofit fontScale="90000"/>
          </a:bodyPr>
          <a:lstStyle/>
          <a:p>
            <a:pPr>
              <a:defRPr/>
            </a:pPr>
            <a:r>
              <a:rPr lang="en-US" cap="none" dirty="0">
                <a:effectLst/>
              </a:rPr>
              <a:t>Dairy Cows – </a:t>
            </a:r>
            <a:br>
              <a:rPr lang="en-US" cap="none" dirty="0">
                <a:effectLst/>
              </a:rPr>
            </a:br>
            <a:r>
              <a:rPr lang="en-US" sz="2325" dirty="0"/>
              <a:t>Costs and Gross Margin </a:t>
            </a:r>
            <a:r>
              <a:rPr lang="en-US" sz="2325" u="sng" dirty="0"/>
              <a:t>per CWT</a:t>
            </a:r>
          </a:p>
        </p:txBody>
      </p:sp>
      <p:graphicFrame>
        <p:nvGraphicFramePr>
          <p:cNvPr id="5" name="Object 3"/>
          <p:cNvGraphicFramePr>
            <a:graphicFrameLocks noChangeAspect="1"/>
          </p:cNvGraphicFramePr>
          <p:nvPr>
            <p:extLst>
              <p:ext uri="{D42A27DB-BD31-4B8C-83A1-F6EECF244321}">
                <p14:modId xmlns:p14="http://schemas.microsoft.com/office/powerpoint/2010/main" val="3267821284"/>
              </p:ext>
            </p:extLst>
          </p:nvPr>
        </p:nvGraphicFramePr>
        <p:xfrm>
          <a:off x="381001" y="920666"/>
          <a:ext cx="8686800" cy="5327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073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box(in)">
                                      <p:cBhvr>
                                        <p:cTn id="32" dur="500"/>
                                        <p:tgtEl>
                                          <p:spTgt spid="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box(in)">
                                      <p:cBhvr>
                                        <p:cTn id="37" dur="500"/>
                                        <p:tgtEl>
                                          <p:spTgt spid="5">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
                                            <p:graphicEl>
                                              <a:chart seriesIdx="6" categoryIdx="-4" bldStep="series"/>
                                            </p:graphicEl>
                                          </p:spTgt>
                                        </p:tgtEl>
                                        <p:attrNameLst>
                                          <p:attrName>style.visibility</p:attrName>
                                        </p:attrNameLst>
                                      </p:cBhvr>
                                      <p:to>
                                        <p:strVal val="visible"/>
                                      </p:to>
                                    </p:set>
                                    <p:animEffect transition="in" filter="box(in)">
                                      <p:cBhvr>
                                        <p:cTn id="42" dur="500"/>
                                        <p:tgtEl>
                                          <p:spTgt spid="5">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81000" y="152400"/>
            <a:ext cx="4000500" cy="768266"/>
          </a:xfrm>
        </p:spPr>
        <p:txBody>
          <a:bodyPr vert="horz" lIns="69056" tIns="34529" rIns="69056" bIns="34529" rtlCol="0" anchor="ctr">
            <a:normAutofit fontScale="90000"/>
          </a:bodyPr>
          <a:lstStyle/>
          <a:p>
            <a:pPr>
              <a:defRPr/>
            </a:pPr>
            <a:r>
              <a:rPr lang="en-US" cap="none" dirty="0">
                <a:effectLst/>
              </a:rPr>
              <a:t>Dairy Cows – </a:t>
            </a:r>
            <a:br>
              <a:rPr lang="en-US" cap="none" dirty="0">
                <a:effectLst/>
              </a:rPr>
            </a:br>
            <a:r>
              <a:rPr lang="en-US" sz="2325" dirty="0"/>
              <a:t>Costs and Gross Margin </a:t>
            </a:r>
            <a:r>
              <a:rPr lang="en-US" sz="2325" u="sng" dirty="0"/>
              <a:t>per Cow</a:t>
            </a:r>
          </a:p>
        </p:txBody>
      </p:sp>
      <p:graphicFrame>
        <p:nvGraphicFramePr>
          <p:cNvPr id="5" name="Object 3"/>
          <p:cNvGraphicFramePr>
            <a:graphicFrameLocks noChangeAspect="1"/>
          </p:cNvGraphicFramePr>
          <p:nvPr>
            <p:extLst>
              <p:ext uri="{D42A27DB-BD31-4B8C-83A1-F6EECF244321}">
                <p14:modId xmlns:p14="http://schemas.microsoft.com/office/powerpoint/2010/main" val="1946301945"/>
              </p:ext>
            </p:extLst>
          </p:nvPr>
        </p:nvGraphicFramePr>
        <p:xfrm>
          <a:off x="381001" y="920666"/>
          <a:ext cx="8686800" cy="5327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2088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box(in)">
                                      <p:cBhvr>
                                        <p:cTn id="32" dur="500"/>
                                        <p:tgtEl>
                                          <p:spTgt spid="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box(in)">
                                      <p:cBhvr>
                                        <p:cTn id="37" dur="500"/>
                                        <p:tgtEl>
                                          <p:spTgt spid="5">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
                                            <p:graphicEl>
                                              <a:chart seriesIdx="6" categoryIdx="-4" bldStep="series"/>
                                            </p:graphicEl>
                                          </p:spTgt>
                                        </p:tgtEl>
                                        <p:attrNameLst>
                                          <p:attrName>style.visibility</p:attrName>
                                        </p:attrNameLst>
                                      </p:cBhvr>
                                      <p:to>
                                        <p:strVal val="visible"/>
                                      </p:to>
                                    </p:set>
                                    <p:animEffect transition="in" filter="box(in)">
                                      <p:cBhvr>
                                        <p:cTn id="42" dur="500"/>
                                        <p:tgtEl>
                                          <p:spTgt spid="5">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FD5A-8704-46CD-B9D3-04B6F6BCEB56}"/>
              </a:ext>
            </a:extLst>
          </p:cNvPr>
          <p:cNvSpPr>
            <a:spLocks noGrp="1"/>
          </p:cNvSpPr>
          <p:nvPr>
            <p:ph type="title"/>
          </p:nvPr>
        </p:nvSpPr>
        <p:spPr/>
        <p:txBody>
          <a:bodyPr/>
          <a:lstStyle/>
          <a:p>
            <a:r>
              <a:rPr lang="en-US" dirty="0"/>
              <a:t>Comparison by Profitability Group</a:t>
            </a:r>
            <a:br>
              <a:rPr lang="en-US" dirty="0"/>
            </a:br>
            <a:r>
              <a:rPr lang="en-US" dirty="0"/>
              <a:t>-Key Factors</a:t>
            </a:r>
          </a:p>
        </p:txBody>
      </p:sp>
      <p:graphicFrame>
        <p:nvGraphicFramePr>
          <p:cNvPr id="3" name="Table 2">
            <a:extLst>
              <a:ext uri="{FF2B5EF4-FFF2-40B4-BE49-F238E27FC236}">
                <a16:creationId xmlns:a16="http://schemas.microsoft.com/office/drawing/2014/main" id="{0877B4DC-7E6A-4802-8E45-5D12ED8A82EE}"/>
              </a:ext>
            </a:extLst>
          </p:cNvPr>
          <p:cNvGraphicFramePr>
            <a:graphicFrameLocks noGrp="1"/>
          </p:cNvGraphicFramePr>
          <p:nvPr>
            <p:extLst>
              <p:ext uri="{D42A27DB-BD31-4B8C-83A1-F6EECF244321}">
                <p14:modId xmlns:p14="http://schemas.microsoft.com/office/powerpoint/2010/main" val="2437695772"/>
              </p:ext>
            </p:extLst>
          </p:nvPr>
        </p:nvGraphicFramePr>
        <p:xfrm>
          <a:off x="762000" y="1690688"/>
          <a:ext cx="7315200" cy="377731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933804908"/>
                    </a:ext>
                  </a:extLst>
                </a:gridCol>
                <a:gridCol w="1828800">
                  <a:extLst>
                    <a:ext uri="{9D8B030D-6E8A-4147-A177-3AD203B41FA5}">
                      <a16:colId xmlns:a16="http://schemas.microsoft.com/office/drawing/2014/main" val="2594747286"/>
                    </a:ext>
                  </a:extLst>
                </a:gridCol>
                <a:gridCol w="1828800">
                  <a:extLst>
                    <a:ext uri="{9D8B030D-6E8A-4147-A177-3AD203B41FA5}">
                      <a16:colId xmlns:a16="http://schemas.microsoft.com/office/drawing/2014/main" val="3204480119"/>
                    </a:ext>
                  </a:extLst>
                </a:gridCol>
                <a:gridCol w="1828800">
                  <a:extLst>
                    <a:ext uri="{9D8B030D-6E8A-4147-A177-3AD203B41FA5}">
                      <a16:colId xmlns:a16="http://schemas.microsoft.com/office/drawing/2014/main" val="3141307823"/>
                    </a:ext>
                  </a:extLst>
                </a:gridCol>
              </a:tblGrid>
              <a:tr h="445122">
                <a:tc>
                  <a:txBody>
                    <a:bodyPr/>
                    <a:lstStyle/>
                    <a:p>
                      <a:endParaRPr lang="en-US" dirty="0"/>
                    </a:p>
                  </a:txBody>
                  <a:tcPr/>
                </a:tc>
                <a:tc>
                  <a:txBody>
                    <a:bodyPr/>
                    <a:lstStyle/>
                    <a:p>
                      <a:pPr algn="ctr"/>
                      <a:r>
                        <a:rPr lang="en-US" dirty="0"/>
                        <a:t>Low 20%</a:t>
                      </a:r>
                    </a:p>
                  </a:txBody>
                  <a:tcPr/>
                </a:tc>
                <a:tc>
                  <a:txBody>
                    <a:bodyPr/>
                    <a:lstStyle/>
                    <a:p>
                      <a:pPr algn="ctr"/>
                      <a:r>
                        <a:rPr lang="en-US" dirty="0"/>
                        <a:t>Median</a:t>
                      </a:r>
                    </a:p>
                  </a:txBody>
                  <a:tcPr/>
                </a:tc>
                <a:tc>
                  <a:txBody>
                    <a:bodyPr/>
                    <a:lstStyle/>
                    <a:p>
                      <a:pPr algn="ctr"/>
                      <a:r>
                        <a:rPr lang="en-US" dirty="0"/>
                        <a:t>High 20%</a:t>
                      </a:r>
                    </a:p>
                  </a:txBody>
                  <a:tcPr/>
                </a:tc>
                <a:extLst>
                  <a:ext uri="{0D108BD9-81ED-4DB2-BD59-A6C34878D82A}">
                    <a16:rowId xmlns:a16="http://schemas.microsoft.com/office/drawing/2014/main" val="3651982017"/>
                  </a:ext>
                </a:extLst>
              </a:tr>
              <a:tr h="603658">
                <a:tc>
                  <a:txBody>
                    <a:bodyPr/>
                    <a:lstStyle/>
                    <a:p>
                      <a:r>
                        <a:rPr lang="en-US" dirty="0"/>
                        <a:t>Energy Corrected Milk</a:t>
                      </a:r>
                    </a:p>
                  </a:txBody>
                  <a:tcPr/>
                </a:tc>
                <a:tc>
                  <a:txBody>
                    <a:bodyPr/>
                    <a:lstStyle/>
                    <a:p>
                      <a:pPr algn="ctr"/>
                      <a:r>
                        <a:rPr lang="en-US" dirty="0"/>
                        <a:t>26,835</a:t>
                      </a:r>
                    </a:p>
                  </a:txBody>
                  <a:tcPr/>
                </a:tc>
                <a:tc>
                  <a:txBody>
                    <a:bodyPr/>
                    <a:lstStyle/>
                    <a:p>
                      <a:pPr algn="ctr"/>
                      <a:r>
                        <a:rPr lang="en-US" dirty="0"/>
                        <a:t>28,867</a:t>
                      </a:r>
                    </a:p>
                  </a:txBody>
                  <a:tcPr/>
                </a:tc>
                <a:tc>
                  <a:txBody>
                    <a:bodyPr/>
                    <a:lstStyle/>
                    <a:p>
                      <a:pPr algn="ctr"/>
                      <a:r>
                        <a:rPr lang="en-US" dirty="0"/>
                        <a:t>29,319</a:t>
                      </a:r>
                    </a:p>
                  </a:txBody>
                  <a:tcPr/>
                </a:tc>
                <a:extLst>
                  <a:ext uri="{0D108BD9-81ED-4DB2-BD59-A6C34878D82A}">
                    <a16:rowId xmlns:a16="http://schemas.microsoft.com/office/drawing/2014/main" val="2077850198"/>
                  </a:ext>
                </a:extLst>
              </a:tr>
              <a:tr h="445122">
                <a:tc>
                  <a:txBody>
                    <a:bodyPr/>
                    <a:lstStyle/>
                    <a:p>
                      <a:r>
                        <a:rPr lang="en-US" dirty="0"/>
                        <a:t>Replacement Costs</a:t>
                      </a:r>
                    </a:p>
                  </a:txBody>
                  <a:tcPr/>
                </a:tc>
                <a:tc>
                  <a:txBody>
                    <a:bodyPr/>
                    <a:lstStyle/>
                    <a:p>
                      <a:pPr algn="ctr"/>
                      <a:r>
                        <a:rPr lang="en-US" dirty="0"/>
                        <a:t>$3.20/CWT</a:t>
                      </a:r>
                    </a:p>
                  </a:txBody>
                  <a:tcPr/>
                </a:tc>
                <a:tc>
                  <a:txBody>
                    <a:bodyPr/>
                    <a:lstStyle/>
                    <a:p>
                      <a:pPr algn="ctr"/>
                      <a:r>
                        <a:rPr lang="en-US" dirty="0"/>
                        <a:t>$2.45/CWT</a:t>
                      </a:r>
                    </a:p>
                  </a:txBody>
                  <a:tcPr/>
                </a:tc>
                <a:tc>
                  <a:txBody>
                    <a:bodyPr/>
                    <a:lstStyle/>
                    <a:p>
                      <a:pPr algn="ctr"/>
                      <a:r>
                        <a:rPr lang="en-US" dirty="0"/>
                        <a:t>$2.25/CWT</a:t>
                      </a:r>
                    </a:p>
                  </a:txBody>
                  <a:tcPr/>
                </a:tc>
                <a:extLst>
                  <a:ext uri="{0D108BD9-81ED-4DB2-BD59-A6C34878D82A}">
                    <a16:rowId xmlns:a16="http://schemas.microsoft.com/office/drawing/2014/main" val="416676998"/>
                  </a:ext>
                </a:extLst>
              </a:tr>
              <a:tr h="445122">
                <a:tc>
                  <a:txBody>
                    <a:bodyPr/>
                    <a:lstStyle/>
                    <a:p>
                      <a:r>
                        <a:rPr lang="en-US" dirty="0"/>
                        <a:t>Feed Costs</a:t>
                      </a:r>
                    </a:p>
                  </a:txBody>
                  <a:tcPr/>
                </a:tc>
                <a:tc>
                  <a:txBody>
                    <a:bodyPr/>
                    <a:lstStyle/>
                    <a:p>
                      <a:pPr algn="ctr"/>
                      <a:r>
                        <a:rPr lang="en-US" dirty="0"/>
                        <a:t>$11.35/CWT</a:t>
                      </a:r>
                    </a:p>
                  </a:txBody>
                  <a:tcPr/>
                </a:tc>
                <a:tc>
                  <a:txBody>
                    <a:bodyPr/>
                    <a:lstStyle/>
                    <a:p>
                      <a:pPr algn="ctr"/>
                      <a:r>
                        <a:rPr lang="en-US" dirty="0"/>
                        <a:t>$10.15/CWT</a:t>
                      </a:r>
                    </a:p>
                  </a:txBody>
                  <a:tcPr/>
                </a:tc>
                <a:tc>
                  <a:txBody>
                    <a:bodyPr/>
                    <a:lstStyle/>
                    <a:p>
                      <a:pPr algn="ctr"/>
                      <a:r>
                        <a:rPr lang="en-US" dirty="0"/>
                        <a:t>$10.26/CWT</a:t>
                      </a:r>
                    </a:p>
                  </a:txBody>
                  <a:tcPr/>
                </a:tc>
                <a:extLst>
                  <a:ext uri="{0D108BD9-81ED-4DB2-BD59-A6C34878D82A}">
                    <a16:rowId xmlns:a16="http://schemas.microsoft.com/office/drawing/2014/main" val="3580017927"/>
                  </a:ext>
                </a:extLst>
              </a:tr>
              <a:tr h="445122">
                <a:tc>
                  <a:txBody>
                    <a:bodyPr/>
                    <a:lstStyle/>
                    <a:p>
                      <a:r>
                        <a:rPr lang="en-US" dirty="0"/>
                        <a:t>Feed Costs/Cow</a:t>
                      </a:r>
                    </a:p>
                  </a:txBody>
                  <a:tcPr/>
                </a:tc>
                <a:tc>
                  <a:txBody>
                    <a:bodyPr/>
                    <a:lstStyle/>
                    <a:p>
                      <a:pPr algn="ctr"/>
                      <a:r>
                        <a:rPr lang="en-US" dirty="0"/>
                        <a:t>$2,768</a:t>
                      </a:r>
                    </a:p>
                  </a:txBody>
                  <a:tcPr/>
                </a:tc>
                <a:tc>
                  <a:txBody>
                    <a:bodyPr/>
                    <a:lstStyle/>
                    <a:p>
                      <a:pPr algn="ctr"/>
                      <a:r>
                        <a:rPr lang="en-US" dirty="0"/>
                        <a:t>$2,674</a:t>
                      </a:r>
                    </a:p>
                  </a:txBody>
                  <a:tcPr/>
                </a:tc>
                <a:tc>
                  <a:txBody>
                    <a:bodyPr/>
                    <a:lstStyle/>
                    <a:p>
                      <a:pPr algn="ctr"/>
                      <a:r>
                        <a:rPr lang="en-US" dirty="0"/>
                        <a:t>$2,745</a:t>
                      </a:r>
                    </a:p>
                  </a:txBody>
                  <a:tcPr/>
                </a:tc>
                <a:extLst>
                  <a:ext uri="{0D108BD9-81ED-4DB2-BD59-A6C34878D82A}">
                    <a16:rowId xmlns:a16="http://schemas.microsoft.com/office/drawing/2014/main" val="2529617563"/>
                  </a:ext>
                </a:extLst>
              </a:tr>
              <a:tr h="445122">
                <a:tc>
                  <a:txBody>
                    <a:bodyPr/>
                    <a:lstStyle/>
                    <a:p>
                      <a:r>
                        <a:rPr lang="en-US" dirty="0" err="1"/>
                        <a:t>Lbs</a:t>
                      </a:r>
                      <a:r>
                        <a:rPr lang="en-US" dirty="0"/>
                        <a:t> of Fat &amp; Protein/Cow</a:t>
                      </a:r>
                    </a:p>
                  </a:txBody>
                  <a:tcPr/>
                </a:tc>
                <a:tc>
                  <a:txBody>
                    <a:bodyPr/>
                    <a:lstStyle/>
                    <a:p>
                      <a:pPr algn="ctr"/>
                      <a:r>
                        <a:rPr lang="en-US" dirty="0"/>
                        <a:t>1,825</a:t>
                      </a:r>
                    </a:p>
                  </a:txBody>
                  <a:tcPr/>
                </a:tc>
                <a:tc>
                  <a:txBody>
                    <a:bodyPr/>
                    <a:lstStyle/>
                    <a:p>
                      <a:pPr algn="ctr"/>
                      <a:r>
                        <a:rPr lang="en-US" dirty="0"/>
                        <a:t>1,961</a:t>
                      </a:r>
                    </a:p>
                  </a:txBody>
                  <a:tcPr/>
                </a:tc>
                <a:tc>
                  <a:txBody>
                    <a:bodyPr/>
                    <a:lstStyle/>
                    <a:p>
                      <a:pPr algn="ctr"/>
                      <a:r>
                        <a:rPr lang="en-US" dirty="0"/>
                        <a:t>1,987</a:t>
                      </a:r>
                    </a:p>
                  </a:txBody>
                  <a:tcPr/>
                </a:tc>
                <a:extLst>
                  <a:ext uri="{0D108BD9-81ED-4DB2-BD59-A6C34878D82A}">
                    <a16:rowId xmlns:a16="http://schemas.microsoft.com/office/drawing/2014/main" val="3991044512"/>
                  </a:ext>
                </a:extLst>
              </a:tr>
              <a:tr h="445122">
                <a:tc>
                  <a:txBody>
                    <a:bodyPr/>
                    <a:lstStyle/>
                    <a:p>
                      <a:r>
                        <a:rPr lang="en-US" dirty="0"/>
                        <a:t>Milk Price</a:t>
                      </a:r>
                    </a:p>
                  </a:txBody>
                  <a:tcPr/>
                </a:tc>
                <a:tc>
                  <a:txBody>
                    <a:bodyPr/>
                    <a:lstStyle/>
                    <a:p>
                      <a:pPr algn="ctr"/>
                      <a:r>
                        <a:rPr lang="en-US" dirty="0"/>
                        <a:t>$18.67</a:t>
                      </a:r>
                    </a:p>
                  </a:txBody>
                  <a:tcPr/>
                </a:tc>
                <a:tc>
                  <a:txBody>
                    <a:bodyPr/>
                    <a:lstStyle/>
                    <a:p>
                      <a:pPr algn="ctr"/>
                      <a:r>
                        <a:rPr lang="en-US" dirty="0"/>
                        <a:t>$19.01</a:t>
                      </a:r>
                    </a:p>
                  </a:txBody>
                  <a:tcPr/>
                </a:tc>
                <a:tc>
                  <a:txBody>
                    <a:bodyPr/>
                    <a:lstStyle/>
                    <a:p>
                      <a:pPr algn="ctr"/>
                      <a:r>
                        <a:rPr lang="en-US" dirty="0"/>
                        <a:t>$20.36</a:t>
                      </a:r>
                    </a:p>
                  </a:txBody>
                  <a:tcPr/>
                </a:tc>
                <a:extLst>
                  <a:ext uri="{0D108BD9-81ED-4DB2-BD59-A6C34878D82A}">
                    <a16:rowId xmlns:a16="http://schemas.microsoft.com/office/drawing/2014/main" val="954976568"/>
                  </a:ext>
                </a:extLst>
              </a:tr>
              <a:tr h="445122">
                <a:tc>
                  <a:txBody>
                    <a:bodyPr/>
                    <a:lstStyle/>
                    <a:p>
                      <a:r>
                        <a:rPr lang="en-US" dirty="0"/>
                        <a:t>Milk Price after Hauling</a:t>
                      </a:r>
                    </a:p>
                  </a:txBody>
                  <a:tcPr/>
                </a:tc>
                <a:tc>
                  <a:txBody>
                    <a:bodyPr/>
                    <a:lstStyle/>
                    <a:p>
                      <a:pPr algn="ctr"/>
                      <a:r>
                        <a:rPr lang="en-US" dirty="0"/>
                        <a:t>$18.18</a:t>
                      </a:r>
                    </a:p>
                  </a:txBody>
                  <a:tcPr/>
                </a:tc>
                <a:tc>
                  <a:txBody>
                    <a:bodyPr/>
                    <a:lstStyle/>
                    <a:p>
                      <a:pPr algn="ctr"/>
                      <a:r>
                        <a:rPr lang="en-US" dirty="0"/>
                        <a:t>$18.52</a:t>
                      </a:r>
                    </a:p>
                  </a:txBody>
                  <a:tcPr/>
                </a:tc>
                <a:tc>
                  <a:txBody>
                    <a:bodyPr/>
                    <a:lstStyle/>
                    <a:p>
                      <a:pPr algn="ctr"/>
                      <a:r>
                        <a:rPr lang="en-US" dirty="0"/>
                        <a:t>$20.07</a:t>
                      </a:r>
                    </a:p>
                  </a:txBody>
                  <a:tcPr/>
                </a:tc>
                <a:extLst>
                  <a:ext uri="{0D108BD9-81ED-4DB2-BD59-A6C34878D82A}">
                    <a16:rowId xmlns:a16="http://schemas.microsoft.com/office/drawing/2014/main" val="3907436583"/>
                  </a:ext>
                </a:extLst>
              </a:tr>
            </a:tbl>
          </a:graphicData>
        </a:graphic>
      </p:graphicFrame>
    </p:spTree>
    <p:extLst>
      <p:ext uri="{BB962C8B-B14F-4D97-AF65-F5344CB8AC3E}">
        <p14:creationId xmlns:p14="http://schemas.microsoft.com/office/powerpoint/2010/main" val="3186646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142875"/>
            <a:ext cx="7010400" cy="914400"/>
          </a:xfrm>
        </p:spPr>
        <p:txBody>
          <a:bodyPr vert="horz" lIns="92075" tIns="46038" rIns="92075" bIns="46038" anchor="ctr">
            <a:normAutofit fontScale="90000"/>
          </a:bodyPr>
          <a:lstStyle/>
          <a:p>
            <a:pPr>
              <a:defRPr/>
            </a:pPr>
            <a:r>
              <a:rPr lang="en-US" cap="none" dirty="0">
                <a:effectLst/>
              </a:rPr>
              <a:t>Dairy Cows – </a:t>
            </a:r>
            <a:r>
              <a:rPr lang="en-US" cap="none" dirty="0">
                <a:solidFill>
                  <a:srgbClr val="C00000"/>
                </a:solidFill>
                <a:effectLst/>
              </a:rPr>
              <a:t>3-yr trend</a:t>
            </a:r>
            <a:br>
              <a:rPr lang="en-US" sz="3200" cap="none" dirty="0">
                <a:effectLst/>
              </a:rPr>
            </a:br>
            <a:r>
              <a:rPr lang="en-US" sz="3100" cap="none" dirty="0">
                <a:effectLst/>
              </a:rPr>
              <a:t>Returns per Cow</a:t>
            </a:r>
          </a:p>
        </p:txBody>
      </p:sp>
      <p:graphicFrame>
        <p:nvGraphicFramePr>
          <p:cNvPr id="4" name="Object 3"/>
          <p:cNvGraphicFramePr>
            <a:graphicFrameLocks noChangeAspect="1"/>
          </p:cNvGraphicFramePr>
          <p:nvPr>
            <p:extLst>
              <p:ext uri="{D42A27DB-BD31-4B8C-83A1-F6EECF244321}">
                <p14:modId xmlns:p14="http://schemas.microsoft.com/office/powerpoint/2010/main" val="1017277419"/>
              </p:ext>
            </p:extLst>
          </p:nvPr>
        </p:nvGraphicFramePr>
        <p:xfrm>
          <a:off x="304800" y="1066800"/>
          <a:ext cx="9982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3691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41248"/>
          </a:xfrm>
        </p:spPr>
        <p:txBody>
          <a:bodyPr/>
          <a:lstStyle/>
          <a:p>
            <a:r>
              <a:rPr lang="en-US" dirty="0"/>
              <a:t>Feed and non-feed costs – </a:t>
            </a:r>
            <a:r>
              <a:rPr lang="en-US" dirty="0">
                <a:solidFill>
                  <a:srgbClr val="FF0000"/>
                </a:solidFill>
              </a:rPr>
              <a:t>3 </a:t>
            </a:r>
            <a:r>
              <a:rPr lang="en-US" dirty="0" err="1">
                <a:solidFill>
                  <a:srgbClr val="FF0000"/>
                </a:solidFill>
              </a:rPr>
              <a:t>yr</a:t>
            </a:r>
            <a:r>
              <a:rPr lang="en-US" dirty="0">
                <a:solidFill>
                  <a:srgbClr val="FF0000"/>
                </a:solidFill>
              </a:rPr>
              <a:t> trend</a:t>
            </a:r>
          </a:p>
        </p:txBody>
      </p:sp>
      <p:graphicFrame>
        <p:nvGraphicFramePr>
          <p:cNvPr id="5" name="Chart 4"/>
          <p:cNvGraphicFramePr/>
          <p:nvPr>
            <p:extLst>
              <p:ext uri="{D42A27DB-BD31-4B8C-83A1-F6EECF244321}">
                <p14:modId xmlns:p14="http://schemas.microsoft.com/office/powerpoint/2010/main" val="1673337755"/>
              </p:ext>
            </p:extLst>
          </p:nvPr>
        </p:nvGraphicFramePr>
        <p:xfrm>
          <a:off x="762000" y="1066800"/>
          <a:ext cx="75438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37079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41248"/>
          </a:xfrm>
        </p:spPr>
        <p:txBody>
          <a:bodyPr>
            <a:normAutofit fontScale="90000"/>
          </a:bodyPr>
          <a:lstStyle/>
          <a:p>
            <a:r>
              <a:rPr lang="en-US" dirty="0"/>
              <a:t>Feed and non-feed costs – </a:t>
            </a:r>
            <a:r>
              <a:rPr lang="en-US" dirty="0">
                <a:solidFill>
                  <a:srgbClr val="FF0000"/>
                </a:solidFill>
              </a:rPr>
              <a:t>3 </a:t>
            </a:r>
            <a:r>
              <a:rPr lang="en-US" dirty="0" err="1">
                <a:solidFill>
                  <a:srgbClr val="FF0000"/>
                </a:solidFill>
              </a:rPr>
              <a:t>yr</a:t>
            </a:r>
            <a:r>
              <a:rPr lang="en-US" dirty="0">
                <a:solidFill>
                  <a:srgbClr val="FF0000"/>
                </a:solidFill>
              </a:rPr>
              <a:t> trend with labor and replacement cost</a:t>
            </a:r>
          </a:p>
        </p:txBody>
      </p:sp>
      <p:graphicFrame>
        <p:nvGraphicFramePr>
          <p:cNvPr id="5" name="Chart 4"/>
          <p:cNvGraphicFramePr/>
          <p:nvPr>
            <p:extLst>
              <p:ext uri="{D42A27DB-BD31-4B8C-83A1-F6EECF244321}">
                <p14:modId xmlns:p14="http://schemas.microsoft.com/office/powerpoint/2010/main" val="4078282300"/>
              </p:ext>
            </p:extLst>
          </p:nvPr>
        </p:nvGraphicFramePr>
        <p:xfrm>
          <a:off x="762000" y="1066800"/>
          <a:ext cx="75438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987298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6781800" cy="922726"/>
          </a:xfrm>
        </p:spPr>
        <p:txBody>
          <a:bodyPr lIns="92075" tIns="46038" rIns="92075" bIns="46038">
            <a:normAutofit fontScale="90000"/>
          </a:bodyPr>
          <a:lstStyle/>
          <a:p>
            <a:pPr>
              <a:defRPr/>
            </a:pPr>
            <a:r>
              <a:rPr lang="en-US" cap="none" dirty="0">
                <a:effectLst/>
              </a:rPr>
              <a:t>Cost of Production &amp;</a:t>
            </a:r>
            <a:br>
              <a:rPr lang="en-US" cap="none" dirty="0">
                <a:effectLst/>
              </a:rPr>
            </a:br>
            <a:r>
              <a:rPr lang="en-US" dirty="0">
                <a:effectLst/>
              </a:rPr>
              <a:t>Milk Price – </a:t>
            </a:r>
            <a:endParaRPr lang="en-US" cap="none" dirty="0">
              <a:effectLst/>
            </a:endParaRPr>
          </a:p>
        </p:txBody>
      </p:sp>
      <p:graphicFrame>
        <p:nvGraphicFramePr>
          <p:cNvPr id="6" name="Chart 5">
            <a:extLst>
              <a:ext uri="{FF2B5EF4-FFF2-40B4-BE49-F238E27FC236}">
                <a16:creationId xmlns:a16="http://schemas.microsoft.com/office/drawing/2014/main" id="{46C1A26D-DE93-4E46-897C-752578B6D927}"/>
              </a:ext>
            </a:extLst>
          </p:cNvPr>
          <p:cNvGraphicFramePr/>
          <p:nvPr>
            <p:extLst>
              <p:ext uri="{D42A27DB-BD31-4B8C-83A1-F6EECF244321}">
                <p14:modId xmlns:p14="http://schemas.microsoft.com/office/powerpoint/2010/main" val="3165430122"/>
              </p:ext>
            </p:extLst>
          </p:nvPr>
        </p:nvGraphicFramePr>
        <p:xfrm>
          <a:off x="2286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097896"/>
      </p:ext>
    </p:extLst>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bluewaterlearns.com/wp-content/uploads/2014/05/4-co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1325704" cy="754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304800" y="152400"/>
            <a:ext cx="8229600" cy="1066800"/>
          </a:xfrm>
          <a:prstGeom prst="rect">
            <a:avLst/>
          </a:prstGeom>
          <a:no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latin typeface="Arial" charset="0"/>
              </a:rPr>
              <a:t>Livestock Enterprise Information</a:t>
            </a:r>
          </a:p>
        </p:txBody>
      </p:sp>
      <p:sp>
        <p:nvSpPr>
          <p:cNvPr id="5" name="Rectangle 6"/>
          <p:cNvSpPr>
            <a:spLocks noChangeArrowheads="1"/>
          </p:cNvSpPr>
          <p:nvPr/>
        </p:nvSpPr>
        <p:spPr bwMode="auto">
          <a:xfrm>
            <a:off x="533400" y="1190625"/>
            <a:ext cx="5943600" cy="2014182"/>
          </a:xfrm>
          <a:prstGeom prst="rect">
            <a:avLst/>
          </a:prstGeom>
          <a:noFill/>
          <a:ln w="9525">
            <a:noFill/>
            <a:miter lim="800000"/>
            <a:headEnd/>
            <a:tailEnd/>
          </a:ln>
          <a:effectLst/>
        </p:spPr>
        <p:txBody>
          <a:bodyPr/>
          <a:lstStyle/>
          <a:p>
            <a:pPr>
              <a:defRPr/>
            </a:pPr>
            <a:r>
              <a:rPr lang="en-US" sz="3200" i="0" dirty="0">
                <a:solidFill>
                  <a:schemeClr val="accent1"/>
                </a:solidFill>
                <a:latin typeface="+mn-lt"/>
              </a:rPr>
              <a:t>Dairy data on slides prior to</a:t>
            </a:r>
          </a:p>
          <a:p>
            <a:pPr>
              <a:defRPr/>
            </a:pPr>
            <a:r>
              <a:rPr lang="en-US" sz="3200" i="0" dirty="0">
                <a:solidFill>
                  <a:schemeClr val="accent1"/>
                </a:solidFill>
                <a:latin typeface="+mn-lt"/>
              </a:rPr>
              <a:t> “Dairy by herd size” </a:t>
            </a:r>
            <a:r>
              <a:rPr lang="en-US" sz="3200" i="0" u="sng" dirty="0">
                <a:solidFill>
                  <a:schemeClr val="accent1"/>
                </a:solidFill>
                <a:latin typeface="+mn-lt"/>
              </a:rPr>
              <a:t>does </a:t>
            </a:r>
          </a:p>
          <a:p>
            <a:pPr>
              <a:defRPr/>
            </a:pPr>
            <a:r>
              <a:rPr lang="en-US" sz="3200" i="0" dirty="0">
                <a:solidFill>
                  <a:schemeClr val="accent1"/>
                </a:solidFill>
                <a:latin typeface="+mn-lt"/>
              </a:rPr>
              <a:t> </a:t>
            </a:r>
            <a:r>
              <a:rPr lang="en-US" sz="3200" i="0" u="sng" dirty="0">
                <a:solidFill>
                  <a:schemeClr val="accent1"/>
                </a:solidFill>
                <a:latin typeface="+mn-lt"/>
              </a:rPr>
              <a:t>not include</a:t>
            </a:r>
            <a:r>
              <a:rPr lang="en-US" sz="3200" i="0" dirty="0">
                <a:solidFill>
                  <a:schemeClr val="accent1"/>
                </a:solidFill>
                <a:latin typeface="+mn-lt"/>
              </a:rPr>
              <a:t> </a:t>
            </a:r>
            <a:r>
              <a:rPr lang="en-US" sz="3200" i="0" dirty="0">
                <a:latin typeface="+mn-lt"/>
              </a:rPr>
              <a:t>Organic Production</a:t>
            </a:r>
          </a:p>
        </p:txBody>
      </p:sp>
    </p:spTree>
    <p:extLst>
      <p:ext uri="{BB962C8B-B14F-4D97-AF65-F5344CB8AC3E}">
        <p14:creationId xmlns:p14="http://schemas.microsoft.com/office/powerpoint/2010/main" val="7031286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bluewaterlearns.com/wp-content/uploads/2014/05/4-co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1325704" cy="754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7"/>
          <p:cNvSpPr>
            <a:spLocks noGrp="1" noChangeArrowheads="1"/>
          </p:cNvSpPr>
          <p:nvPr>
            <p:ph type="title"/>
          </p:nvPr>
        </p:nvSpPr>
        <p:spPr>
          <a:xfrm>
            <a:off x="27296" y="76200"/>
            <a:ext cx="5611504" cy="990600"/>
          </a:xfrm>
        </p:spPr>
        <p:txBody>
          <a:bodyPr>
            <a:normAutofit/>
          </a:bodyPr>
          <a:lstStyle/>
          <a:p>
            <a:pPr algn="ctr" eaLnBrk="1" hangingPunct="1">
              <a:defRPr/>
            </a:pPr>
            <a:r>
              <a:rPr lang="en-US" cap="none" dirty="0">
                <a:solidFill>
                  <a:schemeClr val="tx1">
                    <a:lumMod val="95000"/>
                    <a:lumOff val="5000"/>
                  </a:schemeClr>
                </a:solidFill>
                <a:effectLst/>
              </a:rPr>
              <a:t>Dairy Cows  - </a:t>
            </a:r>
            <a:r>
              <a:rPr lang="en-US" u="sng" cap="none" dirty="0">
                <a:solidFill>
                  <a:schemeClr val="tx1">
                    <a:lumMod val="95000"/>
                    <a:lumOff val="5000"/>
                  </a:schemeClr>
                </a:solidFill>
                <a:effectLst/>
              </a:rPr>
              <a:t>MN Dairy Sort</a:t>
            </a:r>
          </a:p>
        </p:txBody>
      </p:sp>
      <p:sp>
        <p:nvSpPr>
          <p:cNvPr id="6" name="TextBox 5"/>
          <p:cNvSpPr txBox="1"/>
          <p:nvPr/>
        </p:nvSpPr>
        <p:spPr>
          <a:xfrm>
            <a:off x="685800" y="1295400"/>
            <a:ext cx="4753970" cy="1889748"/>
          </a:xfrm>
          <a:prstGeom prst="rect">
            <a:avLst/>
          </a:prstGeom>
          <a:noFill/>
        </p:spPr>
        <p:txBody>
          <a:bodyPr wrap="square" rtlCol="0">
            <a:spAutoFit/>
          </a:bodyPr>
          <a:lstStyle/>
          <a:p>
            <a:r>
              <a:rPr lang="en-US" sz="4000" dirty="0">
                <a:latin typeface="+mj-lt"/>
              </a:rPr>
              <a:t>Data by Size of Herd</a:t>
            </a:r>
          </a:p>
          <a:p>
            <a:r>
              <a:rPr lang="en-US" sz="3200" dirty="0">
                <a:solidFill>
                  <a:srgbClr val="0070C0"/>
                </a:solidFill>
                <a:latin typeface="+mn-lt"/>
              </a:rPr>
              <a:t>-- Starting in 2018, Organic</a:t>
            </a:r>
          </a:p>
          <a:p>
            <a:r>
              <a:rPr lang="en-US" sz="3200" dirty="0">
                <a:solidFill>
                  <a:srgbClr val="0070C0"/>
                </a:solidFill>
                <a:latin typeface="+mn-lt"/>
              </a:rPr>
              <a:t>is excluded unless noted--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44450"/>
            <a:ext cx="6629400" cy="990600"/>
          </a:xfrm>
        </p:spPr>
        <p:txBody>
          <a:bodyPr>
            <a:normAutofit/>
          </a:bodyPr>
          <a:lstStyle/>
          <a:p>
            <a:pPr eaLnBrk="1" hangingPunct="1">
              <a:defRPr/>
            </a:pPr>
            <a:r>
              <a:rPr lang="en-US" cap="none" dirty="0">
                <a:effectLst/>
              </a:rPr>
              <a:t>Dairy Cows – </a:t>
            </a:r>
            <a:br>
              <a:rPr lang="en-US" cap="none" dirty="0">
                <a:effectLst/>
              </a:rPr>
            </a:br>
            <a:r>
              <a:rPr lang="en-US" sz="3100" cap="none" dirty="0">
                <a:effectLst/>
              </a:rPr>
              <a:t>Number of Farms in database</a:t>
            </a:r>
          </a:p>
        </p:txBody>
      </p:sp>
      <p:graphicFrame>
        <p:nvGraphicFramePr>
          <p:cNvPr id="6" name="Object 8"/>
          <p:cNvGraphicFramePr>
            <a:graphicFrameLocks noChangeAspect="1"/>
          </p:cNvGraphicFramePr>
          <p:nvPr>
            <p:extLst>
              <p:ext uri="{D42A27DB-BD31-4B8C-83A1-F6EECF244321}">
                <p14:modId xmlns:p14="http://schemas.microsoft.com/office/powerpoint/2010/main" val="2613588082"/>
              </p:ext>
            </p:extLst>
          </p:nvPr>
        </p:nvGraphicFramePr>
        <p:xfrm>
          <a:off x="-1524000" y="1143000"/>
          <a:ext cx="117348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4" name="Line 9"/>
          <p:cNvSpPr>
            <a:spLocks noChangeShapeType="1"/>
          </p:cNvSpPr>
          <p:nvPr/>
        </p:nvSpPr>
        <p:spPr bwMode="auto">
          <a:xfrm>
            <a:off x="3276600" y="1219200"/>
            <a:ext cx="30481" cy="2971800"/>
          </a:xfrm>
          <a:prstGeom prst="line">
            <a:avLst/>
          </a:prstGeom>
          <a:noFill/>
          <a:ln w="50800">
            <a:solidFill>
              <a:srgbClr val="FF0000"/>
            </a:solidFill>
            <a:round/>
            <a:headEnd/>
            <a:tailEnd/>
          </a:ln>
          <a:scene3d>
            <a:camera prst="orthographicFront">
              <a:rot lat="600000" lon="0" rev="0"/>
            </a:camera>
            <a:lightRig rig="threePt" dir="t"/>
          </a:scene3d>
        </p:spPr>
        <p:txBody>
          <a:bodyPr/>
          <a:lstStyle/>
          <a:p>
            <a:endParaRPr lang="en-US"/>
          </a:p>
        </p:txBody>
      </p:sp>
      <p:sp>
        <p:nvSpPr>
          <p:cNvPr id="7" name="Text Box 11"/>
          <p:cNvSpPr txBox="1">
            <a:spLocks noChangeArrowheads="1"/>
          </p:cNvSpPr>
          <p:nvPr/>
        </p:nvSpPr>
        <p:spPr bwMode="auto">
          <a:xfrm>
            <a:off x="5773003" y="34194"/>
            <a:ext cx="33709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3 &amp; 4 - MN FBM Dairy Sort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8"/>
          <p:cNvGraphicFramePr>
            <a:graphicFrameLocks noChangeAspect="1"/>
          </p:cNvGraphicFramePr>
          <p:nvPr>
            <p:extLst>
              <p:ext uri="{D42A27DB-BD31-4B8C-83A1-F6EECF244321}">
                <p14:modId xmlns:p14="http://schemas.microsoft.com/office/powerpoint/2010/main" val="1894846157"/>
              </p:ext>
            </p:extLst>
          </p:nvPr>
        </p:nvGraphicFramePr>
        <p:xfrm>
          <a:off x="152400" y="1219200"/>
          <a:ext cx="44958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15"/>
          <p:cNvGraphicFramePr>
            <a:graphicFrameLocks noChangeAspect="1"/>
          </p:cNvGraphicFramePr>
          <p:nvPr>
            <p:extLst>
              <p:ext uri="{D42A27DB-BD31-4B8C-83A1-F6EECF244321}">
                <p14:modId xmlns:p14="http://schemas.microsoft.com/office/powerpoint/2010/main" val="1169818793"/>
              </p:ext>
            </p:extLst>
          </p:nvPr>
        </p:nvGraphicFramePr>
        <p:xfrm>
          <a:off x="4495800" y="1066800"/>
          <a:ext cx="4419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noGrp="1" noChangeArrowheads="1"/>
          </p:cNvSpPr>
          <p:nvPr>
            <p:ph type="title"/>
          </p:nvPr>
        </p:nvSpPr>
        <p:spPr>
          <a:xfrm>
            <a:off x="247650" y="76200"/>
            <a:ext cx="7543800" cy="990600"/>
          </a:xfrm>
        </p:spPr>
        <p:txBody>
          <a:bodyPr>
            <a:normAutofit/>
          </a:bodyPr>
          <a:lstStyle/>
          <a:p>
            <a:pPr eaLnBrk="1" hangingPunct="1">
              <a:defRPr/>
            </a:pPr>
            <a:r>
              <a:rPr lang="en-US" cap="none" dirty="0">
                <a:effectLst/>
              </a:rPr>
              <a:t>Dairy Cows – </a:t>
            </a:r>
            <a:br>
              <a:rPr lang="en-US" cap="none" dirty="0">
                <a:effectLst/>
              </a:rPr>
            </a:br>
            <a:r>
              <a:rPr lang="en-US" sz="3100" cap="none" dirty="0">
                <a:effectLst/>
              </a:rPr>
              <a:t>Number of Herds and Percent of MN Farms</a:t>
            </a:r>
          </a:p>
        </p:txBody>
      </p:sp>
      <p:sp>
        <p:nvSpPr>
          <p:cNvPr id="5" name="Line 5"/>
          <p:cNvSpPr>
            <a:spLocks noChangeShapeType="1"/>
          </p:cNvSpPr>
          <p:nvPr/>
        </p:nvSpPr>
        <p:spPr bwMode="auto">
          <a:xfrm flipH="1">
            <a:off x="5715000" y="1600200"/>
            <a:ext cx="0" cy="2667000"/>
          </a:xfrm>
          <a:prstGeom prst="line">
            <a:avLst/>
          </a:prstGeom>
          <a:noFill/>
          <a:ln w="50800">
            <a:solidFill>
              <a:srgbClr val="0070C0"/>
            </a:solidFill>
            <a:round/>
            <a:headEnd/>
            <a:tailEnd/>
          </a:ln>
        </p:spPr>
        <p:txBody>
          <a:bodyPr/>
          <a:lstStyle/>
          <a:p>
            <a:endParaRPr lang="en-US"/>
          </a:p>
        </p:txBody>
      </p:sp>
      <p:sp>
        <p:nvSpPr>
          <p:cNvPr id="6" name="Line 9"/>
          <p:cNvSpPr>
            <a:spLocks noChangeShapeType="1"/>
          </p:cNvSpPr>
          <p:nvPr/>
        </p:nvSpPr>
        <p:spPr bwMode="auto">
          <a:xfrm flipH="1">
            <a:off x="1447800" y="1676400"/>
            <a:ext cx="0" cy="2590800"/>
          </a:xfrm>
          <a:prstGeom prst="line">
            <a:avLst/>
          </a:prstGeom>
          <a:noFill/>
          <a:ln w="50800">
            <a:solidFill>
              <a:srgbClr val="FF0000"/>
            </a:solidFill>
            <a:round/>
            <a:headEnd/>
            <a:tailEnd/>
          </a:ln>
        </p:spPr>
        <p:txBody>
          <a:bodyPr/>
          <a:lstStyle/>
          <a:p>
            <a:endParaRPr lang="en-US"/>
          </a:p>
        </p:txBody>
      </p:sp>
      <p:sp>
        <p:nvSpPr>
          <p:cNvPr id="11" name="TextBox 10"/>
          <p:cNvSpPr txBox="1"/>
          <p:nvPr/>
        </p:nvSpPr>
        <p:spPr>
          <a:xfrm>
            <a:off x="4876800" y="1066800"/>
            <a:ext cx="4038600" cy="276999"/>
          </a:xfrm>
          <a:prstGeom prst="rect">
            <a:avLst/>
          </a:prstGeom>
          <a:noFill/>
        </p:spPr>
        <p:txBody>
          <a:bodyPr wrap="square" rtlCol="0">
            <a:spAutoFit/>
          </a:bodyPr>
          <a:lstStyle/>
          <a:p>
            <a:r>
              <a:rPr lang="en-US" sz="1200" dirty="0"/>
              <a:t>Herd data provided by the MN Department of Ag.</a:t>
            </a:r>
          </a:p>
        </p:txBody>
      </p:sp>
      <p:sp>
        <p:nvSpPr>
          <p:cNvPr id="12" name="Text Box 11"/>
          <p:cNvSpPr txBox="1">
            <a:spLocks noChangeArrowheads="1"/>
          </p:cNvSpPr>
          <p:nvPr/>
        </p:nvSpPr>
        <p:spPr bwMode="auto">
          <a:xfrm>
            <a:off x="7239001" y="685800"/>
            <a:ext cx="1923196"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15"/>
          <p:cNvGraphicFramePr>
            <a:graphicFrameLocks noChangeAspect="1"/>
          </p:cNvGraphicFramePr>
          <p:nvPr>
            <p:extLst>
              <p:ext uri="{D42A27DB-BD31-4B8C-83A1-F6EECF244321}">
                <p14:modId xmlns:p14="http://schemas.microsoft.com/office/powerpoint/2010/main" val="1727018219"/>
              </p:ext>
            </p:extLst>
          </p:nvPr>
        </p:nvGraphicFramePr>
        <p:xfrm>
          <a:off x="-2590800" y="1143000"/>
          <a:ext cx="14554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p:cNvSpPr>
            <a:spLocks noGrp="1" noChangeArrowheads="1"/>
          </p:cNvSpPr>
          <p:nvPr>
            <p:ph type="title"/>
          </p:nvPr>
        </p:nvSpPr>
        <p:spPr>
          <a:xfrm>
            <a:off x="457200" y="0"/>
            <a:ext cx="6400800" cy="990600"/>
          </a:xfrm>
        </p:spPr>
        <p:txBody>
          <a:bodyPr>
            <a:normAutofit/>
          </a:bodyPr>
          <a:lstStyle/>
          <a:p>
            <a:pPr eaLnBrk="1" hangingPunct="1">
              <a:defRPr/>
            </a:pPr>
            <a:r>
              <a:rPr lang="en-US" cap="none" dirty="0">
                <a:effectLst/>
              </a:rPr>
              <a:t>Dairy Cows – </a:t>
            </a:r>
            <a:br>
              <a:rPr lang="en-US" cap="none" dirty="0">
                <a:effectLst/>
              </a:rPr>
            </a:br>
            <a:r>
              <a:rPr lang="en-US" sz="3100" cap="none" dirty="0">
                <a:effectLst/>
              </a:rPr>
              <a:t>Farms as percent of all MN herds</a:t>
            </a:r>
          </a:p>
        </p:txBody>
      </p:sp>
      <p:sp>
        <p:nvSpPr>
          <p:cNvPr id="4" name="Line 9"/>
          <p:cNvSpPr>
            <a:spLocks noChangeShapeType="1"/>
          </p:cNvSpPr>
          <p:nvPr/>
        </p:nvSpPr>
        <p:spPr bwMode="auto">
          <a:xfrm>
            <a:off x="3429000" y="1563688"/>
            <a:ext cx="30481" cy="2514600"/>
          </a:xfrm>
          <a:prstGeom prst="line">
            <a:avLst/>
          </a:prstGeom>
          <a:noFill/>
          <a:ln w="50800">
            <a:solidFill>
              <a:srgbClr val="FF0000"/>
            </a:solidFill>
            <a:round/>
            <a:headEnd/>
            <a:tailEnd/>
          </a:ln>
          <a:scene3d>
            <a:camera prst="orthographicFront">
              <a:rot lat="600000" lon="0" rev="0"/>
            </a:camera>
            <a:lightRig rig="threePt" dir="t"/>
          </a:scene3d>
        </p:spPr>
        <p:txBody>
          <a:bodyPr/>
          <a:lstStyle/>
          <a:p>
            <a:endParaRPr lang="en-US" dirty="0"/>
          </a:p>
        </p:txBody>
      </p:sp>
      <p:sp>
        <p:nvSpPr>
          <p:cNvPr id="8" name="Text Box 11"/>
          <p:cNvSpPr txBox="1">
            <a:spLocks noChangeArrowheads="1"/>
          </p:cNvSpPr>
          <p:nvPr/>
        </p:nvSpPr>
        <p:spPr bwMode="auto">
          <a:xfrm>
            <a:off x="7239001" y="685800"/>
            <a:ext cx="1923196"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6"/>
          <p:cNvSpPr>
            <a:spLocks noChangeArrowheads="1"/>
          </p:cNvSpPr>
          <p:nvPr/>
        </p:nvSpPr>
        <p:spPr bwMode="auto">
          <a:xfrm>
            <a:off x="609600" y="0"/>
            <a:ext cx="7315200" cy="1060450"/>
          </a:xfrm>
          <a:prstGeom prst="rect">
            <a:avLst/>
          </a:prstGeom>
        </p:spPr>
        <p:txBody>
          <a:bodyPr vert="horz" anchor="ctr">
            <a:noAutofit/>
          </a:bodyPr>
          <a:lstStyle/>
          <a:p>
            <a:pPr>
              <a:spcBef>
                <a:spcPct val="0"/>
              </a:spcBef>
              <a:buClrTx/>
              <a:buSzTx/>
              <a:defRPr/>
            </a:pPr>
            <a:r>
              <a:rPr lang="en-US" sz="3200" b="1" i="0" dirty="0">
                <a:solidFill>
                  <a:schemeClr val="tx2"/>
                </a:solidFill>
                <a:effectLst/>
                <a:latin typeface="+mj-lt"/>
                <a:ea typeface="+mj-ea"/>
                <a:cs typeface="+mj-cs"/>
              </a:rPr>
              <a:t>Minnesota Dairy Sort </a:t>
            </a:r>
            <a:br>
              <a:rPr lang="en-US" sz="3200" dirty="0">
                <a:solidFill>
                  <a:schemeClr val="tx2"/>
                </a:solidFill>
                <a:effectLst/>
                <a:latin typeface="+mj-lt"/>
                <a:ea typeface="+mj-ea"/>
                <a:cs typeface="+mj-cs"/>
              </a:rPr>
            </a:br>
            <a:r>
              <a:rPr lang="en-US" sz="2800" b="1" i="0" dirty="0">
                <a:solidFill>
                  <a:schemeClr val="tx2"/>
                </a:solidFill>
                <a:effectLst/>
                <a:latin typeface="+mj-lt"/>
                <a:ea typeface="+mj-ea"/>
                <a:cs typeface="+mj-cs"/>
              </a:rPr>
              <a:t>Selected Factors </a:t>
            </a:r>
            <a:r>
              <a:rPr lang="en-US" sz="3200" b="1" i="0" dirty="0">
                <a:solidFill>
                  <a:schemeClr val="tx2"/>
                </a:solidFill>
                <a:effectLst/>
                <a:latin typeface="+mj-lt"/>
                <a:ea typeface="+mj-ea"/>
                <a:cs typeface="+mj-cs"/>
              </a:rPr>
              <a:t>- </a:t>
            </a:r>
            <a:r>
              <a:rPr lang="en-US" sz="2800" b="1" i="0" dirty="0">
                <a:solidFill>
                  <a:srgbClr val="FF0000"/>
                </a:solidFill>
                <a:effectLst/>
                <a:latin typeface="+mj-lt"/>
                <a:ea typeface="+mj-ea"/>
                <a:cs typeface="+mj-cs"/>
              </a:rPr>
              <a:t>Size and Production</a:t>
            </a:r>
          </a:p>
        </p:txBody>
      </p:sp>
      <p:graphicFrame>
        <p:nvGraphicFramePr>
          <p:cNvPr id="3" name="Chart 2"/>
          <p:cNvGraphicFramePr/>
          <p:nvPr>
            <p:extLst>
              <p:ext uri="{D42A27DB-BD31-4B8C-83A1-F6EECF244321}">
                <p14:modId xmlns:p14="http://schemas.microsoft.com/office/powerpoint/2010/main" val="72852923"/>
              </p:ext>
            </p:extLst>
          </p:nvPr>
        </p:nvGraphicFramePr>
        <p:xfrm>
          <a:off x="304800" y="1371600"/>
          <a:ext cx="8534400"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1"/>
          <p:cNvSpPr txBox="1">
            <a:spLocks noChangeArrowheads="1"/>
          </p:cNvSpPr>
          <p:nvPr/>
        </p:nvSpPr>
        <p:spPr bwMode="auto">
          <a:xfrm>
            <a:off x="6172200" y="685800"/>
            <a:ext cx="29899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4 - 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31176"/>
            <a:ext cx="6287069" cy="914401"/>
          </a:xfrm>
          <a:noFill/>
          <a:ln w="12700" cap="flat">
            <a:noFill/>
          </a:ln>
        </p:spPr>
        <p:txBody>
          <a:bodyPr lIns="92075" tIns="46038" rIns="92075" bIns="46038">
            <a:normAutofit fontScale="90000"/>
          </a:bodyPr>
          <a:lstStyle/>
          <a:p>
            <a:pPr>
              <a:defRPr/>
            </a:pPr>
            <a:r>
              <a:rPr lang="en-US" cap="none" dirty="0">
                <a:effectLst/>
              </a:rPr>
              <a:t>Minnesota Dairy Sort</a:t>
            </a:r>
            <a:r>
              <a:rPr lang="en-US" sz="3200" cap="none" dirty="0">
                <a:effectLst/>
              </a:rPr>
              <a:t> </a:t>
            </a:r>
            <a:br>
              <a:rPr lang="en-US" sz="3200" cap="none" dirty="0">
                <a:effectLst/>
              </a:rPr>
            </a:br>
            <a:r>
              <a:rPr lang="en-US" sz="3100" cap="none" dirty="0">
                <a:effectLst/>
              </a:rPr>
              <a:t>Selected Factors - </a:t>
            </a:r>
            <a:r>
              <a:rPr lang="en-US" sz="3100" cap="none" dirty="0">
                <a:solidFill>
                  <a:srgbClr val="FF0000"/>
                </a:solidFill>
                <a:effectLst/>
              </a:rPr>
              <a:t>Cost and Price </a:t>
            </a:r>
            <a:endParaRPr lang="en-US" sz="3100" cap="none" dirty="0">
              <a:solidFill>
                <a:srgbClr val="FF0000"/>
              </a:solidFill>
            </a:endParaRPr>
          </a:p>
        </p:txBody>
      </p:sp>
      <p:graphicFrame>
        <p:nvGraphicFramePr>
          <p:cNvPr id="5" name="Object 11"/>
          <p:cNvGraphicFramePr>
            <a:graphicFrameLocks noChangeAspect="1"/>
          </p:cNvGraphicFramePr>
          <p:nvPr>
            <p:extLst>
              <p:ext uri="{D42A27DB-BD31-4B8C-83A1-F6EECF244321}">
                <p14:modId xmlns:p14="http://schemas.microsoft.com/office/powerpoint/2010/main" val="3871408951"/>
              </p:ext>
            </p:extLst>
          </p:nvPr>
        </p:nvGraphicFramePr>
        <p:xfrm>
          <a:off x="161457" y="1371600"/>
          <a:ext cx="9144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3 - MN FBM Dairy Sort</a:t>
            </a:r>
          </a:p>
        </p:txBody>
      </p:sp>
    </p:spTree>
    <p:extLst>
      <p:ext uri="{BB962C8B-B14F-4D97-AF65-F5344CB8AC3E}">
        <p14:creationId xmlns:p14="http://schemas.microsoft.com/office/powerpoint/2010/main" val="25108553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68141690"/>
              </p:ext>
            </p:extLst>
          </p:nvPr>
        </p:nvGraphicFramePr>
        <p:xfrm>
          <a:off x="-94396" y="1524000"/>
          <a:ext cx="9238396"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6"/>
          <p:cNvSpPr>
            <a:spLocks noChangeArrowheads="1"/>
          </p:cNvSpPr>
          <p:nvPr/>
        </p:nvSpPr>
        <p:spPr bwMode="auto">
          <a:xfrm>
            <a:off x="381000" y="0"/>
            <a:ext cx="7315200" cy="1060450"/>
          </a:xfrm>
          <a:prstGeom prst="rect">
            <a:avLst/>
          </a:prstGeom>
        </p:spPr>
        <p:txBody>
          <a:bodyPr vert="horz" anchor="ctr">
            <a:noAutofit/>
          </a:bodyPr>
          <a:lstStyle/>
          <a:p>
            <a:pPr>
              <a:spcBef>
                <a:spcPct val="0"/>
              </a:spcBef>
              <a:buClrTx/>
              <a:buSzTx/>
              <a:defRPr/>
            </a:pPr>
            <a:r>
              <a:rPr lang="en-US" sz="3200" b="1" i="0" dirty="0">
                <a:solidFill>
                  <a:schemeClr val="tx2"/>
                </a:solidFill>
                <a:effectLst/>
                <a:latin typeface="+mj-lt"/>
                <a:ea typeface="+mj-ea"/>
                <a:cs typeface="+mj-cs"/>
              </a:rPr>
              <a:t>Minnesota Dairy Sort </a:t>
            </a:r>
            <a:br>
              <a:rPr lang="en-US" sz="3200" b="1" i="0" dirty="0">
                <a:solidFill>
                  <a:schemeClr val="tx2"/>
                </a:solidFill>
                <a:effectLst/>
                <a:latin typeface="+mj-lt"/>
                <a:ea typeface="+mj-ea"/>
                <a:cs typeface="+mj-cs"/>
              </a:rPr>
            </a:br>
            <a:r>
              <a:rPr lang="en-US" sz="2800" b="1" i="0" dirty="0">
                <a:solidFill>
                  <a:schemeClr val="tx2"/>
                </a:solidFill>
                <a:effectLst/>
                <a:latin typeface="+mj-lt"/>
                <a:ea typeface="+mj-ea"/>
                <a:cs typeface="+mj-cs"/>
              </a:rPr>
              <a:t>Selected Factors </a:t>
            </a:r>
            <a:r>
              <a:rPr lang="en-US" sz="3200" b="1" i="0" dirty="0">
                <a:solidFill>
                  <a:schemeClr val="tx2"/>
                </a:solidFill>
                <a:effectLst/>
                <a:latin typeface="+mj-lt"/>
                <a:ea typeface="+mj-ea"/>
                <a:cs typeface="+mj-cs"/>
              </a:rPr>
              <a:t>– </a:t>
            </a:r>
            <a:r>
              <a:rPr lang="en-US" sz="2800" b="1" i="0" dirty="0">
                <a:solidFill>
                  <a:srgbClr val="FF0000"/>
                </a:solidFill>
                <a:effectLst/>
                <a:latin typeface="+mj-lt"/>
                <a:ea typeface="+mj-ea"/>
                <a:cs typeface="+mj-cs"/>
              </a:rPr>
              <a:t>Production Costs</a:t>
            </a:r>
          </a:p>
        </p:txBody>
      </p:sp>
      <p:sp>
        <p:nvSpPr>
          <p:cNvPr id="5" name="Text Box 11"/>
          <p:cNvSpPr txBox="1">
            <a:spLocks noChangeArrowheads="1"/>
          </p:cNvSpPr>
          <p:nvPr/>
        </p:nvSpPr>
        <p:spPr bwMode="auto">
          <a:xfrm>
            <a:off x="6400800" y="685800"/>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3 - MN FBM Dairy Sort</a:t>
            </a:r>
          </a:p>
        </p:txBody>
      </p:sp>
    </p:spTree>
    <p:extLst>
      <p:ext uri="{BB962C8B-B14F-4D97-AF65-F5344CB8AC3E}">
        <p14:creationId xmlns:p14="http://schemas.microsoft.com/office/powerpoint/2010/main" val="247078332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04126373"/>
              </p:ext>
            </p:extLst>
          </p:nvPr>
        </p:nvGraphicFramePr>
        <p:xfrm>
          <a:off x="108252" y="1033879"/>
          <a:ext cx="9053945" cy="534956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4"/>
          <p:cNvSpPr>
            <a:spLocks noChangeArrowheads="1"/>
          </p:cNvSpPr>
          <p:nvPr/>
        </p:nvSpPr>
        <p:spPr bwMode="auto">
          <a:xfrm>
            <a:off x="228600" y="60636"/>
            <a:ext cx="7034213" cy="1066800"/>
          </a:xfrm>
          <a:prstGeom prst="rect">
            <a:avLst/>
          </a:prstGeom>
          <a:noFill/>
          <a:ln w="12700" cap="flat">
            <a:noFill/>
          </a:ln>
        </p:spPr>
        <p:txBody>
          <a:bodyPr vert="horz" lIns="92075" tIns="46038" rIns="92075" bIns="46038" anchor="ctr">
            <a:normAutofit/>
          </a:bodyPr>
          <a:lstStyle/>
          <a:p>
            <a:pPr>
              <a:spcBef>
                <a:spcPct val="0"/>
              </a:spcBef>
              <a:buClrTx/>
              <a:buSzTx/>
              <a:defRPr/>
            </a:pPr>
            <a:r>
              <a:rPr lang="en-US" sz="2800" b="1" i="0" dirty="0">
                <a:latin typeface="+mj-lt"/>
              </a:rPr>
              <a:t>Minnesota Dairy Sort</a:t>
            </a:r>
            <a:br>
              <a:rPr lang="en-US" sz="2800" b="1" i="0" dirty="0">
                <a:solidFill>
                  <a:schemeClr val="accent2"/>
                </a:solidFill>
                <a:effectLst/>
                <a:latin typeface="+mj-lt"/>
                <a:ea typeface="+mj-ea"/>
                <a:cs typeface="+mj-cs"/>
              </a:rPr>
            </a:br>
            <a:r>
              <a:rPr lang="en-US" sz="2800" b="1" i="0" dirty="0">
                <a:solidFill>
                  <a:srgbClr val="FF0000"/>
                </a:solidFill>
                <a:effectLst/>
                <a:latin typeface="+mj-lt"/>
                <a:ea typeface="+mj-ea"/>
                <a:cs typeface="+mj-cs"/>
              </a:rPr>
              <a:t>Hired Labor and Operator Labor/Mgmt</a:t>
            </a:r>
          </a:p>
        </p:txBody>
      </p:sp>
      <p:sp>
        <p:nvSpPr>
          <p:cNvPr id="7" name="Text Box 11"/>
          <p:cNvSpPr txBox="1">
            <a:spLocks noChangeArrowheads="1"/>
          </p:cNvSpPr>
          <p:nvPr/>
        </p:nvSpPr>
        <p:spPr bwMode="auto">
          <a:xfrm>
            <a:off x="6629400" y="685800"/>
            <a:ext cx="2532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4 - 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2997" y="9525"/>
            <a:ext cx="8686800" cy="841248"/>
          </a:xfrm>
        </p:spPr>
        <p:txBody>
          <a:bodyPr>
            <a:normAutofit fontScale="90000"/>
          </a:bodyPr>
          <a:lstStyle/>
          <a:p>
            <a:r>
              <a:rPr lang="en-US" dirty="0">
                <a:effectLst/>
              </a:rPr>
              <a:t>Minnesota Dairy Sort </a:t>
            </a:r>
            <a:br>
              <a:rPr lang="en-US" dirty="0">
                <a:effectLst/>
              </a:rPr>
            </a:br>
            <a:r>
              <a:rPr lang="en-US" dirty="0">
                <a:effectLst/>
              </a:rPr>
              <a:t>Selected Factors – </a:t>
            </a:r>
            <a:r>
              <a:rPr lang="en-US" dirty="0">
                <a:solidFill>
                  <a:srgbClr val="FF0000"/>
                </a:solidFill>
                <a:effectLst/>
              </a:rPr>
              <a:t>Term Debt Coverage </a:t>
            </a:r>
            <a:endParaRPr lang="en-US" dirty="0">
              <a:solidFill>
                <a:srgbClr val="FF0000"/>
              </a:solidFill>
            </a:endParaRPr>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136553167"/>
              </p:ext>
            </p:extLst>
          </p:nvPr>
        </p:nvGraphicFramePr>
        <p:xfrm>
          <a:off x="914400" y="954025"/>
          <a:ext cx="7086600" cy="4684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89357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707"/>
            <a:ext cx="8686800" cy="841248"/>
          </a:xfrm>
        </p:spPr>
        <p:txBody>
          <a:bodyPr>
            <a:normAutofit fontScale="90000"/>
          </a:bodyPr>
          <a:lstStyle/>
          <a:p>
            <a:r>
              <a:rPr lang="en-US" dirty="0">
                <a:effectLst/>
              </a:rPr>
              <a:t>Minnesota Dairy Sort </a:t>
            </a:r>
            <a:br>
              <a:rPr lang="en-US" dirty="0">
                <a:effectLst/>
              </a:rPr>
            </a:br>
            <a:r>
              <a:rPr lang="en-US" dirty="0">
                <a:effectLst/>
              </a:rPr>
              <a:t>Selected Factors – </a:t>
            </a:r>
            <a:r>
              <a:rPr lang="en-US" dirty="0">
                <a:solidFill>
                  <a:srgbClr val="FF0000"/>
                </a:solidFill>
                <a:effectLst/>
              </a:rPr>
              <a:t>Operating Expense Ratio</a:t>
            </a:r>
            <a:endParaRPr lang="en-US" dirty="0">
              <a:solidFill>
                <a:srgbClr val="FF0000"/>
              </a:solidFill>
            </a:endParaRPr>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6" name="Chart 5">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2295418043"/>
              </p:ext>
            </p:extLst>
          </p:nvPr>
        </p:nvGraphicFramePr>
        <p:xfrm>
          <a:off x="609600" y="1219200"/>
          <a:ext cx="7696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54664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9890" y="228600"/>
            <a:ext cx="7708710" cy="762000"/>
          </a:xfrm>
          <a:prstGeom prst="rect">
            <a:avLst/>
          </a:prstGeom>
        </p:spPr>
        <p:txBody>
          <a:bodyPr vert="horz" lIns="92075" tIns="46038" rIns="92075" bIns="46038">
            <a:normAutofit/>
          </a:bodyPr>
          <a:lstStyle/>
          <a:p>
            <a:pPr marL="342900" indent="-342900" fontAlgn="auto">
              <a:spcAft>
                <a:spcPts val="0"/>
              </a:spcAft>
              <a:buClr>
                <a:schemeClr val="accent1"/>
              </a:buClr>
              <a:defRPr/>
            </a:pPr>
            <a:r>
              <a:rPr lang="en-US" sz="3600" b="1" i="0" dirty="0">
                <a:solidFill>
                  <a:schemeClr val="tx2"/>
                </a:solidFill>
                <a:effectLst/>
                <a:latin typeface="+mj-lt"/>
                <a:ea typeface="+mj-ea"/>
                <a:cs typeface="+mj-cs"/>
              </a:rPr>
              <a:t>Number of Dairy Cows </a:t>
            </a:r>
            <a:r>
              <a:rPr lang="en-US" sz="3600" b="1" i="0" dirty="0">
                <a:solidFill>
                  <a:schemeClr val="tx2"/>
                </a:solidFill>
                <a:latin typeface="+mj-lt"/>
              </a:rPr>
              <a:t>Average Farm</a:t>
            </a:r>
          </a:p>
        </p:txBody>
      </p:sp>
      <p:graphicFrame>
        <p:nvGraphicFramePr>
          <p:cNvPr id="5" name="Content Placeholder 5"/>
          <p:cNvGraphicFramePr>
            <a:graphicFrameLocks noGrp="1" noChangeAspect="1"/>
          </p:cNvGraphicFramePr>
          <p:nvPr>
            <p:ph/>
            <p:extLst>
              <p:ext uri="{D42A27DB-BD31-4B8C-83A1-F6EECF244321}">
                <p14:modId xmlns:p14="http://schemas.microsoft.com/office/powerpoint/2010/main" val="2546377284"/>
              </p:ext>
            </p:extLst>
          </p:nvPr>
        </p:nvGraphicFramePr>
        <p:xfrm>
          <a:off x="-1600200" y="1219200"/>
          <a:ext cx="11963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5775" y="0"/>
            <a:ext cx="8686800" cy="841248"/>
          </a:xfrm>
        </p:spPr>
        <p:txBody>
          <a:bodyPr>
            <a:normAutofit fontScale="90000"/>
          </a:bodyPr>
          <a:lstStyle/>
          <a:p>
            <a:r>
              <a:rPr lang="en-US" dirty="0">
                <a:effectLst/>
              </a:rPr>
              <a:t>Minnesota Dairy Sort </a:t>
            </a:r>
            <a:br>
              <a:rPr lang="en-US" dirty="0">
                <a:effectLst/>
              </a:rPr>
            </a:br>
            <a:r>
              <a:rPr lang="en-US" dirty="0">
                <a:effectLst/>
              </a:rPr>
              <a:t>Selected Factors – </a:t>
            </a:r>
            <a:r>
              <a:rPr lang="en-US" dirty="0">
                <a:solidFill>
                  <a:srgbClr val="FF0000"/>
                </a:solidFill>
                <a:effectLst/>
              </a:rPr>
              <a:t>Working Capital</a:t>
            </a:r>
            <a:endParaRPr lang="en-US" dirty="0">
              <a:solidFill>
                <a:srgbClr val="FF0000"/>
              </a:solidFill>
            </a:endParaRPr>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5" name="Chart 4">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1295387900"/>
              </p:ext>
            </p:extLst>
          </p:nvPr>
        </p:nvGraphicFramePr>
        <p:xfrm>
          <a:off x="838200" y="954026"/>
          <a:ext cx="6934200" cy="4837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22393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707"/>
            <a:ext cx="8686800" cy="841248"/>
          </a:xfrm>
        </p:spPr>
        <p:txBody>
          <a:bodyPr>
            <a:normAutofit fontScale="90000"/>
          </a:bodyPr>
          <a:lstStyle/>
          <a:p>
            <a:r>
              <a:rPr lang="en-US" dirty="0">
                <a:effectLst/>
                <a:latin typeface="+mn-lt"/>
              </a:rPr>
              <a:t>Minnesota Dairy Sort </a:t>
            </a:r>
            <a:br>
              <a:rPr lang="en-US" dirty="0">
                <a:effectLst/>
                <a:latin typeface="+mn-lt"/>
              </a:rPr>
            </a:br>
            <a:r>
              <a:rPr lang="en-US" dirty="0">
                <a:effectLst/>
                <a:latin typeface="+mn-lt"/>
              </a:rPr>
              <a:t>Selected Factors – </a:t>
            </a:r>
            <a:r>
              <a:rPr lang="en-US" dirty="0">
                <a:solidFill>
                  <a:srgbClr val="FF0000"/>
                </a:solidFill>
                <a:effectLst/>
                <a:latin typeface="+mn-lt"/>
              </a:rPr>
              <a:t>Net Worth Factors</a:t>
            </a:r>
            <a:endParaRPr lang="en-US" dirty="0">
              <a:solidFill>
                <a:srgbClr val="FF0000"/>
              </a:solidFill>
              <a:latin typeface="+mn-lt"/>
            </a:endParaRPr>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6" name="Chart 5">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660843385"/>
              </p:ext>
            </p:extLst>
          </p:nvPr>
        </p:nvGraphicFramePr>
        <p:xfrm>
          <a:off x="838200" y="1066800"/>
          <a:ext cx="7162800" cy="5029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682034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86700" cy="1325563"/>
          </a:xfrm>
        </p:spPr>
        <p:txBody>
          <a:bodyPr>
            <a:normAutofit fontScale="90000"/>
          </a:bodyPr>
          <a:lstStyle/>
          <a:p>
            <a:r>
              <a:rPr lang="en-US" dirty="0"/>
              <a:t>Minnesota Dairy Sort</a:t>
            </a:r>
            <a:br>
              <a:rPr lang="en-US" dirty="0">
                <a:solidFill>
                  <a:schemeClr val="accent2"/>
                </a:solidFill>
                <a:effectLst/>
              </a:rPr>
            </a:br>
            <a:r>
              <a:rPr lang="en-US" dirty="0">
                <a:solidFill>
                  <a:srgbClr val="FF0000"/>
                </a:solidFill>
                <a:effectLst/>
              </a:rPr>
              <a:t>Data by herd size</a:t>
            </a:r>
            <a:br>
              <a:rPr lang="en-US" dirty="0">
                <a:solidFill>
                  <a:srgbClr val="FF0000"/>
                </a:solidFill>
                <a:effectLst/>
              </a:rPr>
            </a:br>
            <a:endParaRPr lang="en-US" dirty="0"/>
          </a:p>
        </p:txBody>
      </p:sp>
      <p:sp>
        <p:nvSpPr>
          <p:cNvPr id="4" name="Text Box 11"/>
          <p:cNvSpPr txBox="1">
            <a:spLocks noChangeArrowheads="1"/>
          </p:cNvSpPr>
          <p:nvPr/>
        </p:nvSpPr>
        <p:spPr bwMode="auto">
          <a:xfrm>
            <a:off x="6629400" y="685800"/>
            <a:ext cx="2532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4 - MN FBM Dairy Sort</a:t>
            </a:r>
          </a:p>
        </p:txBody>
      </p:sp>
      <p:graphicFrame>
        <p:nvGraphicFramePr>
          <p:cNvPr id="3" name="Table 2">
            <a:extLst>
              <a:ext uri="{FF2B5EF4-FFF2-40B4-BE49-F238E27FC236}">
                <a16:creationId xmlns:a16="http://schemas.microsoft.com/office/drawing/2014/main" id="{13021ACA-BE8C-4675-824C-8DB9FE9AD0A6}"/>
              </a:ext>
            </a:extLst>
          </p:cNvPr>
          <p:cNvGraphicFramePr>
            <a:graphicFrameLocks noGrp="1"/>
          </p:cNvGraphicFramePr>
          <p:nvPr>
            <p:extLst>
              <p:ext uri="{D42A27DB-BD31-4B8C-83A1-F6EECF244321}">
                <p14:modId xmlns:p14="http://schemas.microsoft.com/office/powerpoint/2010/main" val="1161544339"/>
              </p:ext>
            </p:extLst>
          </p:nvPr>
        </p:nvGraphicFramePr>
        <p:xfrm>
          <a:off x="304800" y="1155958"/>
          <a:ext cx="8686803" cy="5016242"/>
        </p:xfrm>
        <a:graphic>
          <a:graphicData uri="http://schemas.openxmlformats.org/drawingml/2006/table">
            <a:tbl>
              <a:tblPr>
                <a:tableStyleId>{5C22544A-7EE6-4342-B048-85BDC9FD1C3A}</a:tableStyleId>
              </a:tblPr>
              <a:tblGrid>
                <a:gridCol w="2598429">
                  <a:extLst>
                    <a:ext uri="{9D8B030D-6E8A-4147-A177-3AD203B41FA5}">
                      <a16:colId xmlns:a16="http://schemas.microsoft.com/office/drawing/2014/main" val="2134761400"/>
                    </a:ext>
                  </a:extLst>
                </a:gridCol>
                <a:gridCol w="1014729">
                  <a:extLst>
                    <a:ext uri="{9D8B030D-6E8A-4147-A177-3AD203B41FA5}">
                      <a16:colId xmlns:a16="http://schemas.microsoft.com/office/drawing/2014/main" val="2346384958"/>
                    </a:ext>
                  </a:extLst>
                </a:gridCol>
                <a:gridCol w="1014729">
                  <a:extLst>
                    <a:ext uri="{9D8B030D-6E8A-4147-A177-3AD203B41FA5}">
                      <a16:colId xmlns:a16="http://schemas.microsoft.com/office/drawing/2014/main" val="462760244"/>
                    </a:ext>
                  </a:extLst>
                </a:gridCol>
                <a:gridCol w="1014729">
                  <a:extLst>
                    <a:ext uri="{9D8B030D-6E8A-4147-A177-3AD203B41FA5}">
                      <a16:colId xmlns:a16="http://schemas.microsoft.com/office/drawing/2014/main" val="443132585"/>
                    </a:ext>
                  </a:extLst>
                </a:gridCol>
                <a:gridCol w="1014729">
                  <a:extLst>
                    <a:ext uri="{9D8B030D-6E8A-4147-A177-3AD203B41FA5}">
                      <a16:colId xmlns:a16="http://schemas.microsoft.com/office/drawing/2014/main" val="49775092"/>
                    </a:ext>
                  </a:extLst>
                </a:gridCol>
                <a:gridCol w="1014729">
                  <a:extLst>
                    <a:ext uri="{9D8B030D-6E8A-4147-A177-3AD203B41FA5}">
                      <a16:colId xmlns:a16="http://schemas.microsoft.com/office/drawing/2014/main" val="1066802789"/>
                    </a:ext>
                  </a:extLst>
                </a:gridCol>
                <a:gridCol w="1014729">
                  <a:extLst>
                    <a:ext uri="{9D8B030D-6E8A-4147-A177-3AD203B41FA5}">
                      <a16:colId xmlns:a16="http://schemas.microsoft.com/office/drawing/2014/main" val="798590886"/>
                    </a:ext>
                  </a:extLst>
                </a:gridCol>
              </a:tblGrid>
              <a:tr h="577197">
                <a:tc>
                  <a:txBody>
                    <a:bodyPr/>
                    <a:lstStyle/>
                    <a:p>
                      <a:pPr algn="ctr" fontAlgn="b"/>
                      <a:r>
                        <a:rPr lang="en-US" sz="1600" u="none" strike="noStrike" dirty="0">
                          <a:effectLst/>
                        </a:rPr>
                        <a:t>Herd Size</a:t>
                      </a:r>
                      <a:endParaRPr lang="en-US" sz="1600" b="1"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State   Ave.</a:t>
                      </a:r>
                      <a:endParaRPr lang="en-US" sz="1600" b="1" i="1"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up to 50      cows</a:t>
                      </a:r>
                      <a:endParaRPr lang="en-US" sz="1600" b="1"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51-100   cows</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101-200   cows</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201-500   cows</a:t>
                      </a:r>
                      <a:endParaRPr lang="en-US" sz="1600" b="1"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over 500     cows</a:t>
                      </a:r>
                      <a:endParaRPr lang="en-US" sz="16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579472642"/>
                  </a:ext>
                </a:extLst>
              </a:tr>
              <a:tr h="281560">
                <a:tc>
                  <a:txBody>
                    <a:bodyPr/>
                    <a:lstStyle/>
                    <a:p>
                      <a:pPr algn="l" fontAlgn="b"/>
                      <a:r>
                        <a:rPr lang="en-US" sz="1600" u="none" strike="noStrike" dirty="0">
                          <a:effectLst/>
                        </a:rPr>
                        <a:t>Number of Farms</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249</a:t>
                      </a:r>
                      <a:endParaRPr lang="en-US" sz="1600" b="0" i="1"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16</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55</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75</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65</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38</a:t>
                      </a:r>
                      <a:endParaRPr lang="en-US" sz="16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561235207"/>
                  </a:ext>
                </a:extLst>
              </a:tr>
              <a:tr h="281560">
                <a:tc>
                  <a:txBody>
                    <a:bodyPr/>
                    <a:lstStyle/>
                    <a:p>
                      <a:pPr algn="l" fontAlgn="b"/>
                      <a:r>
                        <a:rPr lang="en-US" sz="1600" u="none" strike="noStrike">
                          <a:effectLst/>
                        </a:rPr>
                        <a:t>Ave # of Cows</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288.0</a:t>
                      </a:r>
                      <a:endParaRPr lang="en-US" sz="1600" b="0" i="1"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40.3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76.5</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140.0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309.9</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953.0</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847166717"/>
                  </a:ext>
                </a:extLst>
              </a:tr>
              <a:tr h="281560">
                <a:tc>
                  <a:txBody>
                    <a:bodyPr/>
                    <a:lstStyle/>
                    <a:p>
                      <a:pPr algn="l" fontAlgn="b"/>
                      <a:r>
                        <a:rPr lang="en-US" sz="1600" u="none" strike="noStrike" dirty="0">
                          <a:effectLst/>
                        </a:rPr>
                        <a:t>Milk Prod. Per Cow</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25,918</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18,485</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21,527</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23,408</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25,711</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27,404</a:t>
                      </a:r>
                      <a:endParaRPr lang="en-US" sz="16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525425817"/>
                  </a:ext>
                </a:extLst>
              </a:tr>
              <a:tr h="281560">
                <a:tc>
                  <a:txBody>
                    <a:bodyPr/>
                    <a:lstStyle/>
                    <a:p>
                      <a:pPr algn="l" fontAlgn="b"/>
                      <a:r>
                        <a:rPr lang="en-US" sz="1600" u="none" strike="noStrike">
                          <a:effectLst/>
                        </a:rPr>
                        <a:t>Feed Cost per Cwt</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10.73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11.42</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11.37</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11.10</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10.63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10.61</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304499998"/>
                  </a:ext>
                </a:extLst>
              </a:tr>
              <a:tr h="281560">
                <a:tc>
                  <a:txBody>
                    <a:bodyPr/>
                    <a:lstStyle/>
                    <a:p>
                      <a:pPr algn="l" fontAlgn="b"/>
                      <a:r>
                        <a:rPr lang="en-US" sz="1600" u="none" strike="noStrike" dirty="0">
                          <a:effectLst/>
                        </a:rPr>
                        <a:t>Interest per Cwt</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0.41</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0.48</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0.53</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0.50</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0.42</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0.38</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599884186"/>
                  </a:ext>
                </a:extLst>
              </a:tr>
              <a:tr h="295638">
                <a:tc>
                  <a:txBody>
                    <a:bodyPr/>
                    <a:lstStyle/>
                    <a:p>
                      <a:pPr algn="l" fontAlgn="b"/>
                      <a:r>
                        <a:rPr lang="en-US" sz="1600" u="none" strike="noStrike">
                          <a:effectLst/>
                        </a:rPr>
                        <a:t>Vet, Breeding &amp; Supplies / Cwt</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1.46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1.73</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1.33</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1.28</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1.18</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1.19</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483422134"/>
                  </a:ext>
                </a:extLst>
              </a:tr>
              <a:tr h="267482">
                <a:tc>
                  <a:txBody>
                    <a:bodyPr/>
                    <a:lstStyle/>
                    <a:p>
                      <a:pPr algn="l" fontAlgn="b"/>
                      <a:r>
                        <a:rPr lang="en-US" sz="1600" u="none" strike="noStrike" dirty="0">
                          <a:effectLst/>
                        </a:rPr>
                        <a:t>Hired Labor per Cwt</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2.04</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0.48</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0.55</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0.99</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1.95</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2.50</a:t>
                      </a:r>
                      <a:endParaRPr lang="en-US" sz="16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743153812"/>
                  </a:ext>
                </a:extLst>
              </a:tr>
              <a:tr h="281560">
                <a:tc>
                  <a:txBody>
                    <a:bodyPr/>
                    <a:lstStyle/>
                    <a:p>
                      <a:pPr algn="l" fontAlgn="ctr"/>
                      <a:r>
                        <a:rPr lang="en-US" sz="1600" u="none" strike="noStrike">
                          <a:effectLst/>
                        </a:rPr>
                        <a:t>Deprec/Lease per Cwt</a:t>
                      </a:r>
                      <a:endParaRPr lang="en-US" sz="1600" b="0" i="0" u="none" strike="noStrike">
                        <a:effectLst/>
                        <a:latin typeface="Arial" panose="020B0604020202020204" pitchFamily="34" charset="0"/>
                      </a:endParaRPr>
                    </a:p>
                  </a:txBody>
                  <a:tcPr marL="9525" marR="9525" marT="9525" marB="0" anchor="ctr"/>
                </a:tc>
                <a:tc>
                  <a:txBody>
                    <a:bodyPr/>
                    <a:lstStyle/>
                    <a:p>
                      <a:pPr algn="r" fontAlgn="ctr"/>
                      <a:r>
                        <a:rPr lang="en-US" sz="1600" u="none" strike="noStrike">
                          <a:effectLst/>
                        </a:rPr>
                        <a:t>0.77</a:t>
                      </a:r>
                      <a:endParaRPr lang="en-US" sz="1600" b="0" i="0" u="none" strike="noStrike">
                        <a:effectLst/>
                        <a:latin typeface="Arial" panose="020B0604020202020204" pitchFamily="34" charset="0"/>
                      </a:endParaRPr>
                    </a:p>
                  </a:txBody>
                  <a:tcPr marL="9525" marR="9525" marT="9525" marB="0" anchor="ctr"/>
                </a:tc>
                <a:tc>
                  <a:txBody>
                    <a:bodyPr/>
                    <a:lstStyle/>
                    <a:p>
                      <a:pPr algn="r" fontAlgn="ctr"/>
                      <a:r>
                        <a:rPr lang="en-US" sz="1600" u="none" strike="noStrike">
                          <a:effectLst/>
                        </a:rPr>
                        <a:t>1.51</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600" u="none" strike="noStrike" dirty="0">
                          <a:effectLst/>
                        </a:rPr>
                        <a:t>1.32</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600" u="none" strike="noStrike">
                          <a:effectLst/>
                        </a:rPr>
                        <a:t>0.96</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600" u="none" strike="noStrike">
                          <a:effectLst/>
                        </a:rPr>
                        <a:t>1.07</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600" u="none" strike="noStrike">
                          <a:effectLst/>
                        </a:rPr>
                        <a:t>1.09</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19862316"/>
                  </a:ext>
                </a:extLst>
              </a:tr>
              <a:tr h="281560">
                <a:tc>
                  <a:txBody>
                    <a:bodyPr/>
                    <a:lstStyle/>
                    <a:p>
                      <a:pPr algn="l" fontAlgn="b"/>
                      <a:r>
                        <a:rPr lang="en-US" sz="1600" u="none" strike="noStrike" dirty="0">
                          <a:effectLst/>
                        </a:rPr>
                        <a:t>Milk Price per Cwt</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19.14</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18.12</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18.62</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18.88</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19.23</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19.22</a:t>
                      </a:r>
                      <a:endParaRPr lang="en-US" sz="16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034026560"/>
                  </a:ext>
                </a:extLst>
              </a:tr>
              <a:tr h="281560">
                <a:tc>
                  <a:txBody>
                    <a:bodyPr/>
                    <a:lstStyle/>
                    <a:p>
                      <a:pPr algn="l" fontAlgn="b"/>
                      <a:r>
                        <a:rPr lang="en-US" sz="1600" u="none" strike="noStrike">
                          <a:effectLst/>
                        </a:rPr>
                        <a:t>Dir &amp; Ovhd Cost per Cwt</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19.29</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20.29</a:t>
                      </a:r>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19.08</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19.27</a:t>
                      </a:r>
                      <a:endParaRPr lang="en-US"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19.24</a:t>
                      </a:r>
                      <a:endParaRPr lang="en-US"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19.33</a:t>
                      </a:r>
                      <a:endParaRPr lang="en-US"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47392102"/>
                  </a:ext>
                </a:extLst>
              </a:tr>
              <a:tr h="281560">
                <a:tc>
                  <a:txBody>
                    <a:bodyPr/>
                    <a:lstStyle/>
                    <a:p>
                      <a:pPr algn="l" fontAlgn="b"/>
                      <a:r>
                        <a:rPr lang="en-US" sz="1600" u="none" strike="noStrike" dirty="0">
                          <a:effectLst/>
                        </a:rPr>
                        <a:t>Return over Dir &amp; </a:t>
                      </a:r>
                      <a:r>
                        <a:rPr lang="en-US" sz="1600" u="none" strike="noStrike" dirty="0" err="1">
                          <a:effectLst/>
                        </a:rPr>
                        <a:t>Ovhd</a:t>
                      </a:r>
                      <a:r>
                        <a:rPr lang="en-US" sz="1600" u="none" strike="noStrike" dirty="0">
                          <a:effectLst/>
                        </a:rPr>
                        <a:t> per Cow</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37</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-155</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84</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136</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142</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-52</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557461196"/>
                  </a:ext>
                </a:extLst>
              </a:tr>
              <a:tr h="281560">
                <a:tc>
                  <a:txBody>
                    <a:bodyPr/>
                    <a:lstStyle/>
                    <a:p>
                      <a:pPr algn="l" fontAlgn="b"/>
                      <a:r>
                        <a:rPr lang="en-US" sz="1600" u="none" strike="noStrike">
                          <a:effectLst/>
                        </a:rPr>
                        <a:t>Herd Profit over Dir&amp;Ovhd</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10,696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-6,246</a:t>
                      </a:r>
                      <a:endParaRPr lang="en-US" sz="16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6,396</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19,030</a:t>
                      </a:r>
                      <a:endParaRPr lang="en-US" sz="1600" b="0" i="0" u="none" strike="noStrike" dirty="0">
                        <a:effectLst/>
                        <a:latin typeface="Arial" panose="020B0604020202020204" pitchFamily="34" charset="0"/>
                      </a:endParaRPr>
                    </a:p>
                  </a:txBody>
                  <a:tcPr marL="9525" marR="9525" marT="9525" marB="0" anchor="b"/>
                </a:tc>
                <a:tc>
                  <a:txBody>
                    <a:bodyPr/>
                    <a:lstStyle/>
                    <a:p>
                      <a:pPr algn="r" fontAlgn="b"/>
                      <a:r>
                        <a:rPr lang="en-US" sz="1600" u="none" strike="noStrike">
                          <a:effectLst/>
                        </a:rPr>
                        <a:t>44,158</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-49,651</a:t>
                      </a:r>
                      <a:endParaRPr lang="en-US" sz="1600" b="0" i="0" u="none" strike="noStrike">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89866566"/>
                  </a:ext>
                </a:extLst>
              </a:tr>
              <a:tr h="281560">
                <a:tc>
                  <a:txBody>
                    <a:bodyPr/>
                    <a:lstStyle/>
                    <a:p>
                      <a:pPr algn="l" fontAlgn="b"/>
                      <a:r>
                        <a:rPr lang="en-US" sz="1600" u="none" strike="noStrike" dirty="0">
                          <a:effectLst/>
                        </a:rPr>
                        <a:t>Owner </a:t>
                      </a:r>
                      <a:r>
                        <a:rPr lang="en-US" sz="1600" u="none" strike="noStrike" dirty="0" err="1">
                          <a:effectLst/>
                        </a:rPr>
                        <a:t>Labor&amp;Mgt</a:t>
                      </a:r>
                      <a:r>
                        <a:rPr lang="en-US" sz="1600" u="none" strike="noStrike" dirty="0">
                          <a:effectLst/>
                        </a:rPr>
                        <a:t> per Cwt</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0.74</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2.58</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1.78</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1.18</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0.86</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0.45</a:t>
                      </a:r>
                      <a:endParaRPr lang="en-US" sz="16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728299408"/>
                  </a:ext>
                </a:extLst>
              </a:tr>
              <a:tr h="295638">
                <a:tc>
                  <a:txBody>
                    <a:bodyPr/>
                    <a:lstStyle/>
                    <a:p>
                      <a:pPr algn="l" fontAlgn="b"/>
                      <a:r>
                        <a:rPr lang="en-US" sz="1600" u="none" strike="noStrike">
                          <a:effectLst/>
                        </a:rPr>
                        <a:t>Net per Cow after Labor&amp;Mgt</a:t>
                      </a:r>
                      <a:endParaRPr lang="en-US" sz="1600" b="0" i="0" u="none" strike="noStrike">
                        <a:effectLst/>
                        <a:latin typeface="Arial" panose="020B0604020202020204" pitchFamily="34" charset="0"/>
                      </a:endParaRPr>
                    </a:p>
                  </a:txBody>
                  <a:tcPr marL="9525" marR="9525" marT="9525" marB="0" anchor="b"/>
                </a:tc>
                <a:tc>
                  <a:txBody>
                    <a:bodyPr/>
                    <a:lstStyle/>
                    <a:p>
                      <a:pPr algn="r" fontAlgn="b"/>
                      <a:r>
                        <a:rPr lang="en-US" sz="1600" u="none" strike="noStrike">
                          <a:effectLst/>
                        </a:rPr>
                        <a:t>-155</a:t>
                      </a:r>
                      <a:endParaRPr lang="en-US" sz="16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-633</a:t>
                      </a:r>
                      <a:endParaRPr lang="en-US" sz="16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-299</a:t>
                      </a:r>
                      <a:endParaRPr lang="en-US" sz="16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-140</a:t>
                      </a:r>
                      <a:endParaRPr lang="en-US" sz="16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en-US" sz="1600" u="none" strike="noStrike" dirty="0">
                          <a:effectLst/>
                        </a:rPr>
                        <a:t>-79</a:t>
                      </a:r>
                      <a:endParaRPr lang="en-US" sz="1600" b="0"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en-US" sz="1600" u="none" strike="noStrike">
                          <a:effectLst/>
                        </a:rPr>
                        <a:t>-176</a:t>
                      </a:r>
                      <a:endParaRPr lang="en-US" sz="1600" b="0" i="0" u="none" strike="noStrike">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22826546"/>
                  </a:ext>
                </a:extLst>
              </a:tr>
              <a:tr h="267482">
                <a:tc>
                  <a:txBody>
                    <a:bodyPr/>
                    <a:lstStyle/>
                    <a:p>
                      <a:pPr algn="l" fontAlgn="b"/>
                      <a:r>
                        <a:rPr lang="en-US" sz="1600" u="none" strike="noStrike" dirty="0">
                          <a:effectLst/>
                        </a:rPr>
                        <a:t>Herd Profit over </a:t>
                      </a:r>
                      <a:r>
                        <a:rPr lang="en-US" sz="1600" u="none" strike="noStrike" dirty="0" err="1">
                          <a:effectLst/>
                        </a:rPr>
                        <a:t>Labor&amp;Mgt</a:t>
                      </a:r>
                      <a:endParaRPr lang="en-US" sz="16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-44,646</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-25,498</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-22,906</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-19,576</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-24,498</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tc>
                  <a:txBody>
                    <a:bodyPr/>
                    <a:lstStyle/>
                    <a:p>
                      <a:pPr algn="r" fontAlgn="b"/>
                      <a:r>
                        <a:rPr lang="en-US" sz="1600" u="none" strike="noStrike" dirty="0">
                          <a:effectLst/>
                        </a:rPr>
                        <a:t>-168,109</a:t>
                      </a:r>
                      <a:endParaRPr lang="en-US" sz="1600" b="0" i="0" u="none" strike="noStrike" dirty="0">
                        <a:solidFill>
                          <a:srgbClr val="FF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4278677457"/>
                  </a:ext>
                </a:extLst>
              </a:tr>
            </a:tbl>
          </a:graphicData>
        </a:graphic>
      </p:graphicFrame>
    </p:spTree>
    <p:extLst>
      <p:ext uri="{BB962C8B-B14F-4D97-AF65-F5344CB8AC3E}">
        <p14:creationId xmlns:p14="http://schemas.microsoft.com/office/powerpoint/2010/main" val="3800596989"/>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39075"/>
            <a:ext cx="8931058" cy="841248"/>
          </a:xfrm>
        </p:spPr>
        <p:txBody>
          <a:bodyPr/>
          <a:lstStyle/>
          <a:p>
            <a:r>
              <a:rPr lang="en-US" dirty="0"/>
              <a:t>Additional Selected Sorts…</a:t>
            </a:r>
          </a:p>
        </p:txBody>
      </p:sp>
      <p:sp>
        <p:nvSpPr>
          <p:cNvPr id="7" name="Text Box 11"/>
          <p:cNvSpPr txBox="1">
            <a:spLocks noChangeArrowheads="1"/>
          </p:cNvSpPr>
          <p:nvPr/>
        </p:nvSpPr>
        <p:spPr bwMode="auto">
          <a:xfrm>
            <a:off x="6400800" y="609600"/>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pic>
        <p:nvPicPr>
          <p:cNvPr id="4" name="Picture 3">
            <a:extLst>
              <a:ext uri="{FF2B5EF4-FFF2-40B4-BE49-F238E27FC236}">
                <a16:creationId xmlns:a16="http://schemas.microsoft.com/office/drawing/2014/main" id="{09E51762-C7A3-4EAF-9DE6-29A8F63C7D35}"/>
              </a:ext>
            </a:extLst>
          </p:cNvPr>
          <p:cNvPicPr>
            <a:picLocks noChangeAspect="1"/>
          </p:cNvPicPr>
          <p:nvPr/>
        </p:nvPicPr>
        <p:blipFill>
          <a:blip r:embed="rId3"/>
          <a:stretch>
            <a:fillRect/>
          </a:stretch>
        </p:blipFill>
        <p:spPr>
          <a:xfrm>
            <a:off x="66433" y="1066800"/>
            <a:ext cx="9095764" cy="5515651"/>
          </a:xfrm>
          <a:prstGeom prst="rect">
            <a:avLst/>
          </a:prstGeom>
        </p:spPr>
      </p:pic>
    </p:spTree>
    <p:extLst>
      <p:ext uri="{BB962C8B-B14F-4D97-AF65-F5344CB8AC3E}">
        <p14:creationId xmlns:p14="http://schemas.microsoft.com/office/powerpoint/2010/main" val="4349122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lstStyle/>
          <a:p>
            <a:r>
              <a:rPr lang="en-US" dirty="0"/>
              <a:t>Dairy Farms – EBIDTA per Cow &amp; Cwt</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1132180704"/>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2323006796"/>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30899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lstStyle/>
          <a:p>
            <a:r>
              <a:rPr lang="en-US" dirty="0"/>
              <a:t>Dairy Farms – DEBT per Cow &amp; Cwt</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2556038505"/>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1672053299"/>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290085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normAutofit fontScale="90000"/>
          </a:bodyPr>
          <a:lstStyle/>
          <a:p>
            <a:r>
              <a:rPr lang="en-US" dirty="0"/>
              <a:t>Dairy Farms – DEBT per Cow &amp; Cwt </a:t>
            </a:r>
            <a:r>
              <a:rPr lang="en-US" sz="3100" dirty="0"/>
              <a:t>adjusting for crop income</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2232145394"/>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2234637001"/>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8937598"/>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normAutofit fontScale="90000"/>
          </a:bodyPr>
          <a:lstStyle/>
          <a:p>
            <a:r>
              <a:rPr lang="en-US" dirty="0"/>
              <a:t>Dairy Farms – DEBT Payment per Cow &amp; Cwt </a:t>
            </a:r>
            <a:r>
              <a:rPr lang="en-US" sz="3100" dirty="0"/>
              <a:t>Total &amp; Adjusting for crop income (2023 Data)</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1133310897"/>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2797224375"/>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133471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147177"/>
            <a:ext cx="8174038" cy="641267"/>
          </a:xfrm>
          <a:effectLst/>
        </p:spPr>
        <p:txBody>
          <a:bodyPr>
            <a:normAutofit/>
          </a:bodyPr>
          <a:lstStyle/>
          <a:p>
            <a:pPr eaLnBrk="1" hangingPunct="1"/>
            <a:r>
              <a:rPr lang="en-US" dirty="0">
                <a:effectLst/>
              </a:rPr>
              <a:t>Net Return per Cow –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644263373"/>
              </p:ext>
            </p:extLst>
          </p:nvPr>
        </p:nvGraphicFramePr>
        <p:xfrm>
          <a:off x="-609600" y="1024354"/>
          <a:ext cx="9702800" cy="49954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22136585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09600" y="152400"/>
            <a:ext cx="6172200" cy="641267"/>
          </a:xfrm>
        </p:spPr>
        <p:txBody>
          <a:bodyPr>
            <a:normAutofit fontScale="90000"/>
          </a:bodyPr>
          <a:lstStyle/>
          <a:p>
            <a:pPr eaLnBrk="1" hangingPunct="1"/>
            <a:r>
              <a:rPr lang="en-US" dirty="0"/>
              <a:t>Average Price on Milk Sold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92082153"/>
              </p:ext>
            </p:extLst>
          </p:nvPr>
        </p:nvGraphicFramePr>
        <p:xfrm>
          <a:off x="228600" y="1060367"/>
          <a:ext cx="8610600" cy="46312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1126674594"/>
      </p:ext>
    </p:extLst>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83577"/>
            <a:ext cx="6781800" cy="609600"/>
          </a:xfrm>
        </p:spPr>
        <p:txBody>
          <a:bodyPr lIns="92075" tIns="46038" rIns="92075" bIns="46038">
            <a:normAutofit/>
          </a:bodyPr>
          <a:lstStyle/>
          <a:p>
            <a:pPr>
              <a:defRPr/>
            </a:pPr>
            <a:r>
              <a:rPr lang="en-US" cap="none" dirty="0">
                <a:effectLst/>
              </a:rPr>
              <a:t>Milk Production per Cow</a:t>
            </a:r>
          </a:p>
        </p:txBody>
      </p:sp>
      <p:graphicFrame>
        <p:nvGraphicFramePr>
          <p:cNvPr id="3" name="Object 4"/>
          <p:cNvGraphicFramePr>
            <a:graphicFrameLocks noChangeAspect="1"/>
          </p:cNvGraphicFramePr>
          <p:nvPr>
            <p:extLst>
              <p:ext uri="{D42A27DB-BD31-4B8C-83A1-F6EECF244321}">
                <p14:modId xmlns:p14="http://schemas.microsoft.com/office/powerpoint/2010/main" val="2856004939"/>
              </p:ext>
            </p:extLst>
          </p:nvPr>
        </p:nvGraphicFramePr>
        <p:xfrm>
          <a:off x="76201" y="1647139"/>
          <a:ext cx="8991600" cy="3534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3038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09600" y="0"/>
            <a:ext cx="7848600" cy="1371600"/>
          </a:xfrm>
          <a:noFill/>
        </p:spPr>
        <p:txBody>
          <a:bodyPr lIns="90488" tIns="44450" rIns="90488" bIns="44450" anchor="ctr">
            <a:normAutofit fontScale="90000"/>
          </a:bodyPr>
          <a:lstStyle/>
          <a:p>
            <a:pPr eaLnBrk="1" hangingPunct="1"/>
            <a:r>
              <a:rPr lang="en-US" sz="4200" dirty="0"/>
              <a:t>Dairy Herd Size </a:t>
            </a:r>
            <a:br>
              <a:rPr lang="en-US" sz="4200" dirty="0"/>
            </a:br>
            <a:r>
              <a:rPr lang="en-US" sz="4200" dirty="0"/>
              <a:t>Organic Farms</a:t>
            </a:r>
            <a:br>
              <a:rPr lang="en-US" sz="4200" dirty="0"/>
            </a:br>
            <a:endParaRPr lang="en-US" sz="2900" dirty="0"/>
          </a:p>
        </p:txBody>
      </p:sp>
      <p:graphicFrame>
        <p:nvGraphicFramePr>
          <p:cNvPr id="2" name="Object 3">
            <a:hlinkClick r:id="" action="ppaction://ole?verb=0"/>
          </p:cNvPr>
          <p:cNvGraphicFramePr>
            <a:graphicFrameLocks noGrp="1"/>
          </p:cNvGraphicFramePr>
          <p:nvPr>
            <p:ph type="chart" idx="1"/>
            <p:extLst>
              <p:ext uri="{D42A27DB-BD31-4B8C-83A1-F6EECF244321}">
                <p14:modId xmlns:p14="http://schemas.microsoft.com/office/powerpoint/2010/main" val="3997365115"/>
              </p:ext>
            </p:extLst>
          </p:nvPr>
        </p:nvGraphicFramePr>
        <p:xfrm>
          <a:off x="152400" y="1524000"/>
          <a:ext cx="8686800" cy="4343400"/>
        </p:xfrm>
        <a:graphic>
          <a:graphicData uri="http://schemas.openxmlformats.org/drawingml/2006/chart">
            <c:chart xmlns:c="http://schemas.openxmlformats.org/drawingml/2006/chart" xmlns:r="http://schemas.openxmlformats.org/officeDocument/2006/relationships" r:id="rId2"/>
          </a:graphicData>
        </a:graphic>
      </p:graphicFrame>
      <p:pic>
        <p:nvPicPr>
          <p:cNvPr id="21508" name="Picture 4" descr="so01330_"/>
          <p:cNvPicPr>
            <a:picLocks noChangeAspect="1" noChangeArrowheads="1"/>
          </p:cNvPicPr>
          <p:nvPr/>
        </p:nvPicPr>
        <p:blipFill>
          <a:blip r:embed="rId3" cstate="print"/>
          <a:srcRect/>
          <a:stretch>
            <a:fillRect/>
          </a:stretch>
        </p:blipFill>
        <p:spPr bwMode="auto">
          <a:xfrm>
            <a:off x="6553200" y="1053353"/>
            <a:ext cx="2743200" cy="1727200"/>
          </a:xfrm>
          <a:prstGeom prst="rect">
            <a:avLst/>
          </a:prstGeom>
          <a:noFill/>
          <a:ln w="9525">
            <a:noFill/>
            <a:miter lim="800000"/>
            <a:headEnd/>
            <a:tailEnd/>
          </a:ln>
        </p:spPr>
      </p:pic>
      <p:sp>
        <p:nvSpPr>
          <p:cNvPr id="6"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2660357477"/>
      </p:ext>
    </p:extLst>
  </p:cSld>
  <p:clrMapOvr>
    <a:overrideClrMapping bg1="lt1" tx1="dk1" bg2="lt2" tx2="dk2" accent1="accent1" accent2="accent2" accent3="accent3" accent4="accent4" accent5="accent5" accent6="accent6" hlink="hlink" folHlink="folHlink"/>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09600" y="0"/>
            <a:ext cx="7772400" cy="1143000"/>
          </a:xfrm>
          <a:noFill/>
        </p:spPr>
        <p:txBody>
          <a:bodyPr lIns="90488" tIns="44450" rIns="90488" bIns="44450" anchor="ctr">
            <a:normAutofit/>
          </a:bodyPr>
          <a:lstStyle/>
          <a:p>
            <a:pPr eaLnBrk="1" hangingPunct="1"/>
            <a:r>
              <a:rPr lang="en-US" dirty="0"/>
              <a:t>Pounds of Milk per Cow</a:t>
            </a:r>
            <a:br>
              <a:rPr lang="en-US" dirty="0"/>
            </a:br>
            <a:r>
              <a:rPr lang="en-US" dirty="0"/>
              <a:t>Organic Farms</a:t>
            </a:r>
            <a:endParaRPr lang="en-US" sz="2500" dirty="0"/>
          </a:p>
        </p:txBody>
      </p:sp>
      <p:graphicFrame>
        <p:nvGraphicFramePr>
          <p:cNvPr id="2" name="Object 3">
            <a:hlinkClick r:id="" action="ppaction://ole?verb=0"/>
          </p:cNvPr>
          <p:cNvGraphicFramePr>
            <a:graphicFrameLocks noGrp="1"/>
          </p:cNvGraphicFramePr>
          <p:nvPr>
            <p:ph type="chart" idx="1"/>
            <p:extLst>
              <p:ext uri="{D42A27DB-BD31-4B8C-83A1-F6EECF244321}">
                <p14:modId xmlns:p14="http://schemas.microsoft.com/office/powerpoint/2010/main" val="2738818138"/>
              </p:ext>
            </p:extLst>
          </p:nvPr>
        </p:nvGraphicFramePr>
        <p:xfrm>
          <a:off x="-152400" y="1143000"/>
          <a:ext cx="9837555"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4083273945"/>
      </p:ext>
    </p:extLst>
  </p:cSld>
  <p:clrMapOvr>
    <a:overrideClrMapping bg1="lt1" tx1="dk1" bg2="lt2" tx2="dk2" accent1="accent1" accent2="accent2" accent3="accent3" accent4="accent4" accent5="accent5" accent6="accent6" hlink="hlink" folHlink="folHlink"/>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685800"/>
            <a:ext cx="9600596" cy="6287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381000" y="121124"/>
            <a:ext cx="8610601" cy="685800"/>
          </a:xfrm>
          <a:prstGeom prst="rect">
            <a:avLst/>
          </a:prstGeom>
          <a:noFill/>
          <a:ln w="12700">
            <a:noFill/>
            <a:miter lim="800000"/>
            <a:headEnd/>
            <a:tailEnd/>
          </a:ln>
        </p:spPr>
        <p:txBody>
          <a:bodyPr lIns="92075" tIns="46038" rIns="92075" bIns="46038" anchor="ctr"/>
          <a:lstStyle/>
          <a:p>
            <a:pPr eaLnBrk="0" hangingPunct="0">
              <a:spcBef>
                <a:spcPct val="0"/>
              </a:spcBef>
              <a:buClrTx/>
              <a:buSzTx/>
              <a:buFontTx/>
              <a:buNone/>
            </a:pPr>
            <a:r>
              <a:rPr lang="en-US" sz="4000" b="1" i="0" dirty="0">
                <a:latin typeface="+mn-lt"/>
              </a:rPr>
              <a:t>    Beef Cow/Calf Enterprise Information</a:t>
            </a:r>
          </a:p>
        </p:txBody>
      </p:sp>
      <p:sp>
        <p:nvSpPr>
          <p:cNvPr id="5" name="Rectangle 6"/>
          <p:cNvSpPr>
            <a:spLocks noChangeArrowheads="1"/>
          </p:cNvSpPr>
          <p:nvPr/>
        </p:nvSpPr>
        <p:spPr bwMode="auto">
          <a:xfrm>
            <a:off x="76200" y="928048"/>
            <a:ext cx="8610600" cy="2014182"/>
          </a:xfrm>
          <a:prstGeom prst="rect">
            <a:avLst/>
          </a:prstGeom>
          <a:noFill/>
          <a:ln w="9525">
            <a:noFill/>
            <a:miter lim="800000"/>
            <a:headEnd/>
            <a:tailEnd/>
          </a:ln>
          <a:effectLst/>
        </p:spPr>
        <p:txBody>
          <a:bodyPr/>
          <a:lstStyle/>
          <a:p>
            <a:pPr>
              <a:defRPr/>
            </a:pPr>
            <a:endParaRPr lang="en-US" sz="3200" i="0" dirty="0">
              <a:solidFill>
                <a:srgbClr val="0000CC"/>
              </a:solidFill>
              <a:effectLst>
                <a:outerShdw blurRad="38100" dist="38100" dir="2700000" algn="tl">
                  <a:srgbClr val="000000"/>
                </a:outerShdw>
              </a:effectLst>
            </a:endParaRPr>
          </a:p>
        </p:txBody>
      </p:sp>
    </p:spTree>
    <p:extLst>
      <p:ext uri="{BB962C8B-B14F-4D97-AF65-F5344CB8AC3E}">
        <p14:creationId xmlns:p14="http://schemas.microsoft.com/office/powerpoint/2010/main" val="286682784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143000" y="228600"/>
            <a:ext cx="5486400" cy="914400"/>
          </a:xfrm>
        </p:spPr>
        <p:txBody>
          <a:bodyPr lIns="92075" tIns="46038" rIns="92075" bIns="46038">
            <a:normAutofit fontScale="90000"/>
          </a:bodyPr>
          <a:lstStyle/>
          <a:p>
            <a:pPr>
              <a:defRPr/>
            </a:pPr>
            <a:r>
              <a:rPr lang="en-US" sz="4000" cap="none" dirty="0">
                <a:effectLst/>
              </a:rPr>
              <a:t>Beef</a:t>
            </a:r>
            <a:r>
              <a:rPr lang="en-US" cap="none" dirty="0">
                <a:effectLst/>
              </a:rPr>
              <a:t> Cow-Calf Returns </a:t>
            </a:r>
            <a:r>
              <a:rPr lang="en-US" dirty="0"/>
              <a:t>– No Backgrounding </a:t>
            </a:r>
            <a:br>
              <a:rPr lang="en-US" cap="none" dirty="0">
                <a:effectLst/>
              </a:rPr>
            </a:br>
            <a:r>
              <a:rPr lang="en-US" sz="3100" cap="none" dirty="0">
                <a:effectLst/>
              </a:rPr>
              <a:t>Net Return per Cow</a:t>
            </a:r>
          </a:p>
        </p:txBody>
      </p:sp>
      <p:graphicFrame>
        <p:nvGraphicFramePr>
          <p:cNvPr id="7" name="Object 5"/>
          <p:cNvGraphicFramePr>
            <a:graphicFrameLocks noChangeAspect="1"/>
          </p:cNvGraphicFramePr>
          <p:nvPr>
            <p:extLst>
              <p:ext uri="{D42A27DB-BD31-4B8C-83A1-F6EECF244321}">
                <p14:modId xmlns:p14="http://schemas.microsoft.com/office/powerpoint/2010/main" val="2959991293"/>
              </p:ext>
            </p:extLst>
          </p:nvPr>
        </p:nvGraphicFramePr>
        <p:xfrm>
          <a:off x="0" y="1219200"/>
          <a:ext cx="91440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52400"/>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i="0" dirty="0">
                <a:latin typeface="Franklin Gothic Medium"/>
              </a:rPr>
              <a:t>Beef Cow-Calf – </a:t>
            </a:r>
            <a:r>
              <a:rPr lang="en-US" sz="2000" i="0" dirty="0">
                <a:latin typeface="Franklin Gothic Medium"/>
              </a:rPr>
              <a:t>(excluding backgrounding)</a:t>
            </a:r>
            <a:br>
              <a:rPr lang="en-US" sz="3600" i="0" dirty="0">
                <a:latin typeface="Franklin Gothic Medium"/>
              </a:rPr>
            </a:br>
            <a:r>
              <a:rPr lang="en-US" sz="3400" i="0" dirty="0">
                <a:latin typeface="Franklin Gothic Medium"/>
              </a:rPr>
              <a:t>Costs and Returns of Production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1786739726"/>
              </p:ext>
            </p:extLst>
          </p:nvPr>
        </p:nvGraphicFramePr>
        <p:xfrm>
          <a:off x="1066800" y="1143000"/>
          <a:ext cx="8077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304800" y="5486400"/>
            <a:ext cx="5638800" cy="707886"/>
          </a:xfrm>
          <a:prstGeom prst="rect">
            <a:avLst/>
          </a:prstGeom>
          <a:solidFill>
            <a:srgbClr val="92D050"/>
          </a:solidFill>
          <a:ln w="9525" algn="ctr">
            <a:noFill/>
            <a:miter lim="800000"/>
            <a:headEnd/>
            <a:tailEnd/>
          </a:ln>
        </p:spPr>
        <p:txBody>
          <a:bodyPr wrap="square">
            <a:spAutoFit/>
          </a:bodyPr>
          <a:lstStyle/>
          <a:p>
            <a:pPr marL="342900" indent="-342900">
              <a:spcBef>
                <a:spcPct val="50000"/>
              </a:spcBef>
              <a:buClr>
                <a:srgbClr val="CC9900"/>
              </a:buClr>
            </a:pPr>
            <a:r>
              <a:rPr lang="en-US" sz="1600" b="1" dirty="0">
                <a:solidFill>
                  <a:schemeClr val="tx1">
                    <a:lumMod val="95000"/>
                    <a:lumOff val="5000"/>
                  </a:schemeClr>
                </a:solidFill>
              </a:rPr>
              <a:t>Net Returns</a:t>
            </a:r>
            <a:r>
              <a:rPr lang="en-US" sz="1600" b="1" dirty="0"/>
              <a:t>:         </a:t>
            </a:r>
            <a:r>
              <a:rPr lang="en-US" sz="1600" b="1" dirty="0">
                <a:solidFill>
                  <a:schemeClr val="tx2"/>
                </a:solidFill>
              </a:rPr>
              <a:t>$98            $50            </a:t>
            </a:r>
            <a:r>
              <a:rPr lang="en-US" sz="1600" b="1" dirty="0">
                <a:solidFill>
                  <a:schemeClr val="tx1">
                    <a:lumMod val="95000"/>
                    <a:lumOff val="5000"/>
                  </a:schemeClr>
                </a:solidFill>
              </a:rPr>
              <a:t>$542</a:t>
            </a:r>
          </a:p>
          <a:p>
            <a:pPr marL="342900" indent="-342900">
              <a:spcBef>
                <a:spcPct val="50000"/>
              </a:spcBef>
              <a:buClr>
                <a:srgbClr val="CC9900"/>
              </a:buClr>
            </a:pPr>
            <a:r>
              <a:rPr lang="en-US" sz="1600" b="1" dirty="0">
                <a:solidFill>
                  <a:schemeClr val="tx1">
                    <a:lumMod val="95000"/>
                    <a:lumOff val="5000"/>
                  </a:schemeClr>
                </a:solidFill>
              </a:rPr>
              <a:t>w/ </a:t>
            </a:r>
            <a:r>
              <a:rPr lang="en-US" sz="1600" b="1" dirty="0" err="1">
                <a:solidFill>
                  <a:schemeClr val="tx1">
                    <a:lumMod val="95000"/>
                    <a:lumOff val="5000"/>
                  </a:schemeClr>
                </a:solidFill>
              </a:rPr>
              <a:t>Lbr&amp;Mgt</a:t>
            </a:r>
            <a:r>
              <a:rPr lang="en-US" sz="1600" b="1" dirty="0">
                <a:solidFill>
                  <a:schemeClr val="tx1">
                    <a:lumMod val="95000"/>
                    <a:lumOff val="5000"/>
                  </a:schemeClr>
                </a:solidFill>
              </a:rPr>
              <a:t>:       </a:t>
            </a:r>
            <a:r>
              <a:rPr lang="en-US" sz="1600" b="1" dirty="0">
                <a:solidFill>
                  <a:srgbClr val="FF0000"/>
                </a:solidFill>
              </a:rPr>
              <a:t>-$35	  -$78</a:t>
            </a:r>
            <a:r>
              <a:rPr lang="en-US" sz="1600" b="1" dirty="0">
                <a:solidFill>
                  <a:schemeClr val="tx1">
                    <a:lumMod val="95000"/>
                    <a:lumOff val="5000"/>
                  </a:schemeClr>
                </a:solidFill>
              </a:rPr>
              <a:t>           $434</a:t>
            </a:r>
          </a:p>
        </p:txBody>
      </p:sp>
    </p:spTree>
    <p:extLst>
      <p:ext uri="{BB962C8B-B14F-4D97-AF65-F5344CB8AC3E}">
        <p14:creationId xmlns:p14="http://schemas.microsoft.com/office/powerpoint/2010/main" val="15993163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75" y="93077"/>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b="1" i="0" dirty="0">
                <a:effectLst/>
                <a:latin typeface="+mj-lt"/>
                <a:ea typeface="+mj-ea"/>
                <a:cs typeface="+mj-cs"/>
              </a:rPr>
              <a:t>Beef Cow-Calf – </a:t>
            </a:r>
            <a:r>
              <a:rPr lang="en-US" sz="1800" b="1" i="0" dirty="0">
                <a:effectLst/>
                <a:latin typeface="+mj-lt"/>
                <a:ea typeface="+mj-ea"/>
                <a:cs typeface="+mj-cs"/>
              </a:rPr>
              <a:t>(including backgrounding)</a:t>
            </a:r>
            <a:br>
              <a:rPr lang="en-US" sz="3600" b="1" i="0" dirty="0">
                <a:effectLst/>
                <a:latin typeface="+mj-lt"/>
                <a:ea typeface="+mj-ea"/>
                <a:cs typeface="+mj-cs"/>
              </a:rPr>
            </a:br>
            <a:r>
              <a:rPr lang="en-US" sz="3400" b="1" i="0" dirty="0">
                <a:effectLst/>
                <a:latin typeface="+mj-lt"/>
                <a:ea typeface="+mj-ea"/>
                <a:cs typeface="+mj-cs"/>
              </a:rPr>
              <a:t>Costs and Returns of Production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80652349"/>
              </p:ext>
            </p:extLst>
          </p:nvPr>
        </p:nvGraphicFramePr>
        <p:xfrm>
          <a:off x="1066800" y="1143000"/>
          <a:ext cx="8077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447675" y="5486400"/>
            <a:ext cx="6715125" cy="707886"/>
          </a:xfrm>
          <a:prstGeom prst="rect">
            <a:avLst/>
          </a:prstGeom>
          <a:solidFill>
            <a:srgbClr val="92D050"/>
          </a:solidFill>
          <a:ln w="9525" algn="ctr">
            <a:noFill/>
            <a:miter lim="800000"/>
            <a:headEnd/>
            <a:tailEnd/>
          </a:ln>
        </p:spPr>
        <p:txBody>
          <a:bodyPr wrap="square">
            <a:spAutoFit/>
          </a:bodyPr>
          <a:lstStyle/>
          <a:p>
            <a:pPr marL="342900" indent="-342900">
              <a:spcBef>
                <a:spcPct val="50000"/>
              </a:spcBef>
            </a:pPr>
            <a:r>
              <a:rPr lang="en-US" sz="1600" b="1" dirty="0"/>
              <a:t>Net Returns:    </a:t>
            </a:r>
            <a:r>
              <a:rPr lang="en-US" sz="1600" b="1" dirty="0">
                <a:solidFill>
                  <a:srgbClr val="FF0000"/>
                </a:solidFill>
              </a:rPr>
              <a:t> </a:t>
            </a:r>
            <a:r>
              <a:rPr lang="en-US" sz="1600" b="1" dirty="0">
                <a:solidFill>
                  <a:schemeClr val="tx2"/>
                </a:solidFill>
              </a:rPr>
              <a:t>$172         </a:t>
            </a:r>
            <a:r>
              <a:rPr lang="en-US" sz="1600" b="1" dirty="0">
                <a:solidFill>
                  <a:srgbClr val="FF0000"/>
                </a:solidFill>
              </a:rPr>
              <a:t>-$72        </a:t>
            </a:r>
            <a:r>
              <a:rPr lang="en-US" sz="1600" b="1" dirty="0">
                <a:solidFill>
                  <a:schemeClr val="tx2"/>
                </a:solidFill>
              </a:rPr>
              <a:t>$213        $225        $268 </a:t>
            </a:r>
          </a:p>
          <a:p>
            <a:pPr marL="342900" indent="-342900">
              <a:spcBef>
                <a:spcPct val="50000"/>
              </a:spcBef>
            </a:pPr>
            <a:r>
              <a:rPr lang="en-US" sz="1600" b="1" dirty="0"/>
              <a:t>w/ </a:t>
            </a:r>
            <a:r>
              <a:rPr lang="en-US" sz="1600" b="1" dirty="0" err="1"/>
              <a:t>Lbr&amp;Mgt</a:t>
            </a:r>
            <a:r>
              <a:rPr lang="en-US" sz="1600" b="1" dirty="0"/>
              <a:t>     </a:t>
            </a:r>
            <a:r>
              <a:rPr lang="en-US" sz="1600" b="1" dirty="0">
                <a:solidFill>
                  <a:srgbClr val="FF0000"/>
                </a:solidFill>
              </a:rPr>
              <a:t> </a:t>
            </a:r>
            <a:r>
              <a:rPr lang="en-US" sz="1600" b="1" dirty="0">
                <a:solidFill>
                  <a:schemeClr val="tx2"/>
                </a:solidFill>
              </a:rPr>
              <a:t> $44        </a:t>
            </a:r>
            <a:r>
              <a:rPr lang="en-US" sz="1600" b="1" dirty="0">
                <a:solidFill>
                  <a:srgbClr val="FF0000"/>
                </a:solidFill>
              </a:rPr>
              <a:t>-$242          </a:t>
            </a:r>
            <a:r>
              <a:rPr lang="en-US" sz="1600" b="1" dirty="0">
                <a:solidFill>
                  <a:schemeClr val="tx2"/>
                </a:solidFill>
              </a:rPr>
              <a:t>$76        $104        $172   </a:t>
            </a:r>
          </a:p>
        </p:txBody>
      </p:sp>
    </p:spTree>
    <p:extLst>
      <p:ext uri="{BB962C8B-B14F-4D97-AF65-F5344CB8AC3E}">
        <p14:creationId xmlns:p14="http://schemas.microsoft.com/office/powerpoint/2010/main" val="11816692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EF67C-AA9A-4662-876A-7E4C2C5B61A7}"/>
              </a:ext>
            </a:extLst>
          </p:cNvPr>
          <p:cNvSpPr/>
          <p:nvPr/>
        </p:nvSpPr>
        <p:spPr>
          <a:xfrm>
            <a:off x="533400" y="0"/>
            <a:ext cx="6324600" cy="1446550"/>
          </a:xfrm>
          <a:prstGeom prst="rect">
            <a:avLst/>
          </a:prstGeom>
        </p:spPr>
        <p:txBody>
          <a:bodyPr wrap="square" lIns="91440" tIns="45720" rIns="91440" bIns="45720" anchor="t">
            <a:spAutoFit/>
          </a:bodyPr>
          <a:lstStyle/>
          <a:p>
            <a:pPr>
              <a:spcBef>
                <a:spcPct val="0"/>
              </a:spcBef>
              <a:buClrTx/>
              <a:buSzTx/>
              <a:defRPr/>
            </a:pPr>
            <a:r>
              <a:rPr lang="en-US" sz="3200" b="1" i="0" dirty="0">
                <a:latin typeface="+mn-lt"/>
              </a:rPr>
              <a:t>Beef Cow-Calf – With Backgrounding Only</a:t>
            </a:r>
            <a:r>
              <a:rPr lang="en-US" b="1" i="0" dirty="0">
                <a:latin typeface="+mn-lt"/>
              </a:rPr>
              <a:t> </a:t>
            </a:r>
            <a:br>
              <a:rPr lang="en-US" b="1" i="0" dirty="0">
                <a:latin typeface="+mn-lt"/>
              </a:rPr>
            </a:br>
            <a:r>
              <a:rPr lang="en-US" b="1" i="0" dirty="0">
                <a:latin typeface="+mn-lt"/>
              </a:rPr>
              <a:t>Select Factors</a:t>
            </a:r>
          </a:p>
        </p:txBody>
      </p:sp>
      <p:graphicFrame>
        <p:nvGraphicFramePr>
          <p:cNvPr id="8" name="Table 7">
            <a:extLst>
              <a:ext uri="{FF2B5EF4-FFF2-40B4-BE49-F238E27FC236}">
                <a16:creationId xmlns:a16="http://schemas.microsoft.com/office/drawing/2014/main" id="{422F8035-F9CA-4E0D-9B18-6CE10050E9DB}"/>
              </a:ext>
            </a:extLst>
          </p:cNvPr>
          <p:cNvGraphicFramePr>
            <a:graphicFrameLocks noGrp="1"/>
          </p:cNvGraphicFramePr>
          <p:nvPr>
            <p:extLst>
              <p:ext uri="{D42A27DB-BD31-4B8C-83A1-F6EECF244321}">
                <p14:modId xmlns:p14="http://schemas.microsoft.com/office/powerpoint/2010/main" val="3656572549"/>
              </p:ext>
            </p:extLst>
          </p:nvPr>
        </p:nvGraphicFramePr>
        <p:xfrm>
          <a:off x="381000" y="1524000"/>
          <a:ext cx="8458200" cy="4419596"/>
        </p:xfrm>
        <a:graphic>
          <a:graphicData uri="http://schemas.openxmlformats.org/drawingml/2006/table">
            <a:tbl>
              <a:tblPr/>
              <a:tblGrid>
                <a:gridCol w="2590800">
                  <a:extLst>
                    <a:ext uri="{9D8B030D-6E8A-4147-A177-3AD203B41FA5}">
                      <a16:colId xmlns:a16="http://schemas.microsoft.com/office/drawing/2014/main" val="823313388"/>
                    </a:ext>
                  </a:extLst>
                </a:gridCol>
                <a:gridCol w="930282">
                  <a:extLst>
                    <a:ext uri="{9D8B030D-6E8A-4147-A177-3AD203B41FA5}">
                      <a16:colId xmlns:a16="http://schemas.microsoft.com/office/drawing/2014/main" val="2737099233"/>
                    </a:ext>
                  </a:extLst>
                </a:gridCol>
                <a:gridCol w="1014476">
                  <a:extLst>
                    <a:ext uri="{9D8B030D-6E8A-4147-A177-3AD203B41FA5}">
                      <a16:colId xmlns:a16="http://schemas.microsoft.com/office/drawing/2014/main" val="1479269374"/>
                    </a:ext>
                  </a:extLst>
                </a:gridCol>
                <a:gridCol w="929938">
                  <a:extLst>
                    <a:ext uri="{9D8B030D-6E8A-4147-A177-3AD203B41FA5}">
                      <a16:colId xmlns:a16="http://schemas.microsoft.com/office/drawing/2014/main" val="2507637545"/>
                    </a:ext>
                  </a:extLst>
                </a:gridCol>
                <a:gridCol w="1014476">
                  <a:extLst>
                    <a:ext uri="{9D8B030D-6E8A-4147-A177-3AD203B41FA5}">
                      <a16:colId xmlns:a16="http://schemas.microsoft.com/office/drawing/2014/main" val="698979484"/>
                    </a:ext>
                  </a:extLst>
                </a:gridCol>
                <a:gridCol w="963752">
                  <a:extLst>
                    <a:ext uri="{9D8B030D-6E8A-4147-A177-3AD203B41FA5}">
                      <a16:colId xmlns:a16="http://schemas.microsoft.com/office/drawing/2014/main" val="3822051897"/>
                    </a:ext>
                  </a:extLst>
                </a:gridCol>
                <a:gridCol w="1014476">
                  <a:extLst>
                    <a:ext uri="{9D8B030D-6E8A-4147-A177-3AD203B41FA5}">
                      <a16:colId xmlns:a16="http://schemas.microsoft.com/office/drawing/2014/main" val="4263948092"/>
                    </a:ext>
                  </a:extLst>
                </a:gridCol>
              </a:tblGrid>
              <a:tr h="33424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gridSpan="2">
                  <a:txBody>
                    <a:bodyPr/>
                    <a:lstStyle/>
                    <a:p>
                      <a:pPr algn="ctr" fontAlgn="b"/>
                      <a:r>
                        <a:rPr lang="en-US" sz="2000" b="1" i="0" u="none" strike="noStrike" dirty="0">
                          <a:solidFill>
                            <a:srgbClr val="000000"/>
                          </a:solidFill>
                          <a:effectLst/>
                          <a:latin typeface="Arial" panose="020B06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gridSpan="2">
                  <a:txBody>
                    <a:bodyPr/>
                    <a:lstStyle/>
                    <a:p>
                      <a:pPr algn="ctr" fontAlgn="b"/>
                      <a:r>
                        <a:rPr lang="en-US" sz="2000" b="1" i="0" u="none" strike="noStrike" dirty="0">
                          <a:solidFill>
                            <a:srgbClr val="000000"/>
                          </a:solidFill>
                          <a:effectLst/>
                          <a:latin typeface="Arial" panose="020B060402020202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en-US"/>
                    </a:p>
                  </a:txBody>
                  <a:tcPr/>
                </a:tc>
                <a:tc gridSpan="2">
                  <a:txBody>
                    <a:bodyPr/>
                    <a:lstStyle/>
                    <a:p>
                      <a:pPr algn="ctr" fontAlgn="b"/>
                      <a:r>
                        <a:rPr lang="en-US" sz="2000" b="1" i="0" u="none" strike="noStrike" dirty="0">
                          <a:solidFill>
                            <a:srgbClr val="000000"/>
                          </a:solidFill>
                          <a:effectLst/>
                          <a:latin typeface="Arial" panose="020B060402020202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1983738513"/>
                  </a:ext>
                </a:extLst>
              </a:tr>
              <a:tr h="666474">
                <a:tc>
                  <a:txBody>
                    <a:bodyPr/>
                    <a:lstStyle/>
                    <a:p>
                      <a:pPr algn="ctr" fontAlgn="b"/>
                      <a:r>
                        <a:rPr lang="en-US" sz="1600" b="1" i="0" u="none" strike="noStrike" dirty="0">
                          <a:solidFill>
                            <a:srgbClr val="000000"/>
                          </a:solidFill>
                          <a:effectLst/>
                          <a:latin typeface="Arial" panose="020B0604020202020204" pitchFamily="34" charset="0"/>
                        </a:rPr>
                        <a:t>Factor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a:solidFill>
                            <a:srgbClr val="000000"/>
                          </a:solidFill>
                          <a:effectLst/>
                          <a:latin typeface="Arial" panose="020B0604020202020204" pitchFamily="34" charset="0"/>
                        </a:rPr>
                        <a:t>Avg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a:solidFill>
                            <a:srgbClr val="000000"/>
                          </a:solidFill>
                          <a:effectLst/>
                          <a:latin typeface="Arial" panose="020B0604020202020204" pitchFamily="34" charset="0"/>
                        </a:rPr>
                        <a:t>High 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a:solidFill>
                            <a:srgbClr val="000000"/>
                          </a:solidFill>
                          <a:effectLst/>
                          <a:latin typeface="Arial" panose="020B0604020202020204" pitchFamily="34" charset="0"/>
                        </a:rPr>
                        <a:t>Avg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600" b="1" i="0" u="none" strike="noStrike">
                          <a:solidFill>
                            <a:srgbClr val="000000"/>
                          </a:solidFill>
                          <a:effectLst/>
                          <a:latin typeface="Arial" panose="020B0604020202020204" pitchFamily="34" charset="0"/>
                        </a:rPr>
                        <a:t>High 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600" b="1" i="0" u="none" strike="noStrike">
                          <a:solidFill>
                            <a:srgbClr val="000000"/>
                          </a:solidFill>
                          <a:effectLst/>
                          <a:latin typeface="Arial" panose="020B0604020202020204" pitchFamily="34" charset="0"/>
                        </a:rPr>
                        <a:t>Avg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a:solidFill>
                            <a:srgbClr val="000000"/>
                          </a:solidFill>
                          <a:effectLst/>
                          <a:latin typeface="Arial" panose="020B0604020202020204" pitchFamily="34" charset="0"/>
                        </a:rPr>
                        <a:t>High 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738937021"/>
                  </a:ext>
                </a:extLst>
              </a:tr>
              <a:tr h="333237">
                <a:tc>
                  <a:txBody>
                    <a:bodyPr/>
                    <a:lstStyle/>
                    <a:p>
                      <a:pPr algn="l" fontAlgn="b"/>
                      <a:r>
                        <a:rPr lang="en-US" sz="1600" b="0" i="0" u="none" strike="noStrike" dirty="0">
                          <a:solidFill>
                            <a:srgbClr val="000000"/>
                          </a:solidFill>
                          <a:effectLst/>
                          <a:latin typeface="Arial" panose="020B0604020202020204" pitchFamily="34" charset="0"/>
                        </a:rPr>
                        <a:t>Net Return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effectLst/>
                          <a:latin typeface="Arial" panose="020B0604020202020204" pitchFamily="34" charset="0"/>
                        </a:rPr>
                        <a:t>($165.68)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000000"/>
                          </a:solidFill>
                          <a:effectLst/>
                          <a:latin typeface="Arial" panose="020B0604020202020204" pitchFamily="34" charset="0"/>
                        </a:rPr>
                        <a:t>$299.29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FF0000"/>
                          </a:solidFill>
                          <a:effectLst/>
                          <a:latin typeface="Arial" panose="020B0604020202020204" pitchFamily="34" charset="0"/>
                        </a:rPr>
                        <a:t>($235.79)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dirty="0">
                          <a:solidFill>
                            <a:srgbClr val="000000"/>
                          </a:solidFill>
                          <a:effectLst/>
                          <a:latin typeface="Arial" panose="020B0604020202020204" pitchFamily="34" charset="0"/>
                        </a:rPr>
                        <a:t>$182.65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a:solidFill>
                            <a:srgbClr val="000000"/>
                          </a:solidFill>
                          <a:effectLst/>
                          <a:latin typeface="Arial" panose="020B0604020202020204" pitchFamily="34" charset="0"/>
                        </a:rPr>
                        <a:t>$283.12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000000"/>
                          </a:solidFill>
                          <a:effectLst/>
                          <a:latin typeface="Arial" panose="020B0604020202020204" pitchFamily="34" charset="0"/>
                        </a:rPr>
                        <a:t>$820.81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0633169"/>
                  </a:ext>
                </a:extLst>
              </a:tr>
              <a:tr h="333237">
                <a:tc>
                  <a:txBody>
                    <a:bodyPr/>
                    <a:lstStyle/>
                    <a:p>
                      <a:pPr algn="l" fontAlgn="b"/>
                      <a:r>
                        <a:rPr lang="en-US" sz="1600" b="0" i="0" u="none" strike="noStrike">
                          <a:solidFill>
                            <a:srgbClr val="000000"/>
                          </a:solidFill>
                          <a:effectLst/>
                          <a:latin typeface="Arial" panose="020B0604020202020204" pitchFamily="34" charset="0"/>
                        </a:rPr>
                        <a:t>Number of Cows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dirty="0">
                          <a:solidFill>
                            <a:srgbClr val="000000"/>
                          </a:solidFill>
                          <a:effectLst/>
                          <a:latin typeface="Arial" panose="020B0604020202020204" pitchFamily="34" charset="0"/>
                        </a:rPr>
                        <a:t>59.4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dirty="0">
                          <a:solidFill>
                            <a:srgbClr val="000000"/>
                          </a:solidFill>
                          <a:effectLst/>
                          <a:latin typeface="Arial" panose="020B0604020202020204" pitchFamily="34" charset="0"/>
                        </a:rPr>
                        <a:t>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125.7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41511474"/>
                  </a:ext>
                </a:extLst>
              </a:tr>
              <a:tr h="333237">
                <a:tc>
                  <a:txBody>
                    <a:bodyPr/>
                    <a:lstStyle/>
                    <a:p>
                      <a:pPr algn="l" fontAlgn="b"/>
                      <a:r>
                        <a:rPr lang="en-US" sz="1600" b="0" i="0" u="none" strike="noStrike">
                          <a:solidFill>
                            <a:srgbClr val="000000"/>
                          </a:solidFill>
                          <a:effectLst/>
                          <a:latin typeface="Arial" panose="020B0604020202020204" pitchFamily="34" charset="0"/>
                        </a:rPr>
                        <a:t>Calving Percentage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rPr>
                        <a:t>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000000"/>
                          </a:solidFill>
                          <a:effectLst/>
                          <a:latin typeface="Arial" panose="020B0604020202020204" pitchFamily="34" charset="0"/>
                        </a:rPr>
                        <a:t>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a:solidFill>
                            <a:srgbClr val="000000"/>
                          </a:solidFill>
                          <a:effectLst/>
                          <a:latin typeface="Arial" panose="020B0604020202020204" pitchFamily="34" charset="0"/>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a:solidFill>
                            <a:srgbClr val="000000"/>
                          </a:solidFill>
                          <a:effectLst/>
                          <a:latin typeface="Arial" panose="020B0604020202020204" pitchFamily="34" charset="0"/>
                        </a:rPr>
                        <a:t>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6436610"/>
                  </a:ext>
                </a:extLst>
              </a:tr>
              <a:tr h="333237">
                <a:tc>
                  <a:txBody>
                    <a:bodyPr/>
                    <a:lstStyle/>
                    <a:p>
                      <a:pPr algn="l" fontAlgn="b"/>
                      <a:r>
                        <a:rPr lang="en-US" sz="1600" b="1" i="0" u="none" strike="noStrike" dirty="0">
                          <a:solidFill>
                            <a:srgbClr val="000000"/>
                          </a:solidFill>
                          <a:effectLst/>
                          <a:latin typeface="Arial" panose="020B0604020202020204" pitchFamily="34" charset="0"/>
                        </a:rPr>
                        <a:t>Weaning Percentage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dirty="0">
                          <a:solidFill>
                            <a:srgbClr val="000000"/>
                          </a:solidFill>
                          <a:effectLst/>
                          <a:latin typeface="Arial" panose="020B0604020202020204" pitchFamily="34" charset="0"/>
                        </a:rPr>
                        <a:t>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dirty="0">
                          <a:solidFill>
                            <a:srgbClr val="000000"/>
                          </a:solidFill>
                          <a:effectLst/>
                          <a:latin typeface="Arial" panose="020B0604020202020204" pitchFamily="34" charset="0"/>
                        </a:rPr>
                        <a:t>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32409504"/>
                  </a:ext>
                </a:extLst>
              </a:tr>
              <a:tr h="333237">
                <a:tc>
                  <a:txBody>
                    <a:bodyPr/>
                    <a:lstStyle/>
                    <a:p>
                      <a:pPr algn="l" fontAlgn="b"/>
                      <a:r>
                        <a:rPr lang="en-US" sz="1600" b="0" i="0" u="none" strike="noStrike">
                          <a:solidFill>
                            <a:srgbClr val="000000"/>
                          </a:solidFill>
                          <a:effectLst/>
                          <a:latin typeface="Arial" panose="020B0604020202020204" pitchFamily="34" charset="0"/>
                        </a:rPr>
                        <a:t>Cows Per FTE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rPr>
                        <a:t>268.9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212.8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000000"/>
                          </a:solidFill>
                          <a:effectLst/>
                          <a:latin typeface="Arial" panose="020B0604020202020204" pitchFamily="34" charset="0"/>
                        </a:rPr>
                        <a:t>262.7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a:solidFill>
                            <a:srgbClr val="000000"/>
                          </a:solidFill>
                          <a:effectLst/>
                          <a:latin typeface="Arial" panose="020B0604020202020204" pitchFamily="34" charset="0"/>
                        </a:rPr>
                        <a:t>278.0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a:solidFill>
                            <a:srgbClr val="000000"/>
                          </a:solidFill>
                          <a:effectLst/>
                          <a:latin typeface="Arial" panose="020B0604020202020204" pitchFamily="34" charset="0"/>
                        </a:rPr>
                        <a:t>297.3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000000"/>
                          </a:solidFill>
                          <a:effectLst/>
                          <a:latin typeface="Arial" panose="020B0604020202020204" pitchFamily="34" charset="0"/>
                        </a:rPr>
                        <a:t>355.2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6133322"/>
                  </a:ext>
                </a:extLst>
              </a:tr>
              <a:tr h="333237">
                <a:tc>
                  <a:txBody>
                    <a:bodyPr/>
                    <a:lstStyle/>
                    <a:p>
                      <a:pPr algn="l" fontAlgn="b"/>
                      <a:r>
                        <a:rPr lang="en-US" sz="1600" b="1" i="0" u="none" strike="noStrike">
                          <a:solidFill>
                            <a:srgbClr val="000000"/>
                          </a:solidFill>
                          <a:effectLst/>
                          <a:latin typeface="Arial" panose="020B0604020202020204" pitchFamily="34" charset="0"/>
                        </a:rPr>
                        <a:t>Average Weaning Weight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dirty="0">
                          <a:solidFill>
                            <a:srgbClr val="000000"/>
                          </a:solidFill>
                          <a:effectLst/>
                          <a:latin typeface="Arial" panose="020B0604020202020204" pitchFamily="34" charset="0"/>
                        </a:rPr>
                        <a:t>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dirty="0">
                          <a:solidFill>
                            <a:srgbClr val="000000"/>
                          </a:solidFill>
                          <a:effectLst/>
                          <a:latin typeface="Arial" panose="020B0604020202020204" pitchFamily="34" charset="0"/>
                        </a:rPr>
                        <a:t>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506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1229560"/>
                  </a:ext>
                </a:extLst>
              </a:tr>
              <a:tr h="403083">
                <a:tc>
                  <a:txBody>
                    <a:bodyPr/>
                    <a:lstStyle/>
                    <a:p>
                      <a:pPr algn="l" fontAlgn="b"/>
                      <a:r>
                        <a:rPr lang="en-US" sz="1600" b="1" i="0" u="none" strike="noStrike" dirty="0">
                          <a:solidFill>
                            <a:srgbClr val="000000"/>
                          </a:solidFill>
                          <a:effectLst/>
                          <a:latin typeface="Arial" panose="020B0604020202020204" pitchFamily="34" charset="0"/>
                        </a:rPr>
                        <a:t>Lb. Weaned/Exposed Cow</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dirty="0">
                          <a:solidFill>
                            <a:srgbClr val="000000"/>
                          </a:solidFill>
                          <a:effectLst/>
                          <a:latin typeface="Arial" panose="020B0604020202020204" pitchFamily="34" charset="0"/>
                        </a:rPr>
                        <a:t>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1" i="0" u="none" strike="noStrike">
                          <a:solidFill>
                            <a:srgbClr val="000000"/>
                          </a:solidFill>
                          <a:effectLst/>
                          <a:latin typeface="Arial" panose="020B0604020202020204" pitchFamily="34" charset="0"/>
                        </a:rPr>
                        <a:t>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87311465"/>
                  </a:ext>
                </a:extLst>
              </a:tr>
              <a:tr h="333237">
                <a:tc>
                  <a:txBody>
                    <a:bodyPr/>
                    <a:lstStyle/>
                    <a:p>
                      <a:pPr algn="l" fontAlgn="ctr"/>
                      <a:r>
                        <a:rPr lang="en-US" sz="1600" b="1" i="0" u="none" strike="noStrike">
                          <a:solidFill>
                            <a:srgbClr val="000000"/>
                          </a:solidFill>
                          <a:effectLst/>
                          <a:latin typeface="Arial" panose="020B0604020202020204" pitchFamily="34" charset="0"/>
                        </a:rPr>
                        <a:t>Feed Cost per Cow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Arial" panose="020B0604020202020204" pitchFamily="34" charset="0"/>
                        </a:rPr>
                        <a:t>$549.62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Arial" panose="020B0604020202020204" pitchFamily="34" charset="0"/>
                        </a:rPr>
                        <a:t>$486.66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Arial" panose="020B0604020202020204" pitchFamily="34" charset="0"/>
                        </a:rPr>
                        <a:t>$640.45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dirty="0">
                          <a:solidFill>
                            <a:srgbClr val="000000"/>
                          </a:solidFill>
                          <a:effectLst/>
                          <a:latin typeface="Arial" panose="020B0604020202020204" pitchFamily="34" charset="0"/>
                        </a:rPr>
                        <a:t>$476.05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dirty="0">
                          <a:solidFill>
                            <a:srgbClr val="000000"/>
                          </a:solidFill>
                          <a:effectLst/>
                          <a:latin typeface="Arial" panose="020B0604020202020204" pitchFamily="34" charset="0"/>
                        </a:rPr>
                        <a:t>$620.34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600" b="1" i="0" u="none" strike="noStrike">
                          <a:solidFill>
                            <a:srgbClr val="000000"/>
                          </a:solidFill>
                          <a:effectLst/>
                          <a:latin typeface="Arial" panose="020B0604020202020204" pitchFamily="34" charset="0"/>
                        </a:rPr>
                        <a:t>$449.29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40607310"/>
                  </a:ext>
                </a:extLst>
              </a:tr>
              <a:tr h="333237">
                <a:tc>
                  <a:txBody>
                    <a:bodyPr/>
                    <a:lstStyle/>
                    <a:p>
                      <a:pPr algn="l" fontAlgn="b"/>
                      <a:r>
                        <a:rPr lang="en-US" sz="1600" b="0" i="0" u="none" strike="noStrike">
                          <a:solidFill>
                            <a:srgbClr val="000000"/>
                          </a:solidFill>
                          <a:effectLst/>
                          <a:latin typeface="Arial" panose="020B0604020202020204" pitchFamily="34" charset="0"/>
                        </a:rPr>
                        <a:t>Avg wgt/Beef Calves Sold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panose="020B0604020202020204" pitchFamily="34" charset="0"/>
                        </a:rPr>
                        <a:t>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a:solidFill>
                            <a:srgbClr val="000000"/>
                          </a:solidFill>
                          <a:effectLst/>
                          <a:latin typeface="Arial" panose="020B0604020202020204" pitchFamily="34" charset="0"/>
                        </a:rPr>
                        <a:t>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a:solidFill>
                            <a:srgbClr val="000000"/>
                          </a:solidFill>
                          <a:effectLst/>
                          <a:latin typeface="Arial" panose="020B0604020202020204" pitchFamily="34" charset="0"/>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600" b="0" i="0" u="none" strike="noStrike" dirty="0">
                          <a:solidFill>
                            <a:srgbClr val="000000"/>
                          </a:solidFill>
                          <a:effectLst/>
                          <a:latin typeface="Arial" panose="020B0604020202020204" pitchFamily="34" charset="0"/>
                        </a:rPr>
                        <a:t>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600" b="0" i="0" u="none" strike="noStrike" dirty="0">
                          <a:solidFill>
                            <a:srgbClr val="000000"/>
                          </a:solidFill>
                          <a:effectLst/>
                          <a:latin typeface="Arial" panose="020B0604020202020204" pitchFamily="34" charset="0"/>
                        </a:rPr>
                        <a:t>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0329467"/>
                  </a:ext>
                </a:extLst>
              </a:tr>
              <a:tr h="349898">
                <a:tc>
                  <a:txBody>
                    <a:bodyPr/>
                    <a:lstStyle/>
                    <a:p>
                      <a:pPr algn="l" fontAlgn="b"/>
                      <a:r>
                        <a:rPr lang="en-US" sz="1600" b="0" i="0" u="none" strike="noStrike">
                          <a:solidFill>
                            <a:srgbClr val="000000"/>
                          </a:solidFill>
                          <a:effectLst/>
                          <a:latin typeface="Arial" panose="020B0604020202020204" pitchFamily="34" charset="0"/>
                        </a:rPr>
                        <a:t>Avg Price/CWT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a:solidFill>
                            <a:srgbClr val="000000"/>
                          </a:solidFill>
                          <a:effectLst/>
                          <a:latin typeface="Arial" panose="020B0604020202020204" pitchFamily="34" charset="0"/>
                        </a:rPr>
                        <a:t>$153.79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a:solidFill>
                            <a:srgbClr val="000000"/>
                          </a:solidFill>
                          <a:effectLst/>
                          <a:latin typeface="Arial" panose="020B0604020202020204" pitchFamily="34" charset="0"/>
                        </a:rPr>
                        <a:t>$151.03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a:solidFill>
                            <a:srgbClr val="000000"/>
                          </a:solidFill>
                          <a:effectLst/>
                          <a:latin typeface="Arial" panose="020B0604020202020204" pitchFamily="34" charset="0"/>
                        </a:rPr>
                        <a:t>$180.23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a:solidFill>
                            <a:srgbClr val="000000"/>
                          </a:solidFill>
                          <a:effectLst/>
                          <a:latin typeface="Arial" panose="020B0604020202020204" pitchFamily="34" charset="0"/>
                        </a:rPr>
                        <a:t>$176.29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a:solidFill>
                            <a:srgbClr val="000000"/>
                          </a:solidFill>
                          <a:effectLst/>
                          <a:latin typeface="Arial" panose="020B0604020202020204" pitchFamily="34" charset="0"/>
                        </a:rPr>
                        <a:t>$218.16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dirty="0">
                          <a:solidFill>
                            <a:srgbClr val="000000"/>
                          </a:solidFill>
                          <a:effectLst/>
                          <a:latin typeface="Arial" panose="020B0604020202020204" pitchFamily="34" charset="0"/>
                        </a:rPr>
                        <a:t>$230.38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61951453"/>
                  </a:ext>
                </a:extLst>
              </a:tr>
            </a:tbl>
          </a:graphicData>
        </a:graphic>
      </p:graphicFrame>
    </p:spTree>
    <p:extLst>
      <p:ext uri="{BB962C8B-B14F-4D97-AF65-F5344CB8AC3E}">
        <p14:creationId xmlns:p14="http://schemas.microsoft.com/office/powerpoint/2010/main" val="1770634182"/>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133350"/>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b="1" i="0" dirty="0">
                <a:effectLst/>
                <a:latin typeface="+mj-lt"/>
                <a:ea typeface="+mj-ea"/>
                <a:cs typeface="+mj-cs"/>
              </a:rPr>
              <a:t>Beef Cow-Calf – </a:t>
            </a:r>
            <a:br>
              <a:rPr lang="en-US" sz="3600" b="1" i="0" dirty="0">
                <a:effectLst/>
                <a:latin typeface="+mj-lt"/>
                <a:ea typeface="+mj-ea"/>
                <a:cs typeface="+mj-cs"/>
              </a:rPr>
            </a:br>
            <a:r>
              <a:rPr lang="en-US" sz="3400" b="1" i="0" dirty="0">
                <a:effectLst/>
                <a:latin typeface="+mj-lt"/>
                <a:ea typeface="+mj-ea"/>
                <a:cs typeface="+mj-cs"/>
              </a:rPr>
              <a:t>With &amp; Without Backgrounding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2271494593"/>
              </p:ext>
            </p:extLst>
          </p:nvPr>
        </p:nvGraphicFramePr>
        <p:xfrm>
          <a:off x="76200" y="1143000"/>
          <a:ext cx="9982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1066800" y="5376446"/>
            <a:ext cx="4343400" cy="338554"/>
          </a:xfrm>
          <a:prstGeom prst="rect">
            <a:avLst/>
          </a:prstGeom>
          <a:solidFill>
            <a:srgbClr val="92D050"/>
          </a:solidFill>
          <a:ln w="9525" algn="ctr">
            <a:noFill/>
            <a:miter lim="800000"/>
            <a:headEnd/>
            <a:tailEnd/>
          </a:ln>
        </p:spPr>
        <p:txBody>
          <a:bodyPr wrap="square">
            <a:spAutoFit/>
          </a:bodyPr>
          <a:lstStyle/>
          <a:p>
            <a:pPr marL="342900" indent="-342900">
              <a:spcBef>
                <a:spcPct val="50000"/>
              </a:spcBef>
            </a:pPr>
            <a:r>
              <a:rPr lang="en-US" sz="1600" b="1" dirty="0"/>
              <a:t>Net Returns:          </a:t>
            </a:r>
            <a:r>
              <a:rPr lang="en-US" sz="1600" b="1" dirty="0">
                <a:solidFill>
                  <a:schemeClr val="tx2"/>
                </a:solidFill>
              </a:rPr>
              <a:t>$98            $283</a:t>
            </a:r>
          </a:p>
        </p:txBody>
      </p:sp>
    </p:spTree>
    <p:extLst>
      <p:ext uri="{BB962C8B-B14F-4D97-AF65-F5344CB8AC3E}">
        <p14:creationId xmlns:p14="http://schemas.microsoft.com/office/powerpoint/2010/main" val="40896901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42875"/>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b="1" i="0" dirty="0">
                <a:effectLst/>
                <a:latin typeface="+mj-lt"/>
                <a:ea typeface="+mj-ea"/>
                <a:cs typeface="+mj-cs"/>
              </a:rPr>
              <a:t>Beef Cow-Calf – </a:t>
            </a:r>
            <a:br>
              <a:rPr lang="en-US" sz="3600" b="1" i="0" dirty="0">
                <a:effectLst/>
                <a:latin typeface="+mj-lt"/>
                <a:ea typeface="+mj-ea"/>
                <a:cs typeface="+mj-cs"/>
              </a:rPr>
            </a:br>
            <a:r>
              <a:rPr lang="en-US" sz="3400" b="1" i="0" dirty="0">
                <a:effectLst/>
                <a:latin typeface="+mj-lt"/>
                <a:ea typeface="+mj-ea"/>
                <a:cs typeface="+mj-cs"/>
              </a:rPr>
              <a:t>With &amp; Without Backgrounding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1931249313"/>
              </p:ext>
            </p:extLst>
          </p:nvPr>
        </p:nvGraphicFramePr>
        <p:xfrm>
          <a:off x="76200" y="1143000"/>
          <a:ext cx="99822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07767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2200" y="0"/>
            <a:ext cx="9306516" cy="1010653"/>
          </a:xfrm>
          <a:prstGeom prst="rect">
            <a:avLst/>
          </a:prstGeom>
          <a:solidFill>
            <a:schemeClr val="bg1"/>
          </a:solid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latin typeface="+mj-lt"/>
              </a:rPr>
              <a:t>Sheep Enterprise Information</a:t>
            </a:r>
          </a:p>
        </p:txBody>
      </p:sp>
      <p:pic>
        <p:nvPicPr>
          <p:cNvPr id="2" name="Picture 1">
            <a:extLst>
              <a:ext uri="{FF2B5EF4-FFF2-40B4-BE49-F238E27FC236}">
                <a16:creationId xmlns:a16="http://schemas.microsoft.com/office/drawing/2014/main" id="{3803AC8D-AFBF-4305-98C5-4797B8642F77}"/>
              </a:ext>
            </a:extLst>
          </p:cNvPr>
          <p:cNvPicPr>
            <a:picLocks noChangeAspect="1"/>
          </p:cNvPicPr>
          <p:nvPr/>
        </p:nvPicPr>
        <p:blipFill>
          <a:blip r:embed="rId3"/>
          <a:stretch>
            <a:fillRect/>
          </a:stretch>
        </p:blipFill>
        <p:spPr>
          <a:xfrm>
            <a:off x="-42200" y="838200"/>
            <a:ext cx="9306516" cy="6019800"/>
          </a:xfrm>
          <a:prstGeom prst="rect">
            <a:avLst/>
          </a:prstGeom>
        </p:spPr>
      </p:pic>
    </p:spTree>
    <p:extLst>
      <p:ext uri="{BB962C8B-B14F-4D97-AF65-F5344CB8AC3E}">
        <p14:creationId xmlns:p14="http://schemas.microsoft.com/office/powerpoint/2010/main" val="31542056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83577"/>
            <a:ext cx="7543800" cy="609600"/>
          </a:xfrm>
        </p:spPr>
        <p:txBody>
          <a:bodyPr lIns="92075" tIns="46038" rIns="92075" bIns="46038">
            <a:normAutofit fontScale="90000"/>
          </a:bodyPr>
          <a:lstStyle/>
          <a:p>
            <a:pPr>
              <a:defRPr/>
            </a:pPr>
            <a:r>
              <a:rPr lang="en-US" cap="none" dirty="0">
                <a:effectLst/>
              </a:rPr>
              <a:t>Energy Corrected Milk Production per Cow</a:t>
            </a:r>
          </a:p>
        </p:txBody>
      </p:sp>
      <p:graphicFrame>
        <p:nvGraphicFramePr>
          <p:cNvPr id="3" name="Object 4"/>
          <p:cNvGraphicFramePr>
            <a:graphicFrameLocks noChangeAspect="1"/>
          </p:cNvGraphicFramePr>
          <p:nvPr>
            <p:extLst>
              <p:ext uri="{D42A27DB-BD31-4B8C-83A1-F6EECF244321}">
                <p14:modId xmlns:p14="http://schemas.microsoft.com/office/powerpoint/2010/main" val="1960352412"/>
              </p:ext>
            </p:extLst>
          </p:nvPr>
        </p:nvGraphicFramePr>
        <p:xfrm>
          <a:off x="76201" y="1647139"/>
          <a:ext cx="8991600" cy="3534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179213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90500"/>
            <a:ext cx="7315200" cy="990600"/>
          </a:xfrm>
          <a:prstGeom prst="rect">
            <a:avLst/>
          </a:prstGeom>
        </p:spPr>
        <p:txBody>
          <a:bodyPr vert="horz" lIns="92075" tIns="46038" rIns="92075" bIns="46038" anchor="ctr">
            <a:normAutofit fontScale="85000" lnSpcReduction="20000"/>
          </a:bodyPr>
          <a:lstStyle/>
          <a:p>
            <a:pPr>
              <a:spcBef>
                <a:spcPct val="0"/>
              </a:spcBef>
              <a:buClrTx/>
              <a:buSzTx/>
              <a:defRPr/>
            </a:pPr>
            <a:r>
              <a:rPr lang="en-US" sz="4100" b="1" i="0" dirty="0">
                <a:effectLst/>
                <a:latin typeface="+mj-lt"/>
                <a:ea typeface="+mj-ea"/>
                <a:cs typeface="+mj-cs"/>
              </a:rPr>
              <a:t>Sheep – Market Lamb Production</a:t>
            </a:r>
          </a:p>
          <a:p>
            <a:pPr>
              <a:spcBef>
                <a:spcPct val="0"/>
              </a:spcBef>
              <a:buClrTx/>
              <a:buSzTx/>
              <a:defRPr/>
            </a:pPr>
            <a:r>
              <a:rPr lang="en-US" sz="4100" b="1" i="0" dirty="0">
                <a:latin typeface="+mj-lt"/>
                <a:ea typeface="+mj-ea"/>
                <a:cs typeface="+mj-cs"/>
              </a:rPr>
              <a:t>Per Ewe –  year trend</a:t>
            </a:r>
            <a:endParaRPr lang="en-US" sz="3400" b="1" i="0" dirty="0">
              <a:effectLst/>
              <a:latin typeface="+mj-lt"/>
              <a:ea typeface="+mj-ea"/>
              <a:cs typeface="+mj-cs"/>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088421309"/>
              </p:ext>
            </p:extLst>
          </p:nvPr>
        </p:nvGraphicFramePr>
        <p:xfrm>
          <a:off x="76200" y="1143000"/>
          <a:ext cx="99822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609600" y="5376446"/>
            <a:ext cx="5029200" cy="338554"/>
          </a:xfrm>
          <a:prstGeom prst="rect">
            <a:avLst/>
          </a:prstGeom>
          <a:solidFill>
            <a:srgbClr val="92D050"/>
          </a:solidFill>
          <a:ln w="9525" algn="ctr">
            <a:noFill/>
            <a:miter lim="800000"/>
            <a:headEnd/>
            <a:tailEnd/>
          </a:ln>
        </p:spPr>
        <p:txBody>
          <a:bodyPr wrap="square">
            <a:spAutoFit/>
          </a:bodyPr>
          <a:lstStyle/>
          <a:p>
            <a:pPr marL="342900" indent="-342900">
              <a:spcBef>
                <a:spcPct val="50000"/>
              </a:spcBef>
            </a:pPr>
            <a:r>
              <a:rPr lang="en-US" sz="1600" b="1" dirty="0"/>
              <a:t>Net Returns:      $123            </a:t>
            </a:r>
            <a:r>
              <a:rPr lang="en-US" sz="1600" b="1" dirty="0">
                <a:solidFill>
                  <a:srgbClr val="FF0000"/>
                </a:solidFill>
              </a:rPr>
              <a:t>-$85           </a:t>
            </a:r>
            <a:r>
              <a:rPr lang="en-US" sz="1600" b="1" dirty="0">
                <a:solidFill>
                  <a:schemeClr val="tx2"/>
                </a:solidFill>
              </a:rPr>
              <a:t>$15</a:t>
            </a:r>
            <a:endParaRPr lang="en-US" sz="1600" b="1" dirty="0"/>
          </a:p>
        </p:txBody>
      </p:sp>
    </p:spTree>
    <p:extLst>
      <p:ext uri="{BB962C8B-B14F-4D97-AF65-F5344CB8AC3E}">
        <p14:creationId xmlns:p14="http://schemas.microsoft.com/office/powerpoint/2010/main" val="30612223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400" y="0"/>
            <a:ext cx="9414800" cy="7356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76200"/>
            <a:ext cx="9144000" cy="838200"/>
          </a:xfrm>
          <a:prstGeom prst="rect">
            <a:avLst/>
          </a:prstGeom>
          <a:solidFill>
            <a:schemeClr val="bg1"/>
          </a:solidFill>
          <a:ln w="12700">
            <a:noFill/>
            <a:miter lim="800000"/>
            <a:headEnd/>
            <a:tailEnd/>
          </a:ln>
        </p:spPr>
        <p:txBody>
          <a:bodyPr lIns="92075" tIns="46038" rIns="92075" bIns="46038" anchor="ctr"/>
          <a:lstStyle/>
          <a:p>
            <a:pPr algn="ctr" eaLnBrk="0" hangingPunct="0">
              <a:spcBef>
                <a:spcPct val="0"/>
              </a:spcBef>
              <a:buClrTx/>
              <a:buSzTx/>
              <a:buFontTx/>
              <a:buNone/>
            </a:pPr>
            <a:r>
              <a:rPr lang="en-US" sz="3600" b="1" i="0" dirty="0">
                <a:latin typeface="+mj-lt"/>
              </a:rPr>
              <a:t>Beef &amp; Dairy Finishing Enterprise Information</a:t>
            </a:r>
          </a:p>
        </p:txBody>
      </p:sp>
    </p:spTree>
    <p:extLst>
      <p:ext uri="{BB962C8B-B14F-4D97-AF65-F5344CB8AC3E}">
        <p14:creationId xmlns:p14="http://schemas.microsoft.com/office/powerpoint/2010/main" val="70137596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04651163"/>
              </p:ext>
            </p:extLst>
          </p:nvPr>
        </p:nvGraphicFramePr>
        <p:xfrm>
          <a:off x="990600" y="1143000"/>
          <a:ext cx="7086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7"/>
          <p:cNvSpPr>
            <a:spLocks noGrp="1" noChangeArrowheads="1"/>
          </p:cNvSpPr>
          <p:nvPr>
            <p:ph type="title"/>
          </p:nvPr>
        </p:nvSpPr>
        <p:spPr>
          <a:xfrm>
            <a:off x="514350" y="0"/>
            <a:ext cx="75438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cap="none" dirty="0">
                <a:effectLst/>
              </a:rPr>
              <a:t>Dairy Finishing –</a:t>
            </a:r>
            <a:br>
              <a:rPr lang="en-US" sz="3200" cap="none" dirty="0">
                <a:effectLst/>
              </a:rPr>
            </a:br>
            <a:r>
              <a:rPr lang="en-US" sz="2800" cap="none" dirty="0">
                <a:effectLst/>
              </a:rPr>
              <a:t>Price per Cwt </a:t>
            </a:r>
            <a:r>
              <a:rPr lang="en-US" sz="2800" dirty="0">
                <a:effectLst/>
              </a:rPr>
              <a:t>up</a:t>
            </a:r>
            <a:r>
              <a:rPr lang="en-US" sz="2800" cap="none" dirty="0">
                <a:effectLst/>
              </a:rPr>
              <a:t>, Net Return </a:t>
            </a:r>
            <a:r>
              <a:rPr lang="en-US" sz="2800" dirty="0">
                <a:effectLst/>
              </a:rPr>
              <a:t>higher</a:t>
            </a:r>
            <a:endParaRPr lang="en-US" sz="2800" cap="none" dirty="0">
              <a:effectLst/>
            </a:endParaRPr>
          </a:p>
        </p:txBody>
      </p:sp>
    </p:spTree>
    <p:extLst>
      <p:ext uri="{BB962C8B-B14F-4D97-AF65-F5344CB8AC3E}">
        <p14:creationId xmlns:p14="http://schemas.microsoft.com/office/powerpoint/2010/main" val="2127547750"/>
      </p:ext>
    </p:extLst>
  </p:cSld>
  <p:clrMapOvr>
    <a:overrideClrMapping bg1="lt1" tx1="dk1" bg2="lt2" tx2="dk2" accent1="accent1" accent2="accent2" accent3="accent3" accent4="accent4" accent5="accent5" accent6="accent6" hlink="hlink" folHlink="folHlink"/>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30636712"/>
              </p:ext>
            </p:extLst>
          </p:nvPr>
        </p:nvGraphicFramePr>
        <p:xfrm>
          <a:off x="533400" y="1143000"/>
          <a:ext cx="7543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7"/>
          <p:cNvSpPr>
            <a:spLocks noGrp="1" noChangeArrowheads="1"/>
          </p:cNvSpPr>
          <p:nvPr>
            <p:ph type="title"/>
          </p:nvPr>
        </p:nvSpPr>
        <p:spPr>
          <a:xfrm>
            <a:off x="504825" y="0"/>
            <a:ext cx="75438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cap="none" dirty="0">
                <a:effectLst/>
              </a:rPr>
              <a:t>Dairy Finishing –</a:t>
            </a:r>
            <a:br>
              <a:rPr lang="en-US" sz="3200" cap="none" dirty="0">
                <a:effectLst/>
              </a:rPr>
            </a:br>
            <a:r>
              <a:rPr lang="en-US" sz="2800" cap="none" dirty="0">
                <a:effectLst/>
              </a:rPr>
              <a:t>Feed Cost per cwt of gain &amp; Net Return per CWT</a:t>
            </a:r>
          </a:p>
        </p:txBody>
      </p:sp>
    </p:spTree>
    <p:extLst>
      <p:ext uri="{BB962C8B-B14F-4D97-AF65-F5344CB8AC3E}">
        <p14:creationId xmlns:p14="http://schemas.microsoft.com/office/powerpoint/2010/main" val="2246769091"/>
      </p:ext>
    </p:extLst>
  </p:cSld>
  <p:clrMapOvr>
    <a:overrideClrMapping bg1="lt1" tx1="dk1" bg2="lt2" tx2="dk2" accent1="accent1" accent2="accent2" accent3="accent3" accent4="accent4" accent5="accent5" accent6="accent6" hlink="hlink" folHlink="folHlink"/>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4800" y="76200"/>
            <a:ext cx="5486400" cy="914400"/>
          </a:xfrm>
        </p:spPr>
        <p:txBody>
          <a:bodyPr lIns="92075" tIns="46038" rIns="92075" bIns="46038">
            <a:normAutofit fontScale="90000"/>
          </a:bodyPr>
          <a:lstStyle/>
          <a:p>
            <a:pPr>
              <a:defRPr/>
            </a:pPr>
            <a:r>
              <a:rPr lang="en-US" sz="4000" cap="none" dirty="0">
                <a:effectLst/>
              </a:rPr>
              <a:t>Beef</a:t>
            </a:r>
            <a:r>
              <a:rPr lang="en-US" cap="none" dirty="0">
                <a:effectLst/>
              </a:rPr>
              <a:t> Finishing Returns -</a:t>
            </a:r>
            <a:br>
              <a:rPr lang="en-US" cap="none" dirty="0">
                <a:effectLst/>
              </a:rPr>
            </a:br>
            <a:r>
              <a:rPr lang="en-US" sz="3100" cap="none" dirty="0">
                <a:effectLst/>
              </a:rPr>
              <a:t>Net Return per CWT</a:t>
            </a:r>
          </a:p>
        </p:txBody>
      </p:sp>
      <p:graphicFrame>
        <p:nvGraphicFramePr>
          <p:cNvPr id="7" name="Object 5"/>
          <p:cNvGraphicFramePr>
            <a:graphicFrameLocks noChangeAspect="1"/>
          </p:cNvGraphicFramePr>
          <p:nvPr>
            <p:extLst>
              <p:ext uri="{D42A27DB-BD31-4B8C-83A1-F6EECF244321}">
                <p14:modId xmlns:p14="http://schemas.microsoft.com/office/powerpoint/2010/main" val="3241097725"/>
              </p:ext>
            </p:extLst>
          </p:nvPr>
        </p:nvGraphicFramePr>
        <p:xfrm>
          <a:off x="-304800" y="1223547"/>
          <a:ext cx="91440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89918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02622023"/>
              </p:ext>
            </p:extLst>
          </p:nvPr>
        </p:nvGraphicFramePr>
        <p:xfrm>
          <a:off x="533400" y="1143000"/>
          <a:ext cx="7543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7"/>
          <p:cNvSpPr>
            <a:spLocks noGrp="1" noChangeArrowheads="1"/>
          </p:cNvSpPr>
          <p:nvPr>
            <p:ph type="title"/>
          </p:nvPr>
        </p:nvSpPr>
        <p:spPr>
          <a:xfrm>
            <a:off x="304800" y="0"/>
            <a:ext cx="75438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dirty="0">
                <a:effectLst/>
              </a:rPr>
              <a:t>Beef</a:t>
            </a:r>
            <a:r>
              <a:rPr lang="en-US" sz="3200" cap="none" dirty="0">
                <a:effectLst/>
              </a:rPr>
              <a:t> Finishing –</a:t>
            </a:r>
            <a:br>
              <a:rPr lang="en-US" sz="3200" cap="none" dirty="0">
                <a:effectLst/>
              </a:rPr>
            </a:br>
            <a:r>
              <a:rPr lang="en-US" sz="3200" cap="none" dirty="0">
                <a:effectLst/>
              </a:rPr>
              <a:t> </a:t>
            </a:r>
            <a:r>
              <a:rPr lang="en-US" sz="2800" cap="none" dirty="0">
                <a:effectLst/>
              </a:rPr>
              <a:t>Feed Cost per cwt of gain &amp; Net Return per CWT</a:t>
            </a:r>
          </a:p>
        </p:txBody>
      </p:sp>
    </p:spTree>
    <p:extLst>
      <p:ext uri="{BB962C8B-B14F-4D97-AF65-F5344CB8AC3E}">
        <p14:creationId xmlns:p14="http://schemas.microsoft.com/office/powerpoint/2010/main" val="1470701813"/>
      </p:ext>
    </p:extLst>
  </p:cSld>
  <p:clrMapOvr>
    <a:overrideClrMapping bg1="lt1" tx1="dk1" bg2="lt2" tx2="dk2" accent1="accent1" accent2="accent2" accent3="accent3" accent4="accent4" accent5="accent5" accent6="accent6" hlink="hlink" folHlink="folHlink"/>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81000" y="152400"/>
            <a:ext cx="6172200" cy="641267"/>
          </a:xfrm>
        </p:spPr>
        <p:txBody>
          <a:bodyPr>
            <a:normAutofit fontScale="90000"/>
          </a:bodyPr>
          <a:lstStyle/>
          <a:p>
            <a:pPr eaLnBrk="1" hangingPunct="1"/>
            <a:r>
              <a:rPr lang="en-US" sz="3400" dirty="0"/>
              <a:t>Beef Finishing</a:t>
            </a:r>
            <a:br>
              <a:rPr lang="en-US" sz="3400" dirty="0"/>
            </a:br>
            <a:r>
              <a:rPr lang="en-US" sz="3400" dirty="0"/>
              <a:t>Average Weight Sold</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853984286"/>
              </p:ext>
            </p:extLst>
          </p:nvPr>
        </p:nvGraphicFramePr>
        <p:xfrm>
          <a:off x="-533400" y="1143000"/>
          <a:ext cx="9067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1027192"/>
      </p:ext>
    </p:extLst>
  </p:cSld>
  <p:clrMapOvr>
    <a:overrideClrMapping bg1="lt1" tx1="dk1" bg2="lt2" tx2="dk2" accent1="accent1" accent2="accent2" accent3="accent3" accent4="accent4" accent5="accent5" accent6="accent6" hlink="hlink" folHlink="folHlink"/>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516" y="838200"/>
            <a:ext cx="9426832" cy="6209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2200" y="0"/>
            <a:ext cx="9306516" cy="1010653"/>
          </a:xfrm>
          <a:prstGeom prst="rect">
            <a:avLst/>
          </a:prstGeom>
          <a:solidFill>
            <a:schemeClr val="bg1"/>
          </a:solid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latin typeface="+mj-lt"/>
              </a:rPr>
              <a:t>Hog Enterprise Information</a:t>
            </a:r>
          </a:p>
        </p:txBody>
      </p:sp>
    </p:spTree>
    <p:extLst>
      <p:ext uri="{BB962C8B-B14F-4D97-AF65-F5344CB8AC3E}">
        <p14:creationId xmlns:p14="http://schemas.microsoft.com/office/powerpoint/2010/main" val="16999262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381000" y="0"/>
            <a:ext cx="69342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cap="none" dirty="0">
                <a:effectLst/>
              </a:rPr>
              <a:t>Finish Feeder Pigs –</a:t>
            </a:r>
            <a:br>
              <a:rPr lang="en-US" sz="3200" cap="none" dirty="0">
                <a:effectLst/>
              </a:rPr>
            </a:br>
            <a:r>
              <a:rPr lang="en-US" sz="3200" cap="none" dirty="0">
                <a:effectLst/>
              </a:rPr>
              <a:t> </a:t>
            </a:r>
            <a:r>
              <a:rPr lang="en-US" sz="2800" cap="none" dirty="0">
                <a:effectLst/>
              </a:rPr>
              <a:t>Net Return &amp; Price per Cwt</a:t>
            </a:r>
          </a:p>
        </p:txBody>
      </p:sp>
      <p:graphicFrame>
        <p:nvGraphicFramePr>
          <p:cNvPr id="2" name="Chart 1"/>
          <p:cNvGraphicFramePr/>
          <p:nvPr>
            <p:extLst>
              <p:ext uri="{D42A27DB-BD31-4B8C-83A1-F6EECF244321}">
                <p14:modId xmlns:p14="http://schemas.microsoft.com/office/powerpoint/2010/main" val="3021671434"/>
              </p:ext>
            </p:extLst>
          </p:nvPr>
        </p:nvGraphicFramePr>
        <p:xfrm>
          <a:off x="304800" y="1143000"/>
          <a:ext cx="84582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9815713"/>
      </p:ext>
    </p:extLst>
  </p:cSld>
  <p:clrMapOvr>
    <a:overrideClrMapping bg1="lt1" tx1="dk1" bg2="lt2" tx2="dk2" accent1="accent1" accent2="accent2" accent3="accent3" accent4="accent4" accent5="accent5" accent6="accent6" hlink="hlink" folHlink="folHlink"/>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381000" y="152400"/>
            <a:ext cx="6934200" cy="9906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2800" cap="none" dirty="0">
                <a:effectLst/>
              </a:rPr>
              <a:t>Weaning to Finish Hogs–</a:t>
            </a:r>
            <a:br>
              <a:rPr lang="en-US" sz="3200" cap="none" dirty="0">
                <a:effectLst/>
              </a:rPr>
            </a:br>
            <a:r>
              <a:rPr lang="en-US" sz="3200" cap="none" dirty="0">
                <a:effectLst/>
              </a:rPr>
              <a:t> </a:t>
            </a:r>
            <a:r>
              <a:rPr lang="en-US" sz="2800" cap="none" dirty="0">
                <a:effectLst/>
              </a:rPr>
              <a:t>Net Return &amp; Price per Head</a:t>
            </a:r>
          </a:p>
        </p:txBody>
      </p:sp>
      <p:graphicFrame>
        <p:nvGraphicFramePr>
          <p:cNvPr id="2" name="Chart 1"/>
          <p:cNvGraphicFramePr/>
          <p:nvPr>
            <p:extLst>
              <p:ext uri="{D42A27DB-BD31-4B8C-83A1-F6EECF244321}">
                <p14:modId xmlns:p14="http://schemas.microsoft.com/office/powerpoint/2010/main" val="4286548304"/>
              </p:ext>
            </p:extLst>
          </p:nvPr>
        </p:nvGraphicFramePr>
        <p:xfrm>
          <a:off x="228600" y="1143000"/>
          <a:ext cx="84582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7039853"/>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14400" y="152400"/>
            <a:ext cx="7543800" cy="922726"/>
          </a:xfrm>
        </p:spPr>
        <p:txBody>
          <a:bodyPr lIns="92075" tIns="46038" rIns="92075" bIns="46038">
            <a:normAutofit fontScale="90000"/>
          </a:bodyPr>
          <a:lstStyle/>
          <a:p>
            <a:pPr>
              <a:defRPr/>
            </a:pPr>
            <a:r>
              <a:rPr lang="en-US" cap="none" dirty="0">
                <a:effectLst/>
              </a:rPr>
              <a:t>10 Year Production &amp;</a:t>
            </a:r>
            <a:br>
              <a:rPr lang="en-US" cap="none" dirty="0">
                <a:effectLst/>
              </a:rPr>
            </a:br>
            <a:r>
              <a:rPr lang="en-US" cap="none" dirty="0">
                <a:effectLst/>
              </a:rPr>
              <a:t>Net Return Trends per Cow </a:t>
            </a:r>
            <a:r>
              <a:rPr lang="en-US" sz="2400" cap="none" dirty="0">
                <a:effectLst/>
              </a:rPr>
              <a:t>(before labor &amp; </a:t>
            </a:r>
            <a:r>
              <a:rPr lang="en-US" sz="2400" cap="none" dirty="0" err="1">
                <a:effectLst/>
              </a:rPr>
              <a:t>mgt</a:t>
            </a:r>
            <a:r>
              <a:rPr lang="en-US" sz="2400" cap="none" dirty="0">
                <a:effectLst/>
              </a:rPr>
              <a:t>)</a:t>
            </a:r>
          </a:p>
        </p:txBody>
      </p:sp>
      <p:graphicFrame>
        <p:nvGraphicFramePr>
          <p:cNvPr id="3" name="Object 4"/>
          <p:cNvGraphicFramePr>
            <a:graphicFrameLocks noChangeAspect="1"/>
          </p:cNvGraphicFramePr>
          <p:nvPr>
            <p:extLst>
              <p:ext uri="{D42A27DB-BD31-4B8C-83A1-F6EECF244321}">
                <p14:modId xmlns:p14="http://schemas.microsoft.com/office/powerpoint/2010/main" val="1850272600"/>
              </p:ext>
            </p:extLst>
          </p:nvPr>
        </p:nvGraphicFramePr>
        <p:xfrm>
          <a:off x="152401" y="1647139"/>
          <a:ext cx="8763000" cy="3534461"/>
        </p:xfrm>
        <a:graphic>
          <a:graphicData uri="http://schemas.openxmlformats.org/drawingml/2006/chart">
            <c:chart xmlns:c="http://schemas.openxmlformats.org/drawingml/2006/chart" xmlns:r="http://schemas.openxmlformats.org/officeDocument/2006/relationships" r:id="rId2"/>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33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216902"/>
            <a:ext cx="8305800" cy="609600"/>
          </a:xfrm>
        </p:spPr>
        <p:txBody>
          <a:bodyPr lIns="92075" tIns="46038" rIns="92075" bIns="46038">
            <a:normAutofit/>
          </a:bodyPr>
          <a:lstStyle/>
          <a:p>
            <a:pPr>
              <a:defRPr/>
            </a:pPr>
            <a:r>
              <a:rPr lang="en-US" cap="none" dirty="0">
                <a:effectLst/>
              </a:rPr>
              <a:t>Returns per CWT of Milk </a:t>
            </a:r>
            <a:r>
              <a:rPr lang="en-US" sz="2400" dirty="0">
                <a:effectLst/>
              </a:rPr>
              <a:t>(before labor &amp; </a:t>
            </a:r>
            <a:r>
              <a:rPr lang="en-US" sz="2400" dirty="0" err="1">
                <a:effectLst/>
              </a:rPr>
              <a:t>mgt</a:t>
            </a:r>
            <a:r>
              <a:rPr lang="en-US" sz="2400" dirty="0">
                <a:effectLst/>
              </a:rPr>
              <a:t>)</a:t>
            </a:r>
            <a:endParaRPr lang="en-US" sz="2400"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1676943179"/>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4265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399" y="304800"/>
            <a:ext cx="7924800" cy="609600"/>
          </a:xfrm>
        </p:spPr>
        <p:txBody>
          <a:bodyPr lIns="92075" tIns="46038" rIns="92075" bIns="46038">
            <a:normAutofit/>
          </a:bodyPr>
          <a:lstStyle/>
          <a:p>
            <a:pPr>
              <a:defRPr/>
            </a:pPr>
            <a:r>
              <a:rPr lang="en-US" cap="none" dirty="0">
                <a:effectLst/>
              </a:rPr>
              <a:t>20 Year Net Returns per Cow </a:t>
            </a:r>
            <a:r>
              <a:rPr lang="en-US" sz="2400" cap="none" dirty="0">
                <a:effectLst/>
              </a:rPr>
              <a:t>(befor</a:t>
            </a:r>
            <a:r>
              <a:rPr lang="en-US" sz="2400" dirty="0">
                <a:effectLst/>
              </a:rPr>
              <a:t>e labor &amp; </a:t>
            </a:r>
            <a:r>
              <a:rPr lang="en-US" sz="2400" dirty="0" err="1">
                <a:effectLst/>
              </a:rPr>
              <a:t>mgt</a:t>
            </a:r>
            <a:r>
              <a:rPr lang="en-US" sz="2400" dirty="0">
                <a:effectLst/>
              </a:rPr>
              <a:t>)</a:t>
            </a:r>
            <a:endParaRPr lang="en-US"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3640152303"/>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510555"/>
      </p:ext>
    </p:extLst>
  </p:cSld>
  <p:clrMapOvr>
    <a:overrideClrMapping bg1="lt1" tx1="dk1" bg2="lt2" tx2="dk2" accent1="accent1" accent2="accent2" accent3="accent3" accent4="accent4" accent5="accent5" accent6="accent6" hlink="hlink" folHlink="folHlink"/>
  </p:clrMapOvr>
  <p:transition/>
</p:sld>
</file>

<file path=ppt/theme/theme1.xml><?xml version="1.0" encoding="utf-8"?>
<a:theme xmlns:a="http://schemas.openxmlformats.org/drawingml/2006/main" name="2_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2.xml><?xml version="1.0" encoding="utf-8"?>
<a:theme xmlns:a="http://schemas.openxmlformats.org/drawingml/2006/main" name="1_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3.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7871a4-2539-4354-b01f-06547094f643">
      <Terms xmlns="http://schemas.microsoft.com/office/infopath/2007/PartnerControls"/>
    </lcf76f155ced4ddcb4097134ff3c332f>
    <TaxCatchAll xmlns="2f271ae3-cf6a-4e4f-ad3f-7ef89437aa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806515F45B184C8BD98917972C7C9D" ma:contentTypeVersion="14" ma:contentTypeDescription="Create a new document." ma:contentTypeScope="" ma:versionID="d3edfef6749579caa083778bf5feba58">
  <xsd:schema xmlns:xsd="http://www.w3.org/2001/XMLSchema" xmlns:xs="http://www.w3.org/2001/XMLSchema" xmlns:p="http://schemas.microsoft.com/office/2006/metadata/properties" xmlns:ns2="2f271ae3-cf6a-4e4f-ad3f-7ef89437aa74" xmlns:ns3="cc7871a4-2539-4354-b01f-06547094f643" targetNamespace="http://schemas.microsoft.com/office/2006/metadata/properties" ma:root="true" ma:fieldsID="a2064d43b3e154f4289077fbaa818260" ns2:_="" ns3:_="">
    <xsd:import namespace="2f271ae3-cf6a-4e4f-ad3f-7ef89437aa74"/>
    <xsd:import namespace="cc7871a4-2539-4354-b01f-06547094f6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71ae3-cf6a-4e4f-ad3f-7ef89437aa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429f2fb-7289-43e5-bd24-9e0a6756f96d}" ma:internalName="TaxCatchAll" ma:showField="CatchAllData" ma:web="2f271ae3-cf6a-4e4f-ad3f-7ef89437aa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7871a4-2539-4354-b01f-06547094f6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A9E5F2-A886-483C-A7D9-D52B7053C726}">
  <ds:schemaRefs>
    <ds:schemaRef ds:uri="http://schemas.microsoft.com/sharepoint/v3/contenttype/forms"/>
  </ds:schemaRefs>
</ds:datastoreItem>
</file>

<file path=customXml/itemProps2.xml><?xml version="1.0" encoding="utf-8"?>
<ds:datastoreItem xmlns:ds="http://schemas.openxmlformats.org/officeDocument/2006/customXml" ds:itemID="{35D387DF-D817-4842-AA8A-36E0C7DA3C12}">
  <ds:schemaRefs>
    <ds:schemaRef ds:uri="http://schemas.microsoft.com/office/2006/metadata/properties"/>
    <ds:schemaRef ds:uri="http://schemas.microsoft.com/office/infopath/2007/PartnerControls"/>
    <ds:schemaRef ds:uri="cc7871a4-2539-4354-b01f-06547094f643"/>
    <ds:schemaRef ds:uri="2f271ae3-cf6a-4e4f-ad3f-7ef89437aa74"/>
  </ds:schemaRefs>
</ds:datastoreItem>
</file>

<file path=customXml/itemProps3.xml><?xml version="1.0" encoding="utf-8"?>
<ds:datastoreItem xmlns:ds="http://schemas.openxmlformats.org/officeDocument/2006/customXml" ds:itemID="{77AD23C9-D92C-4FB3-B8DB-C4999DEB1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71ae3-cf6a-4e4f-ad3f-7ef89437aa74"/>
    <ds:schemaRef ds:uri="cc7871a4-2539-4354-b01f-06547094f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Trek</Template>
  <TotalTime>65776</TotalTime>
  <Words>2317</Words>
  <Application>Microsoft Office PowerPoint</Application>
  <PresentationFormat>On-screen Show (4:3)</PresentationFormat>
  <Paragraphs>822</Paragraphs>
  <Slides>70</Slides>
  <Notes>26</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2_Minnesota State</vt:lpstr>
      <vt:lpstr>1_Minnesota State</vt:lpstr>
      <vt:lpstr>Minnesota State</vt:lpstr>
      <vt:lpstr>2023 Livestock Year in Review</vt:lpstr>
      <vt:lpstr>PowerPoint Presentation</vt:lpstr>
      <vt:lpstr>PowerPoint Presentation</vt:lpstr>
      <vt:lpstr>PowerPoint Presentation</vt:lpstr>
      <vt:lpstr>Milk Production per Cow</vt:lpstr>
      <vt:lpstr>Energy Corrected Milk Production per Cow</vt:lpstr>
      <vt:lpstr>10 Year Production &amp; Net Return Trends per Cow (before labor &amp; mgt)</vt:lpstr>
      <vt:lpstr>Returns per CWT of Milk (before labor &amp; mgt)</vt:lpstr>
      <vt:lpstr>20 Year Net Returns per Cow (before labor &amp; mgt)</vt:lpstr>
      <vt:lpstr>20 Year Net Returns per Cow (before labor &amp; mgt)</vt:lpstr>
      <vt:lpstr>10 Year Net Returns per Cow (before labor &amp; mgt)</vt:lpstr>
      <vt:lpstr>Average Price on Milk Sold Excluding Organic Farms</vt:lpstr>
      <vt:lpstr>Average Price After Hauling on Milk Sold Excluding Organic Farms</vt:lpstr>
      <vt:lpstr>Average Price on Milk Sold Excluding Organic Farms</vt:lpstr>
      <vt:lpstr>Milk Price and Net Return</vt:lpstr>
      <vt:lpstr>Average Price of Milk Sold and Class III</vt:lpstr>
      <vt:lpstr>Average Basis over Class III</vt:lpstr>
      <vt:lpstr>Average Price of Milk Sold vs DMC All Milk Price</vt:lpstr>
      <vt:lpstr>DMC Milk Price Trigger Estimates for 2024</vt:lpstr>
      <vt:lpstr>DMC Milk Price Trigger Estimates for 2024</vt:lpstr>
      <vt:lpstr>FBM Feed Cost vs DMC Feed Cost (per CWT)</vt:lpstr>
      <vt:lpstr>Expenses:</vt:lpstr>
      <vt:lpstr>Dairy Cows –  Costs and Gross Margin per CWT</vt:lpstr>
      <vt:lpstr>Dairy Cows –  Costs and Gross Margin per Cow</vt:lpstr>
      <vt:lpstr>Comparison by Profitability Group -Key Factors</vt:lpstr>
      <vt:lpstr>Dairy Cows – 3-yr trend Returns per Cow</vt:lpstr>
      <vt:lpstr>Feed and non-feed costs – 3 yr trend</vt:lpstr>
      <vt:lpstr>Feed and non-feed costs – 3 yr trend with labor and replacement cost</vt:lpstr>
      <vt:lpstr>Cost of Production &amp; Milk Price – </vt:lpstr>
      <vt:lpstr>Dairy Cows  - MN Dairy Sort</vt:lpstr>
      <vt:lpstr>Dairy Cows –  Number of Farms in database</vt:lpstr>
      <vt:lpstr>Dairy Cows –  Number of Herds and Percent of MN Farms</vt:lpstr>
      <vt:lpstr>Dairy Cows –  Farms as percent of all MN herds</vt:lpstr>
      <vt:lpstr>PowerPoint Presentation</vt:lpstr>
      <vt:lpstr>Minnesota Dairy Sort  Selected Factors - Cost and Price </vt:lpstr>
      <vt:lpstr>PowerPoint Presentation</vt:lpstr>
      <vt:lpstr>PowerPoint Presentation</vt:lpstr>
      <vt:lpstr>Minnesota Dairy Sort  Selected Factors – Term Debt Coverage </vt:lpstr>
      <vt:lpstr>Minnesota Dairy Sort  Selected Factors – Operating Expense Ratio</vt:lpstr>
      <vt:lpstr>Minnesota Dairy Sort  Selected Factors – Working Capital</vt:lpstr>
      <vt:lpstr>Minnesota Dairy Sort  Selected Factors – Net Worth Factors</vt:lpstr>
      <vt:lpstr>Minnesota Dairy Sort Data by herd size </vt:lpstr>
      <vt:lpstr>Additional Selected Sorts…</vt:lpstr>
      <vt:lpstr>Dairy Farms – EBIDTA per Cow &amp; Cwt</vt:lpstr>
      <vt:lpstr>Dairy Farms – DEBT per Cow &amp; Cwt</vt:lpstr>
      <vt:lpstr>Dairy Farms – DEBT per Cow &amp; Cwt adjusting for crop income</vt:lpstr>
      <vt:lpstr>Dairy Farms – DEBT Payment per Cow &amp; Cwt Total &amp; Adjusting for crop income (2023 Data)</vt:lpstr>
      <vt:lpstr>Net Return per Cow – Organic Farms</vt:lpstr>
      <vt:lpstr>Average Price on Milk Sold Organic Farms</vt:lpstr>
      <vt:lpstr>Dairy Herd Size  Organic Farms </vt:lpstr>
      <vt:lpstr>Pounds of Milk per Cow Organic Farms</vt:lpstr>
      <vt:lpstr>PowerPoint Presentation</vt:lpstr>
      <vt:lpstr>Beef Cow-Calf Returns – No Backgrounding  Net Return per Cow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Dairy Finishing – Price per Cwt up, Net Return higher</vt:lpstr>
      <vt:lpstr>Dairy Finishing – Feed Cost per cwt of gain &amp; Net Return per CWT</vt:lpstr>
      <vt:lpstr>Beef Finishing Returns - Net Return per CWT</vt:lpstr>
      <vt:lpstr>Beef Finishing –  Feed Cost per cwt of gain &amp; Net Return per CWT</vt:lpstr>
      <vt:lpstr>Beef Finishing Average Weight Sold</vt:lpstr>
      <vt:lpstr>PowerPoint Presentation</vt:lpstr>
      <vt:lpstr>Finish Feeder Pigs –  Net Return &amp; Price per Cwt</vt:lpstr>
      <vt:lpstr>Weaning to Finish Hogs–  Net Return &amp; Price per Head</vt:lpstr>
      <vt:lpstr>PowerPoint Presentation</vt:lpstr>
    </vt:vector>
  </TitlesOfParts>
  <Company>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faculty1</dc:creator>
  <cp:lastModifiedBy>Converse, Nathan C</cp:lastModifiedBy>
  <cp:revision>1440</cp:revision>
  <dcterms:created xsi:type="dcterms:W3CDTF">2005-03-26T01:03:30Z</dcterms:created>
  <dcterms:modified xsi:type="dcterms:W3CDTF">2024-04-11T03:21:27Z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0x01010005806515F45B184C8BD98917972C7C9D</vt:lpwstr>
  </property>
  <property fmtid="{D5CDD505-2E9C-101B-9397-08002B2CF9AE}" pid="3" name="MediaServiceImageTags">
    <vt:lpwstr/>
  </property>
</Properties>
</file>