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32"/>
  </p:notesMasterIdLst>
  <p:handoutMasterIdLst>
    <p:handoutMasterId r:id="rId33"/>
  </p:handoutMasterIdLst>
  <p:sldIdLst>
    <p:sldId id="278" r:id="rId5"/>
    <p:sldId id="856" r:id="rId6"/>
    <p:sldId id="351" r:id="rId7"/>
    <p:sldId id="281" r:id="rId8"/>
    <p:sldId id="287" r:id="rId9"/>
    <p:sldId id="292" r:id="rId10"/>
    <p:sldId id="290" r:id="rId11"/>
    <p:sldId id="293" r:id="rId12"/>
    <p:sldId id="296" r:id="rId13"/>
    <p:sldId id="300" r:id="rId14"/>
    <p:sldId id="339" r:id="rId15"/>
    <p:sldId id="340" r:id="rId16"/>
    <p:sldId id="302" r:id="rId17"/>
    <p:sldId id="343" r:id="rId18"/>
    <p:sldId id="344" r:id="rId19"/>
    <p:sldId id="346" r:id="rId20"/>
    <p:sldId id="345" r:id="rId21"/>
    <p:sldId id="347" r:id="rId22"/>
    <p:sldId id="348" r:id="rId23"/>
    <p:sldId id="353" r:id="rId24"/>
    <p:sldId id="354" r:id="rId25"/>
    <p:sldId id="352" r:id="rId26"/>
    <p:sldId id="356" r:id="rId27"/>
    <p:sldId id="355" r:id="rId28"/>
    <p:sldId id="358" r:id="rId29"/>
    <p:sldId id="855" r:id="rId30"/>
    <p:sldId id="2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4D"/>
    <a:srgbClr val="003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4DF3F3-D7BB-42BA-8D9B-4EBEF61BD320}" v="5" dt="2024-04-02T12:59:33.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berkow, Jeremy D" userId="S::cg6256uk@minnstate.edu::7fe729de-cc19-420b-b6d1-7699344ea539" providerId="AD" clId="Web-{327D227A-C143-4F64-8524-5E4E75A30536}"/>
    <pc:docChg chg="addSld modSld">
      <pc:chgData name="Daberkow, Jeremy D" userId="S::cg6256uk@minnstate.edu::7fe729de-cc19-420b-b6d1-7699344ea539" providerId="AD" clId="Web-{327D227A-C143-4F64-8524-5E4E75A30536}" dt="2024-03-25T18:47:07.597" v="4" actId="20577"/>
      <pc:docMkLst>
        <pc:docMk/>
      </pc:docMkLst>
      <pc:sldChg chg="modSp add">
        <pc:chgData name="Daberkow, Jeremy D" userId="S::cg6256uk@minnstate.edu::7fe729de-cc19-420b-b6d1-7699344ea539" providerId="AD" clId="Web-{327D227A-C143-4F64-8524-5E4E75A30536}" dt="2024-03-25T18:47:07.597" v="4" actId="20577"/>
        <pc:sldMkLst>
          <pc:docMk/>
          <pc:sldMk cId="3655910881" sldId="855"/>
        </pc:sldMkLst>
        <pc:spChg chg="mod">
          <ac:chgData name="Daberkow, Jeremy D" userId="S::cg6256uk@minnstate.edu::7fe729de-cc19-420b-b6d1-7699344ea539" providerId="AD" clId="Web-{327D227A-C143-4F64-8524-5E4E75A30536}" dt="2024-03-25T18:47:07.597" v="4" actId="20577"/>
          <ac:spMkLst>
            <pc:docMk/>
            <pc:sldMk cId="3655910881" sldId="855"/>
            <ac:spMk id="2" creationId="{F15347C1-2A9E-5D2C-747A-22D0E4FACF17}"/>
          </ac:spMkLst>
        </pc:spChg>
      </pc:sldChg>
    </pc:docChg>
  </pc:docChgLst>
  <pc:docChgLst>
    <pc:chgData name="Daberkow, Jeremy D" userId="7fe729de-cc19-420b-b6d1-7699344ea539" providerId="ADAL" clId="{D26497DE-95EE-4BE4-8E01-488DDE84C838}"/>
    <pc:docChg chg="custSel addSld delSld modSld">
      <pc:chgData name="Daberkow, Jeremy D" userId="7fe729de-cc19-420b-b6d1-7699344ea539" providerId="ADAL" clId="{D26497DE-95EE-4BE4-8E01-488DDE84C838}" dt="2024-03-25T18:42:57.609" v="9"/>
      <pc:docMkLst>
        <pc:docMk/>
      </pc:docMkLst>
      <pc:sldChg chg="delSp">
        <pc:chgData name="Daberkow, Jeremy D" userId="7fe729de-cc19-420b-b6d1-7699344ea539" providerId="ADAL" clId="{D26497DE-95EE-4BE4-8E01-488DDE84C838}" dt="2024-03-25T18:42:57.609" v="9"/>
        <pc:sldMkLst>
          <pc:docMk/>
          <pc:sldMk cId="598932812" sldId="358"/>
        </pc:sldMkLst>
        <pc:spChg chg="del">
          <ac:chgData name="Daberkow, Jeremy D" userId="7fe729de-cc19-420b-b6d1-7699344ea539" providerId="ADAL" clId="{D26497DE-95EE-4BE4-8E01-488DDE84C838}" dt="2024-03-25T18:42:57.609" v="9"/>
          <ac:spMkLst>
            <pc:docMk/>
            <pc:sldMk cId="598932812" sldId="358"/>
            <ac:spMk id="3" creationId="{31AE9B36-0A1F-47B5-8F25-89067F490634}"/>
          </ac:spMkLst>
        </pc:spChg>
      </pc:sldChg>
      <pc:sldChg chg="addSp delSp modSp add del">
        <pc:chgData name="Daberkow, Jeremy D" userId="7fe729de-cc19-420b-b6d1-7699344ea539" providerId="ADAL" clId="{D26497DE-95EE-4BE4-8E01-488DDE84C838}" dt="2024-03-25T18:42:38.692" v="8" actId="2696"/>
        <pc:sldMkLst>
          <pc:docMk/>
          <pc:sldMk cId="2166272899" sldId="359"/>
        </pc:sldMkLst>
        <pc:spChg chg="add del">
          <ac:chgData name="Daberkow, Jeremy D" userId="7fe729de-cc19-420b-b6d1-7699344ea539" providerId="ADAL" clId="{D26497DE-95EE-4BE4-8E01-488DDE84C838}" dt="2024-03-25T18:42:00.956" v="2"/>
          <ac:spMkLst>
            <pc:docMk/>
            <pc:sldMk cId="2166272899" sldId="359"/>
            <ac:spMk id="4" creationId="{DCF010B5-2439-4924-A224-1A03983CF00C}"/>
          </ac:spMkLst>
        </pc:spChg>
        <pc:spChg chg="add del mod">
          <ac:chgData name="Daberkow, Jeremy D" userId="7fe729de-cc19-420b-b6d1-7699344ea539" providerId="ADAL" clId="{D26497DE-95EE-4BE4-8E01-488DDE84C838}" dt="2024-03-25T18:42:30.243" v="5" actId="478"/>
          <ac:spMkLst>
            <pc:docMk/>
            <pc:sldMk cId="2166272899" sldId="359"/>
            <ac:spMk id="5" creationId="{6F6B7472-96FC-4D93-B497-9B5F0FFB5DC1}"/>
          </ac:spMkLst>
        </pc:spChg>
      </pc:sldChg>
      <pc:sldChg chg="add del">
        <pc:chgData name="Daberkow, Jeremy D" userId="7fe729de-cc19-420b-b6d1-7699344ea539" providerId="ADAL" clId="{D26497DE-95EE-4BE4-8E01-488DDE84C838}" dt="2024-03-25T18:42:37.409" v="7" actId="2696"/>
        <pc:sldMkLst>
          <pc:docMk/>
          <pc:sldMk cId="3771083636" sldId="360"/>
        </pc:sldMkLst>
      </pc:sldChg>
    </pc:docChg>
  </pc:docChgLst>
  <pc:docChgLst>
    <pc:chgData name="Erickson, Deron E" userId="S::wx4275je@minnstate.edu::d8cc0858-0edd-4168-89a0-835a04689ecd" providerId="AD" clId="Web-{8A8DA0FE-69FE-0A0F-ABB5-1D8597707F61}"/>
    <pc:docChg chg="addSld delSld">
      <pc:chgData name="Erickson, Deron E" userId="S::wx4275je@minnstate.edu::d8cc0858-0edd-4168-89a0-835a04689ecd" providerId="AD" clId="Web-{8A8DA0FE-69FE-0A0F-ABB5-1D8597707F61}" dt="2024-03-26T20:47:36.215" v="5"/>
      <pc:docMkLst>
        <pc:docMk/>
      </pc:docMkLst>
      <pc:sldChg chg="del">
        <pc:chgData name="Erickson, Deron E" userId="S::wx4275je@minnstate.edu::d8cc0858-0edd-4168-89a0-835a04689ecd" providerId="AD" clId="Web-{8A8DA0FE-69FE-0A0F-ABB5-1D8597707F61}" dt="2024-03-26T20:15:32.748" v="1"/>
        <pc:sldMkLst>
          <pc:docMk/>
          <pc:sldMk cId="1284426977" sldId="279"/>
        </pc:sldMkLst>
      </pc:sldChg>
      <pc:sldChg chg="add replId">
        <pc:chgData name="Erickson, Deron E" userId="S::wx4275je@minnstate.edu::d8cc0858-0edd-4168-89a0-835a04689ecd" providerId="AD" clId="Web-{8A8DA0FE-69FE-0A0F-ABB5-1D8597707F61}" dt="2024-03-26T20:15:23.498" v="0"/>
        <pc:sldMkLst>
          <pc:docMk/>
          <pc:sldMk cId="3017693682" sldId="856"/>
        </pc:sldMkLst>
      </pc:sldChg>
      <pc:sldChg chg="add del replId">
        <pc:chgData name="Erickson, Deron E" userId="S::wx4275je@minnstate.edu::d8cc0858-0edd-4168-89a0-835a04689ecd" providerId="AD" clId="Web-{8A8DA0FE-69FE-0A0F-ABB5-1D8597707F61}" dt="2024-03-26T20:47:36.215" v="5"/>
        <pc:sldMkLst>
          <pc:docMk/>
          <pc:sldMk cId="4128120287" sldId="857"/>
        </pc:sldMkLst>
      </pc:sldChg>
      <pc:sldChg chg="add del replId">
        <pc:chgData name="Erickson, Deron E" userId="S::wx4275je@minnstate.edu::d8cc0858-0edd-4168-89a0-835a04689ecd" providerId="AD" clId="Web-{8A8DA0FE-69FE-0A0F-ABB5-1D8597707F61}" dt="2024-03-26T20:47:31.512" v="4"/>
        <pc:sldMkLst>
          <pc:docMk/>
          <pc:sldMk cId="1741891052" sldId="858"/>
        </pc:sldMkLst>
      </pc:sldChg>
    </pc:docChg>
  </pc:docChgLst>
  <pc:docChgLst>
    <pc:chgData name="Daberkow, Jeremy D" userId="S::cg6256uk@minnstate.edu::7fe729de-cc19-420b-b6d1-7699344ea539" providerId="AD" clId="Web-{7D4DF3F3-D7BB-42BA-8D9B-4EBEF61BD320}"/>
    <pc:docChg chg="modSld">
      <pc:chgData name="Daberkow, Jeremy D" userId="S::cg6256uk@minnstate.edu::7fe729de-cc19-420b-b6d1-7699344ea539" providerId="AD" clId="Web-{7D4DF3F3-D7BB-42BA-8D9B-4EBEF61BD320}" dt="2024-04-02T12:59:33.868" v="3" actId="20577"/>
      <pc:docMkLst>
        <pc:docMk/>
      </pc:docMkLst>
      <pc:sldChg chg="modSp">
        <pc:chgData name="Daberkow, Jeremy D" userId="S::cg6256uk@minnstate.edu::7fe729de-cc19-420b-b6d1-7699344ea539" providerId="AD" clId="Web-{7D4DF3F3-D7BB-42BA-8D9B-4EBEF61BD320}" dt="2024-04-02T12:59:33.868" v="3" actId="20577"/>
        <pc:sldMkLst>
          <pc:docMk/>
          <pc:sldMk cId="1935573097" sldId="355"/>
        </pc:sldMkLst>
        <pc:spChg chg="mod">
          <ac:chgData name="Daberkow, Jeremy D" userId="S::cg6256uk@minnstate.edu::7fe729de-cc19-420b-b6d1-7699344ea539" providerId="AD" clId="Web-{7D4DF3F3-D7BB-42BA-8D9B-4EBEF61BD320}" dt="2024-04-02T12:59:33.868" v="3" actId="20577"/>
          <ac:spMkLst>
            <pc:docMk/>
            <pc:sldMk cId="1935573097" sldId="355"/>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11F_BB685640.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_157_53D64E6D.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_158_AE87D79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_15A_F4CEF87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_159_9E3722F6.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_15B_8264FC5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_15C_81C1D93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161_479567AC.xlsx"/><Relationship Id="rId2" Type="http://schemas.microsoft.com/office/2011/relationships/chartColorStyle" Target="colors1.xml"/><Relationship Id="rId1" Type="http://schemas.microsoft.com/office/2011/relationships/chartStyle" Target="style1.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_162_C9BD3B32.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_162_C9BD3B321.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_160_D5884D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_124_CD10BEFC.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_160_D5884D192.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_164_5FA1EF9C.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_163_735E8069.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_163_735E80693.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_166_23B2FD4C.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_166_23B2FD4C4.xlsx"/><Relationship Id="rId2" Type="http://schemas.microsoft.com/office/2011/relationships/chartColorStyle" Target="colors6.xml"/><Relationship Id="rId1" Type="http://schemas.microsoft.com/office/2011/relationships/chartStyle" Target="style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122_6216FECC.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_125_9029A41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_128_1E1B810.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_12C_4466840.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_153_EDB2D53B.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_154_707F74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_12E_B6A9AFE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60989010989010994"/>
        </c:manualLayout>
      </c:layout>
      <c:lineChart>
        <c:grouping val="standard"/>
        <c:varyColors val="0"/>
        <c:ser>
          <c:idx val="1"/>
          <c:order val="0"/>
          <c:tx>
            <c:strRef>
              <c:f>Sheet1!$A$2</c:f>
              <c:strCache>
                <c:ptCount val="1"/>
                <c:pt idx="0">
                  <c:v>Average</c:v>
                </c:pt>
              </c:strCache>
            </c:strRef>
          </c:tx>
          <c:spPr>
            <a:ln w="38100">
              <a:solidFill>
                <a:srgbClr val="0000FF"/>
              </a:solidFill>
              <a:prstDash val="solid"/>
            </a:ln>
          </c:spPr>
          <c:marker>
            <c:symbol val="square"/>
            <c:size val="10"/>
            <c:spPr>
              <a:solidFill>
                <a:srgbClr val="0000FF"/>
              </a:solidFill>
              <a:ln>
                <a:solidFill>
                  <a:srgbClr val="0000FF"/>
                </a:solidFill>
                <a:prstDash val="solid"/>
              </a:ln>
            </c:spPr>
          </c:marker>
          <c:dLbls>
            <c:dLbl>
              <c:idx val="0"/>
              <c:layout>
                <c:manualLayout>
                  <c:x val="-3.7192076533911524E-2"/>
                  <c:y val="-6.6523216537074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50-40B3-BB38-4C7D7C3B1D5C}"/>
                </c:ext>
              </c:extLst>
            </c:dLbl>
            <c:dLbl>
              <c:idx val="4"/>
              <c:layout>
                <c:manualLayout>
                  <c:x val="-2.1491593442124084E-2"/>
                  <c:y val="-5.7767289049942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50-40B3-BB38-4C7D7C3B1D5C}"/>
                </c:ext>
              </c:extLst>
            </c:dLbl>
            <c:spPr>
              <a:noFill/>
              <a:ln w="25400">
                <a:noFill/>
              </a:ln>
            </c:spPr>
            <c:txPr>
              <a:bodyPr wrap="square" lIns="38100" tIns="19050" rIns="38100" bIns="19050" anchor="ctr">
                <a:spAutoFit/>
              </a:bodyPr>
              <a:lstStyle/>
              <a:p>
                <a:pPr>
                  <a:defRPr sz="1200"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Sheet1!$B$2:$K$2</c:f>
              <c:numCache>
                <c:formatCode>General</c:formatCode>
                <c:ptCount val="10"/>
                <c:pt idx="0">
                  <c:v>164</c:v>
                </c:pt>
                <c:pt idx="1">
                  <c:v>206</c:v>
                </c:pt>
                <c:pt idx="2">
                  <c:v>205</c:v>
                </c:pt>
                <c:pt idx="3">
                  <c:v>215</c:v>
                </c:pt>
                <c:pt idx="4">
                  <c:v>179</c:v>
                </c:pt>
                <c:pt idx="5">
                  <c:v>183</c:v>
                </c:pt>
                <c:pt idx="6">
                  <c:v>206</c:v>
                </c:pt>
                <c:pt idx="7">
                  <c:v>203</c:v>
                </c:pt>
                <c:pt idx="8">
                  <c:v>213</c:v>
                </c:pt>
                <c:pt idx="9">
                  <c:v>203</c:v>
                </c:pt>
              </c:numCache>
            </c:numRef>
          </c:val>
          <c:smooth val="0"/>
          <c:extLst>
            <c:ext xmlns:c16="http://schemas.microsoft.com/office/drawing/2014/chart" uri="{C3380CC4-5D6E-409C-BE32-E72D297353CC}">
              <c16:uniqueId val="{00000000-5557-49AD-9B16-39A614CD02B6}"/>
            </c:ext>
          </c:extLst>
        </c:ser>
        <c:dLbls>
          <c:showLegendKey val="0"/>
          <c:showVal val="0"/>
          <c:showCatName val="0"/>
          <c:showSerName val="0"/>
          <c:showPercent val="0"/>
          <c:showBubbleSize val="0"/>
        </c:dLbls>
        <c:marker val="1"/>
        <c:smooth val="0"/>
        <c:axId val="170382048"/>
        <c:axId val="1"/>
      </c:lineChart>
      <c:catAx>
        <c:axId val="170382048"/>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80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ax val="230"/>
          <c:min val="150"/>
        </c:scaling>
        <c:delete val="0"/>
        <c:axPos val="l"/>
        <c:majorGridlines>
          <c:spPr>
            <a:ln w="31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Verdana"/>
                <a:ea typeface="Verdana"/>
                <a:cs typeface="Verdana"/>
              </a:defRPr>
            </a:pPr>
            <a:endParaRPr lang="en-US"/>
          </a:p>
        </c:txPr>
        <c:crossAx val="170382048"/>
        <c:crosses val="autoZero"/>
        <c:crossBetween val="between"/>
      </c:valAx>
      <c:spPr>
        <a:noFill/>
        <a:ln w="12700">
          <a:solidFill>
            <a:schemeClr val="tx1"/>
          </a:solidFill>
          <a:prstDash val="solid"/>
        </a:ln>
      </c:spPr>
    </c:plotArea>
    <c:legend>
      <c:legendPos val="b"/>
      <c:layout>
        <c:manualLayout>
          <c:xMode val="edge"/>
          <c:yMode val="edge"/>
          <c:x val="0.33397683397683403"/>
          <c:y val="0.91391941391941389"/>
          <c:w val="0.42374517374517379"/>
          <c:h val="8.0586080586080591E-2"/>
        </c:manualLayout>
      </c:layout>
      <c:overlay val="0"/>
      <c:spPr>
        <a:noFill/>
        <a:ln w="3175">
          <a:solidFill>
            <a:schemeClr val="tx1"/>
          </a:solidFill>
          <a:prstDash val="solid"/>
        </a:ln>
      </c:spPr>
      <c:txPr>
        <a:bodyPr/>
        <a:lstStyle/>
        <a:p>
          <a:pPr>
            <a:defRPr sz="1655"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6868327402133"/>
          <c:y val="4.5356853455190103E-2"/>
          <c:w val="0.79270462633451955"/>
          <c:h val="0.79378526788771653"/>
        </c:manualLayout>
      </c:layout>
      <c:barChart>
        <c:barDir val="col"/>
        <c:grouping val="clustered"/>
        <c:varyColors val="0"/>
        <c:ser>
          <c:idx val="1"/>
          <c:order val="0"/>
          <c:tx>
            <c:strRef>
              <c:f>Sheet1!$A$2</c:f>
              <c:strCache>
                <c:ptCount val="1"/>
                <c:pt idx="0">
                  <c:v>Peas Net Pounds Per Acre</c:v>
                </c:pt>
              </c:strCache>
            </c:strRef>
          </c:tx>
          <c:spPr>
            <a:solidFill>
              <a:schemeClr val="accent2"/>
            </a:solidFill>
            <a:ln w="10638">
              <a:solidFill>
                <a:schemeClr val="tx1"/>
              </a:solidFill>
              <a:prstDash val="solid"/>
            </a:ln>
          </c:spPr>
          <c:invertIfNegative val="0"/>
          <c:dLbls>
            <c:numFmt formatCode="#,##0" sourceLinked="0"/>
            <c:spPr>
              <a:noFill/>
              <a:ln w="21277">
                <a:noFill/>
              </a:ln>
            </c:spPr>
            <c:txPr>
              <a:bodyPr wrap="square" lIns="38100" tIns="19050" rIns="38100" bIns="19050" anchor="ctr">
                <a:spAutoFit/>
              </a:bodyPr>
              <a:lstStyle/>
              <a:p>
                <a:pPr>
                  <a:defRPr sz="1487"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Sheet1!$C$1:$L$1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Sheet1!$C$2:$L$2</c:f>
              <c:numCache>
                <c:formatCode>General</c:formatCode>
                <c:ptCount val="10"/>
                <c:pt idx="0">
                  <c:v>2278</c:v>
                </c:pt>
                <c:pt idx="1">
                  <c:v>4633</c:v>
                </c:pt>
                <c:pt idx="2">
                  <c:v>3168</c:v>
                </c:pt>
                <c:pt idx="3">
                  <c:v>3405</c:v>
                </c:pt>
                <c:pt idx="4">
                  <c:v>2404</c:v>
                </c:pt>
                <c:pt idx="5">
                  <c:v>2991</c:v>
                </c:pt>
                <c:pt idx="6">
                  <c:v>2849</c:v>
                </c:pt>
                <c:pt idx="7">
                  <c:v>2753</c:v>
                </c:pt>
                <c:pt idx="8">
                  <c:v>3405</c:v>
                </c:pt>
                <c:pt idx="9">
                  <c:v>4443</c:v>
                </c:pt>
              </c:numCache>
            </c:numRef>
          </c:val>
          <c:extLst>
            <c:ext xmlns:c16="http://schemas.microsoft.com/office/drawing/2014/chart" uri="{C3380CC4-5D6E-409C-BE32-E72D297353CC}">
              <c16:uniqueId val="{00000000-520C-401F-AF72-CDD3044A1DD9}"/>
            </c:ext>
          </c:extLst>
        </c:ser>
        <c:dLbls>
          <c:showLegendKey val="0"/>
          <c:showVal val="0"/>
          <c:showCatName val="0"/>
          <c:showSerName val="0"/>
          <c:showPercent val="0"/>
          <c:showBubbleSize val="0"/>
        </c:dLbls>
        <c:gapWidth val="150"/>
        <c:axId val="123352096"/>
        <c:axId val="1"/>
      </c:barChart>
      <c:catAx>
        <c:axId val="123352096"/>
        <c:scaling>
          <c:orientation val="minMax"/>
        </c:scaling>
        <c:delete val="0"/>
        <c:axPos val="b"/>
        <c:numFmt formatCode="General" sourceLinked="1"/>
        <c:majorTickMark val="out"/>
        <c:minorTickMark val="none"/>
        <c:tickLblPos val="nextTo"/>
        <c:spPr>
          <a:ln w="2660">
            <a:solidFill>
              <a:schemeClr val="tx1"/>
            </a:solidFill>
            <a:prstDash val="solid"/>
          </a:ln>
        </c:spPr>
        <c:txPr>
          <a:bodyPr rot="0" vert="horz"/>
          <a:lstStyle/>
          <a:p>
            <a:pPr>
              <a:defRPr sz="1319"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1800"/>
        </c:scaling>
        <c:delete val="0"/>
        <c:axPos val="l"/>
        <c:majorGridlines>
          <c:spPr>
            <a:ln w="26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2660">
            <a:solidFill>
              <a:schemeClr val="tx1"/>
            </a:solidFill>
            <a:prstDash val="solid"/>
          </a:ln>
        </c:spPr>
        <c:txPr>
          <a:bodyPr rot="0" vert="horz"/>
          <a:lstStyle/>
          <a:p>
            <a:pPr>
              <a:defRPr sz="1487" b="1" i="0" u="none" strike="noStrike" baseline="0">
                <a:solidFill>
                  <a:schemeClr val="tx1"/>
                </a:solidFill>
                <a:latin typeface="Verdana"/>
                <a:ea typeface="Verdana"/>
                <a:cs typeface="Verdana"/>
              </a:defRPr>
            </a:pPr>
            <a:endParaRPr lang="en-US"/>
          </a:p>
        </c:txPr>
        <c:crossAx val="123352096"/>
        <c:crosses val="autoZero"/>
        <c:crossBetween val="between"/>
      </c:valAx>
      <c:spPr>
        <a:noFill/>
        <a:ln w="25400">
          <a:noFill/>
        </a:ln>
      </c:spPr>
    </c:plotArea>
    <c:legend>
      <c:legendPos val="b"/>
      <c:layout>
        <c:manualLayout>
          <c:xMode val="edge"/>
          <c:yMode val="edge"/>
          <c:x val="9.8373253081584705E-2"/>
          <c:y val="0.91413307314264236"/>
          <c:w val="0.7846975088967969"/>
          <c:h val="7.7699627498244203E-2"/>
        </c:manualLayout>
      </c:layout>
      <c:overlay val="0"/>
      <c:spPr>
        <a:noFill/>
        <a:ln w="2660">
          <a:solidFill>
            <a:schemeClr val="tx1"/>
          </a:solidFill>
          <a:prstDash val="solid"/>
        </a:ln>
      </c:spPr>
      <c:txPr>
        <a:bodyPr/>
        <a:lstStyle/>
        <a:p>
          <a:pPr>
            <a:defRPr sz="1386"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508" b="1" i="0" u="none" strike="noStrike" baseline="0">
          <a:solidFill>
            <a:schemeClr val="tx1"/>
          </a:solidFill>
          <a:latin typeface="Verdana"/>
          <a:ea typeface="Verdana"/>
          <a:cs typeface="Verdan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60989010989010994"/>
        </c:manualLayout>
      </c:layout>
      <c:barChart>
        <c:barDir val="col"/>
        <c:grouping val="clustered"/>
        <c:varyColors val="0"/>
        <c:ser>
          <c:idx val="1"/>
          <c:order val="0"/>
          <c:tx>
            <c:strRef>
              <c:f>Sheet1!$A$2</c:f>
              <c:strCache>
                <c:ptCount val="1"/>
                <c:pt idx="0">
                  <c:v>Returns Per Acre</c:v>
                </c:pt>
              </c:strCache>
            </c:strRef>
          </c:tx>
          <c:spPr>
            <a:solidFill>
              <a:schemeClr val="accent2"/>
            </a:solidFill>
            <a:ln w="12515">
              <a:solidFill>
                <a:schemeClr val="tx1"/>
              </a:solidFill>
              <a:prstDash val="solid"/>
            </a:ln>
          </c:spPr>
          <c:invertIfNegative val="0"/>
          <c:dLbls>
            <c:dLbl>
              <c:idx val="4"/>
              <c:layout>
                <c:manualLayout>
                  <c:x val="-2.415458937198156E-3"/>
                  <c:y val="1.4593672107292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A0-446E-B549-7BFA11376812}"/>
                </c:ext>
              </c:extLst>
            </c:dLbl>
            <c:spPr>
              <a:noFill/>
              <a:ln w="25031">
                <a:noFill/>
              </a:ln>
            </c:spPr>
            <c:txPr>
              <a:bodyPr wrap="square" lIns="38100" tIns="19050" rIns="38100" bIns="19050" anchor="ctr">
                <a:spAutoFit/>
              </a:bodyPr>
              <a:lstStyle/>
              <a:p>
                <a:pPr>
                  <a:defRPr sz="1183"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Sheet1!$C$1:$L$1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Sheet1!$C$2:$L$2</c:f>
              <c:numCache>
                <c:formatCode>General</c:formatCode>
                <c:ptCount val="10"/>
                <c:pt idx="0">
                  <c:v>123</c:v>
                </c:pt>
                <c:pt idx="1">
                  <c:v>254</c:v>
                </c:pt>
                <c:pt idx="2">
                  <c:v>75</c:v>
                </c:pt>
                <c:pt idx="3">
                  <c:v>145</c:v>
                </c:pt>
                <c:pt idx="4">
                  <c:v>-69</c:v>
                </c:pt>
                <c:pt idx="5">
                  <c:v>66</c:v>
                </c:pt>
                <c:pt idx="6">
                  <c:v>76</c:v>
                </c:pt>
                <c:pt idx="7">
                  <c:v>158</c:v>
                </c:pt>
                <c:pt idx="8">
                  <c:v>364</c:v>
                </c:pt>
                <c:pt idx="9">
                  <c:v>501</c:v>
                </c:pt>
              </c:numCache>
            </c:numRef>
          </c:val>
          <c:extLst>
            <c:ext xmlns:c16="http://schemas.microsoft.com/office/drawing/2014/chart" uri="{C3380CC4-5D6E-409C-BE32-E72D297353CC}">
              <c16:uniqueId val="{00000000-AB6D-448B-AB3F-B98C2539240C}"/>
            </c:ext>
          </c:extLst>
        </c:ser>
        <c:dLbls>
          <c:showLegendKey val="0"/>
          <c:showVal val="0"/>
          <c:showCatName val="0"/>
          <c:showSerName val="0"/>
          <c:showPercent val="0"/>
          <c:showBubbleSize val="0"/>
        </c:dLbls>
        <c:gapWidth val="150"/>
        <c:axId val="125840344"/>
        <c:axId val="1"/>
      </c:barChart>
      <c:catAx>
        <c:axId val="125840344"/>
        <c:scaling>
          <c:orientation val="minMax"/>
        </c:scaling>
        <c:delete val="0"/>
        <c:axPos val="b"/>
        <c:numFmt formatCode="General" sourceLinked="1"/>
        <c:majorTickMark val="out"/>
        <c:minorTickMark val="none"/>
        <c:tickLblPos val="low"/>
        <c:spPr>
          <a:ln w="3129">
            <a:solidFill>
              <a:schemeClr val="tx1"/>
            </a:solidFill>
            <a:prstDash val="solid"/>
          </a:ln>
        </c:spPr>
        <c:txPr>
          <a:bodyPr rot="-2700000" vert="horz"/>
          <a:lstStyle/>
          <a:p>
            <a:pPr>
              <a:defRPr sz="1774"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5840344"/>
        <c:crosses val="autoZero"/>
        <c:crossBetween val="between"/>
      </c:valAx>
      <c:spPr>
        <a:noFill/>
        <a:ln w="12515">
          <a:noFill/>
          <a:prstDash val="solid"/>
        </a:ln>
      </c:spPr>
    </c:plotArea>
    <c:legend>
      <c:legendPos val="b"/>
      <c:layout>
        <c:manualLayout>
          <c:xMode val="edge"/>
          <c:yMode val="edge"/>
          <c:x val="0.3851351351351352"/>
          <c:y val="0.91391941391941389"/>
          <c:w val="0.32046332046332049"/>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85328185328196E-2"/>
          <c:y val="4.761904761904763E-2"/>
          <c:w val="0.91119691119691126"/>
          <c:h val="0.76007326007326015"/>
        </c:manualLayout>
      </c:layout>
      <c:barChart>
        <c:barDir val="col"/>
        <c:grouping val="clustered"/>
        <c:varyColors val="0"/>
        <c:ser>
          <c:idx val="1"/>
          <c:order val="0"/>
          <c:tx>
            <c:strRef>
              <c:f>Sheet1!$A$2</c:f>
              <c:strCache>
                <c:ptCount val="1"/>
                <c:pt idx="0">
                  <c:v>Ton Per Acre</c:v>
                </c:pt>
              </c:strCache>
            </c:strRef>
          </c:tx>
          <c:spPr>
            <a:solidFill>
              <a:schemeClr val="accent2"/>
            </a:solidFill>
            <a:ln w="12515">
              <a:solidFill>
                <a:schemeClr val="tx1"/>
              </a:solidFill>
              <a:prstDash val="solid"/>
            </a:ln>
          </c:spPr>
          <c:invertIfNegative val="0"/>
          <c:dLbls>
            <c:numFmt formatCode="0.0" sourceLinked="0"/>
            <c:spPr>
              <a:noFill/>
              <a:ln w="3129">
                <a:noFill/>
                <a:prstDash val="solid"/>
              </a:ln>
              <a:effectLst/>
            </c:spPr>
            <c:txPr>
              <a:bodyPr wrap="square" lIns="38100" tIns="19050" rIns="38100" bIns="19050" anchor="ctr">
                <a:spAutoFit/>
              </a:bodyPr>
              <a:lstStyle/>
              <a:p>
                <a:pPr>
                  <a:defRPr sz="1774"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Sheet1!$C$1:$L$1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Sheet1!$C$2:$L$2</c:f>
              <c:numCache>
                <c:formatCode>General</c:formatCode>
                <c:ptCount val="10"/>
                <c:pt idx="0">
                  <c:v>6.2</c:v>
                </c:pt>
                <c:pt idx="1">
                  <c:v>7.6</c:v>
                </c:pt>
                <c:pt idx="2">
                  <c:v>6.8</c:v>
                </c:pt>
                <c:pt idx="3">
                  <c:v>8.18</c:v>
                </c:pt>
                <c:pt idx="4">
                  <c:v>6.11</c:v>
                </c:pt>
                <c:pt idx="5">
                  <c:v>7.65</c:v>
                </c:pt>
                <c:pt idx="6">
                  <c:v>7.61</c:v>
                </c:pt>
                <c:pt idx="7">
                  <c:v>7.5</c:v>
                </c:pt>
                <c:pt idx="8">
                  <c:v>8.6999999999999993</c:v>
                </c:pt>
                <c:pt idx="9">
                  <c:v>7.6</c:v>
                </c:pt>
              </c:numCache>
            </c:numRef>
          </c:val>
          <c:extLst>
            <c:ext xmlns:c16="http://schemas.microsoft.com/office/drawing/2014/chart" uri="{C3380CC4-5D6E-409C-BE32-E72D297353CC}">
              <c16:uniqueId val="{00000000-19E4-4C83-8497-A0B6C2AC6F65}"/>
            </c:ext>
          </c:extLst>
        </c:ser>
        <c:dLbls>
          <c:showLegendKey val="0"/>
          <c:showVal val="1"/>
          <c:showCatName val="0"/>
          <c:showSerName val="0"/>
          <c:showPercent val="0"/>
          <c:showBubbleSize val="0"/>
        </c:dLbls>
        <c:gapWidth val="150"/>
        <c:axId val="118565408"/>
        <c:axId val="1"/>
      </c:barChart>
      <c:catAx>
        <c:axId val="118565408"/>
        <c:scaling>
          <c:orientation val="minMax"/>
        </c:scaling>
        <c:delete val="0"/>
        <c:axPos val="b"/>
        <c:numFmt formatCode="General" sourceLinked="1"/>
        <c:majorTickMark val="out"/>
        <c:minorTickMark val="none"/>
        <c:tickLblPos val="low"/>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in val="5"/>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18565408"/>
        <c:crosses val="autoZero"/>
        <c:crossBetween val="between"/>
      </c:valAx>
      <c:spPr>
        <a:noFill/>
        <a:ln w="12700">
          <a:noFill/>
          <a:prstDash val="solid"/>
        </a:ln>
      </c:spPr>
    </c:plotArea>
    <c:legend>
      <c:legendPos val="b"/>
      <c:layout>
        <c:manualLayout>
          <c:xMode val="edge"/>
          <c:yMode val="edge"/>
          <c:x val="0.37355212355212364"/>
          <c:y val="0.91391941391941389"/>
          <c:w val="0.19567071779071094"/>
          <c:h val="7.4795384775901114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7953667953668"/>
          <c:y val="6.5934065934065936E-2"/>
          <c:w val="0.87355212355212364"/>
          <c:h val="0.60223990410852113"/>
        </c:manualLayout>
      </c:layout>
      <c:barChart>
        <c:barDir val="col"/>
        <c:grouping val="clustered"/>
        <c:varyColors val="0"/>
        <c:ser>
          <c:idx val="1"/>
          <c:order val="0"/>
          <c:tx>
            <c:strRef>
              <c:f>Sheet1!$A$2</c:f>
              <c:strCache>
                <c:ptCount val="1"/>
                <c:pt idx="0">
                  <c:v>Average</c:v>
                </c:pt>
              </c:strCache>
            </c:strRef>
          </c:tx>
          <c:spPr>
            <a:solidFill>
              <a:schemeClr val="accent2"/>
            </a:solidFill>
            <a:ln w="12515">
              <a:solidFill>
                <a:schemeClr val="tx1"/>
              </a:solidFill>
              <a:prstDash val="solid"/>
            </a:ln>
          </c:spPr>
          <c:invertIfNegative val="0"/>
          <c:dLbls>
            <c:spPr>
              <a:noFill/>
              <a:ln w="25031">
                <a:noFill/>
              </a:ln>
            </c:spPr>
            <c:txPr>
              <a:bodyPr wrap="square" lIns="38100" tIns="19050" rIns="38100" bIns="19050" anchor="ctr">
                <a:spAutoFit/>
              </a:bodyPr>
              <a:lstStyle/>
              <a:p>
                <a:pPr>
                  <a:defRPr sz="1183"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Sheet1!$C$1:$L$1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Sheet1!$C$2:$L$2</c:f>
              <c:numCache>
                <c:formatCode>General</c:formatCode>
                <c:ptCount val="10"/>
                <c:pt idx="0">
                  <c:v>-18</c:v>
                </c:pt>
                <c:pt idx="1">
                  <c:v>-21</c:v>
                </c:pt>
                <c:pt idx="2">
                  <c:v>-49</c:v>
                </c:pt>
                <c:pt idx="3">
                  <c:v>51</c:v>
                </c:pt>
                <c:pt idx="4">
                  <c:v>-55</c:v>
                </c:pt>
                <c:pt idx="5">
                  <c:v>3</c:v>
                </c:pt>
                <c:pt idx="6">
                  <c:v>67</c:v>
                </c:pt>
                <c:pt idx="7">
                  <c:v>174</c:v>
                </c:pt>
                <c:pt idx="8">
                  <c:v>297</c:v>
                </c:pt>
                <c:pt idx="9">
                  <c:v>225</c:v>
                </c:pt>
              </c:numCache>
            </c:numRef>
          </c:val>
          <c:extLst>
            <c:ext xmlns:c16="http://schemas.microsoft.com/office/drawing/2014/chart" uri="{C3380CC4-5D6E-409C-BE32-E72D297353CC}">
              <c16:uniqueId val="{00000000-4AA3-4A3B-B5D5-8C0DAF99321D}"/>
            </c:ext>
          </c:extLst>
        </c:ser>
        <c:dLbls>
          <c:showLegendKey val="0"/>
          <c:showVal val="1"/>
          <c:showCatName val="0"/>
          <c:showSerName val="0"/>
          <c:showPercent val="0"/>
          <c:showBubbleSize val="0"/>
        </c:dLbls>
        <c:gapWidth val="150"/>
        <c:axId val="123952640"/>
        <c:axId val="1"/>
      </c:barChart>
      <c:catAx>
        <c:axId val="123952640"/>
        <c:scaling>
          <c:orientation val="minMax"/>
        </c:scaling>
        <c:delete val="0"/>
        <c:axPos val="b"/>
        <c:numFmt formatCode="General" sourceLinked="1"/>
        <c:majorTickMark val="out"/>
        <c:minorTickMark val="none"/>
        <c:tickLblPos val="nextTo"/>
        <c:spPr>
          <a:ln w="3129">
            <a:solidFill>
              <a:schemeClr val="tx1"/>
            </a:solidFill>
            <a:prstDash val="solid"/>
          </a:ln>
        </c:spPr>
        <c:txPr>
          <a:bodyPr rot="-1320000" vert="horz"/>
          <a:lstStyle/>
          <a:p>
            <a:pPr>
              <a:defRPr sz="1774" b="1" i="0" u="none" strike="noStrike" baseline="0">
                <a:solidFill>
                  <a:schemeClr val="tx1"/>
                </a:solidFill>
                <a:latin typeface="Verdana"/>
                <a:ea typeface="Verdana"/>
                <a:cs typeface="Verdana"/>
              </a:defRPr>
            </a:pPr>
            <a:endParaRPr lang="en-US"/>
          </a:p>
        </c:txPr>
        <c:crossAx val="1"/>
        <c:crosses val="autoZero"/>
        <c:auto val="1"/>
        <c:lblAlgn val="ctr"/>
        <c:lblOffset val="800"/>
        <c:tickLblSkip val="1"/>
        <c:tickMarkSkip val="1"/>
        <c:noMultiLvlLbl val="0"/>
      </c:catAx>
      <c:valAx>
        <c:axId val="1"/>
        <c:scaling>
          <c:orientation val="minMax"/>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3952640"/>
        <c:crosses val="autoZero"/>
        <c:crossBetween val="between"/>
      </c:valAx>
      <c:spPr>
        <a:noFill/>
        <a:ln w="12515">
          <a:solidFill>
            <a:schemeClr val="tx1"/>
          </a:solidFill>
          <a:prstDash val="solid"/>
        </a:ln>
      </c:spPr>
    </c:plotArea>
    <c:legend>
      <c:legendPos val="b"/>
      <c:layout>
        <c:manualLayout>
          <c:xMode val="edge"/>
          <c:yMode val="edge"/>
          <c:x val="0.45093601880515344"/>
          <c:y val="0.85513224058626336"/>
          <c:w val="0.17953667953667957"/>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2934362934365E-2"/>
          <c:y val="6.5934065934065936E-2"/>
          <c:w val="0.89671814671814676"/>
          <c:h val="0.72893772893772901"/>
        </c:manualLayout>
      </c:layout>
      <c:barChart>
        <c:barDir val="col"/>
        <c:grouping val="clustered"/>
        <c:varyColors val="0"/>
        <c:ser>
          <c:idx val="2"/>
          <c:order val="0"/>
          <c:tx>
            <c:strRef>
              <c:f>Sheet1!$A$2</c:f>
              <c:strCache>
                <c:ptCount val="1"/>
                <c:pt idx="0">
                  <c:v>Average</c:v>
                </c:pt>
              </c:strCache>
            </c:strRef>
          </c:tx>
          <c:spPr>
            <a:solidFill>
              <a:schemeClr val="hlink"/>
            </a:solidFill>
            <a:ln w="12515">
              <a:solidFill>
                <a:schemeClr val="tx1"/>
              </a:solidFill>
              <a:prstDash val="solid"/>
            </a:ln>
          </c:spPr>
          <c:invertIfNegative val="0"/>
          <c:dLbls>
            <c:spPr>
              <a:noFill/>
              <a:ln w="25031">
                <a:noFill/>
              </a:ln>
            </c:spPr>
            <c:txPr>
              <a:bodyPr wrap="square" lIns="38100" tIns="19050" rIns="38100" bIns="19050" anchor="ctr">
                <a:spAutoFit/>
              </a:bodyPr>
              <a:lstStyle/>
              <a:p>
                <a:pPr>
                  <a:defRPr sz="1774"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Sheet1!$C$1:$L$1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Sheet1!$C$2:$L$2</c:f>
              <c:numCache>
                <c:formatCode>General</c:formatCode>
                <c:ptCount val="10"/>
                <c:pt idx="0">
                  <c:v>5.0999999999999996</c:v>
                </c:pt>
                <c:pt idx="1">
                  <c:v>5.3</c:v>
                </c:pt>
                <c:pt idx="2">
                  <c:v>5.8</c:v>
                </c:pt>
                <c:pt idx="3">
                  <c:v>5.3</c:v>
                </c:pt>
                <c:pt idx="4">
                  <c:v>5.0999999999999996</c:v>
                </c:pt>
                <c:pt idx="5">
                  <c:v>4.8</c:v>
                </c:pt>
                <c:pt idx="6">
                  <c:v>4.7</c:v>
                </c:pt>
                <c:pt idx="7">
                  <c:v>5.4</c:v>
                </c:pt>
                <c:pt idx="8">
                  <c:v>4.9000000000000004</c:v>
                </c:pt>
                <c:pt idx="9">
                  <c:v>4.9000000000000004</c:v>
                </c:pt>
              </c:numCache>
            </c:numRef>
          </c:val>
          <c:extLst>
            <c:ext xmlns:c16="http://schemas.microsoft.com/office/drawing/2014/chart" uri="{C3380CC4-5D6E-409C-BE32-E72D297353CC}">
              <c16:uniqueId val="{00000000-D28E-4BEA-959D-899D30F90722}"/>
            </c:ext>
          </c:extLst>
        </c:ser>
        <c:dLbls>
          <c:showLegendKey val="0"/>
          <c:showVal val="0"/>
          <c:showCatName val="0"/>
          <c:showSerName val="0"/>
          <c:showPercent val="0"/>
          <c:showBubbleSize val="0"/>
        </c:dLbls>
        <c:gapWidth val="150"/>
        <c:axId val="124851272"/>
        <c:axId val="1"/>
      </c:barChart>
      <c:catAx>
        <c:axId val="124851272"/>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ax val="6.5"/>
          <c:min val="3"/>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4851272"/>
        <c:crosses val="autoZero"/>
        <c:crossBetween val="between"/>
      </c:valAx>
      <c:spPr>
        <a:noFill/>
        <a:ln w="12515">
          <a:solidFill>
            <a:schemeClr val="tx1"/>
          </a:solidFill>
          <a:prstDash val="solid"/>
        </a:ln>
      </c:spPr>
    </c:plotArea>
    <c:legend>
      <c:legendPos val="b"/>
      <c:layout>
        <c:manualLayout>
          <c:xMode val="edge"/>
          <c:yMode val="edge"/>
          <c:x val="0.45077220077220082"/>
          <c:y val="0.91391941391941389"/>
          <c:w val="0.17953667953667957"/>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72893772893772901"/>
        </c:manualLayout>
      </c:layout>
      <c:barChart>
        <c:barDir val="col"/>
        <c:grouping val="clustered"/>
        <c:varyColors val="0"/>
        <c:ser>
          <c:idx val="1"/>
          <c:order val="0"/>
          <c:tx>
            <c:strRef>
              <c:f>Sheet1!$A$2</c:f>
              <c:strCache>
                <c:ptCount val="1"/>
                <c:pt idx="0">
                  <c:v>Average</c:v>
                </c:pt>
              </c:strCache>
            </c:strRef>
          </c:tx>
          <c:spPr>
            <a:solidFill>
              <a:schemeClr val="accent2"/>
            </a:solidFill>
            <a:ln w="12515">
              <a:solidFill>
                <a:schemeClr val="tx1"/>
              </a:solidFill>
              <a:prstDash val="solid"/>
            </a:ln>
          </c:spPr>
          <c:invertIfNegative val="0"/>
          <c:dLbls>
            <c:spPr>
              <a:noFill/>
              <a:ln w="25031">
                <a:noFill/>
              </a:ln>
            </c:spPr>
            <c:txPr>
              <a:bodyPr wrap="square" lIns="38100" tIns="19050" rIns="38100" bIns="19050" anchor="ctr">
                <a:spAutoFit/>
              </a:bodyPr>
              <a:lstStyle/>
              <a:p>
                <a:pPr>
                  <a:defRPr sz="985"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Sheet1!$C$1:$L$1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Sheet1!$C$2:$L$2</c:f>
              <c:numCache>
                <c:formatCode>General</c:formatCode>
                <c:ptCount val="10"/>
                <c:pt idx="0">
                  <c:v>258</c:v>
                </c:pt>
                <c:pt idx="1">
                  <c:v>230</c:v>
                </c:pt>
                <c:pt idx="2">
                  <c:v>199</c:v>
                </c:pt>
                <c:pt idx="3">
                  <c:v>160</c:v>
                </c:pt>
                <c:pt idx="4">
                  <c:v>165</c:v>
                </c:pt>
                <c:pt idx="5">
                  <c:v>190</c:v>
                </c:pt>
                <c:pt idx="6">
                  <c:v>147</c:v>
                </c:pt>
                <c:pt idx="7">
                  <c:v>214</c:v>
                </c:pt>
                <c:pt idx="8">
                  <c:v>164</c:v>
                </c:pt>
                <c:pt idx="9">
                  <c:v>173</c:v>
                </c:pt>
              </c:numCache>
            </c:numRef>
          </c:val>
          <c:extLst>
            <c:ext xmlns:c16="http://schemas.microsoft.com/office/drawing/2014/chart" uri="{C3380CC4-5D6E-409C-BE32-E72D297353CC}">
              <c16:uniqueId val="{00000000-DF45-4E04-9318-B145B2BF41E0}"/>
            </c:ext>
          </c:extLst>
        </c:ser>
        <c:dLbls>
          <c:showLegendKey val="0"/>
          <c:showVal val="0"/>
          <c:showCatName val="0"/>
          <c:showSerName val="0"/>
          <c:showPercent val="0"/>
          <c:showBubbleSize val="0"/>
        </c:dLbls>
        <c:gapWidth val="150"/>
        <c:axId val="123134568"/>
        <c:axId val="1"/>
      </c:barChart>
      <c:catAx>
        <c:axId val="123134568"/>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3134568"/>
        <c:crosses val="autoZero"/>
        <c:crossBetween val="between"/>
      </c:valAx>
      <c:spPr>
        <a:noFill/>
        <a:ln w="12515">
          <a:solidFill>
            <a:schemeClr val="tx1"/>
          </a:solidFill>
          <a:prstDash val="solid"/>
        </a:ln>
      </c:spPr>
    </c:plotArea>
    <c:legend>
      <c:legendPos val="b"/>
      <c:layout>
        <c:manualLayout>
          <c:xMode val="edge"/>
          <c:yMode val="edge"/>
          <c:x val="0.45559845559845563"/>
          <c:y val="0.91391941391941389"/>
          <c:w val="0.17953667953667957"/>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11786417322829E-2"/>
          <c:y val="9.383211775146913E-2"/>
          <c:w val="0.91740071358267716"/>
          <c:h val="0.76748654235442038"/>
        </c:manualLayout>
      </c:layout>
      <c:barChart>
        <c:barDir val="col"/>
        <c:grouping val="clustered"/>
        <c:varyColors val="0"/>
        <c:ser>
          <c:idx val="0"/>
          <c:order val="0"/>
          <c:tx>
            <c:strRef>
              <c:f>Sheet1!$A$2</c:f>
              <c:strCache>
                <c:ptCount val="1"/>
                <c:pt idx="0">
                  <c:v>No Cover Crop</c:v>
                </c:pt>
              </c:strCache>
            </c:strRef>
          </c:tx>
          <c:spPr>
            <a:solidFill>
              <a:schemeClr val="accent1"/>
            </a:solidFill>
            <a:ln>
              <a:noFill/>
            </a:ln>
            <a:effectLst/>
          </c:spPr>
          <c:invertIfNegative val="0"/>
          <c:cat>
            <c:strRef>
              <c:f>Sheet1!$B$1:$C$1</c:f>
              <c:strCache>
                <c:ptCount val="2"/>
                <c:pt idx="0">
                  <c:v>2022</c:v>
                </c:pt>
                <c:pt idx="1">
                  <c:v>2023</c:v>
                </c:pt>
              </c:strCache>
            </c:strRef>
          </c:cat>
          <c:val>
            <c:numRef>
              <c:f>Sheet1!$B$2:$C$2</c:f>
              <c:numCache>
                <c:formatCode>General</c:formatCode>
                <c:ptCount val="2"/>
                <c:pt idx="0">
                  <c:v>213</c:v>
                </c:pt>
                <c:pt idx="1">
                  <c:v>203</c:v>
                </c:pt>
              </c:numCache>
            </c:numRef>
          </c:val>
          <c:extLst>
            <c:ext xmlns:c16="http://schemas.microsoft.com/office/drawing/2014/chart" uri="{C3380CC4-5D6E-409C-BE32-E72D297353CC}">
              <c16:uniqueId val="{00000000-9ADC-46A1-BE0F-D7FF48286F19}"/>
            </c:ext>
          </c:extLst>
        </c:ser>
        <c:ser>
          <c:idx val="1"/>
          <c:order val="1"/>
          <c:tx>
            <c:strRef>
              <c:f>Sheet1!$A$3</c:f>
              <c:strCache>
                <c:ptCount val="1"/>
                <c:pt idx="0">
                  <c:v>With Cover crop</c:v>
                </c:pt>
              </c:strCache>
            </c:strRef>
          </c:tx>
          <c:spPr>
            <a:solidFill>
              <a:schemeClr val="accent2"/>
            </a:solidFill>
            <a:ln>
              <a:noFill/>
            </a:ln>
            <a:effectLst/>
          </c:spPr>
          <c:invertIfNegative val="0"/>
          <c:cat>
            <c:strRef>
              <c:f>Sheet1!$B$1:$C$1</c:f>
              <c:strCache>
                <c:ptCount val="2"/>
                <c:pt idx="0">
                  <c:v>2022</c:v>
                </c:pt>
                <c:pt idx="1">
                  <c:v>2023</c:v>
                </c:pt>
              </c:strCache>
            </c:strRef>
          </c:cat>
          <c:val>
            <c:numRef>
              <c:f>Sheet1!$B$3:$C$3</c:f>
              <c:numCache>
                <c:formatCode>General</c:formatCode>
                <c:ptCount val="2"/>
                <c:pt idx="0">
                  <c:v>203</c:v>
                </c:pt>
                <c:pt idx="1">
                  <c:v>184</c:v>
                </c:pt>
              </c:numCache>
            </c:numRef>
          </c:val>
          <c:extLst>
            <c:ext xmlns:c16="http://schemas.microsoft.com/office/drawing/2014/chart" uri="{C3380CC4-5D6E-409C-BE32-E72D297353CC}">
              <c16:uniqueId val="{00000001-9ADC-46A1-BE0F-D7FF48286F19}"/>
            </c:ext>
          </c:extLst>
        </c:ser>
        <c:dLbls>
          <c:showLegendKey val="0"/>
          <c:showVal val="0"/>
          <c:showCatName val="0"/>
          <c:showSerName val="0"/>
          <c:showPercent val="0"/>
          <c:showBubbleSize val="0"/>
        </c:dLbls>
        <c:gapWidth val="219"/>
        <c:axId val="572850016"/>
        <c:axId val="572845096"/>
      </c:barChart>
      <c:catAx>
        <c:axId val="57285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45096"/>
        <c:crosses val="autoZero"/>
        <c:auto val="1"/>
        <c:lblAlgn val="ctr"/>
        <c:lblOffset val="100"/>
        <c:noMultiLvlLbl val="0"/>
      </c:catAx>
      <c:valAx>
        <c:axId val="572845096"/>
        <c:scaling>
          <c:orientation val="minMax"/>
          <c:min val="1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5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72893772893772901"/>
        </c:manualLayout>
      </c:layout>
      <c:barChart>
        <c:barDir val="col"/>
        <c:grouping val="clustered"/>
        <c:varyColors val="0"/>
        <c:dLbls>
          <c:showLegendKey val="0"/>
          <c:showVal val="0"/>
          <c:showCatName val="0"/>
          <c:showSerName val="0"/>
          <c:showPercent val="0"/>
          <c:showBubbleSize val="0"/>
        </c:dLbls>
        <c:gapWidth val="150"/>
        <c:axId val="123134568"/>
        <c:axId val="1"/>
      </c:barChart>
      <c:catAx>
        <c:axId val="123134568"/>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3134568"/>
        <c:crosses val="autoZero"/>
        <c:crossBetween val="between"/>
      </c:valAx>
      <c:spPr>
        <a:noFill/>
        <a:ln w="12515">
          <a:solidFill>
            <a:schemeClr val="tx1"/>
          </a:solidFill>
          <a:prstDash val="solid"/>
        </a:ln>
      </c:spPr>
    </c:plotArea>
    <c:legend>
      <c:legendPos val="b"/>
      <c:layout>
        <c:manualLayout>
          <c:xMode val="edge"/>
          <c:yMode val="edge"/>
          <c:x val="0.45559845559845563"/>
          <c:y val="0.91391941391941389"/>
          <c:w val="0.17953667953667957"/>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11786417322829E-2"/>
          <c:y val="9.8519617463114079E-2"/>
          <c:w val="0.91740071358267716"/>
          <c:h val="0.76748654235442038"/>
        </c:manualLayout>
      </c:layout>
      <c:barChart>
        <c:barDir val="col"/>
        <c:grouping val="clustered"/>
        <c:varyColors val="0"/>
        <c:ser>
          <c:idx val="0"/>
          <c:order val="0"/>
          <c:tx>
            <c:strRef>
              <c:f>Sheet1!$A$2</c:f>
              <c:strCache>
                <c:ptCount val="1"/>
                <c:pt idx="0">
                  <c:v>No Cover Crop</c:v>
                </c:pt>
              </c:strCache>
            </c:strRef>
          </c:tx>
          <c:spPr>
            <a:solidFill>
              <a:schemeClr val="accent1"/>
            </a:solidFill>
            <a:ln>
              <a:noFill/>
            </a:ln>
            <a:effectLst/>
          </c:spPr>
          <c:invertIfNegative val="0"/>
          <c:cat>
            <c:strRef>
              <c:f>Sheet1!$B$1:$C$1</c:f>
              <c:strCache>
                <c:ptCount val="2"/>
                <c:pt idx="0">
                  <c:v>2022</c:v>
                </c:pt>
                <c:pt idx="1">
                  <c:v>2023</c:v>
                </c:pt>
              </c:strCache>
            </c:strRef>
          </c:cat>
          <c:val>
            <c:numRef>
              <c:f>Sheet1!$B$2:$C$2</c:f>
              <c:numCache>
                <c:formatCode>_("$"* #,##0_);_("$"* \(#,##0\);_("$"* "-"??_);_(@_)</c:formatCode>
                <c:ptCount val="2"/>
                <c:pt idx="0">
                  <c:v>959</c:v>
                </c:pt>
                <c:pt idx="1">
                  <c:v>1015</c:v>
                </c:pt>
              </c:numCache>
            </c:numRef>
          </c:val>
          <c:extLst>
            <c:ext xmlns:c16="http://schemas.microsoft.com/office/drawing/2014/chart" uri="{C3380CC4-5D6E-409C-BE32-E72D297353CC}">
              <c16:uniqueId val="{00000000-9ADC-46A1-BE0F-D7FF48286F19}"/>
            </c:ext>
          </c:extLst>
        </c:ser>
        <c:ser>
          <c:idx val="1"/>
          <c:order val="1"/>
          <c:tx>
            <c:strRef>
              <c:f>Sheet1!$A$3</c:f>
              <c:strCache>
                <c:ptCount val="1"/>
                <c:pt idx="0">
                  <c:v>With Cover Crop</c:v>
                </c:pt>
              </c:strCache>
            </c:strRef>
          </c:tx>
          <c:spPr>
            <a:solidFill>
              <a:schemeClr val="accent2"/>
            </a:solidFill>
            <a:ln>
              <a:noFill/>
            </a:ln>
            <a:effectLst/>
          </c:spPr>
          <c:invertIfNegative val="0"/>
          <c:cat>
            <c:strRef>
              <c:f>Sheet1!$B$1:$C$1</c:f>
              <c:strCache>
                <c:ptCount val="2"/>
                <c:pt idx="0">
                  <c:v>2022</c:v>
                </c:pt>
                <c:pt idx="1">
                  <c:v>2023</c:v>
                </c:pt>
              </c:strCache>
            </c:strRef>
          </c:cat>
          <c:val>
            <c:numRef>
              <c:f>Sheet1!$B$3:$C$3</c:f>
              <c:numCache>
                <c:formatCode>_("$"* #,##0_);_("$"* \(#,##0\);_("$"* "-"??_);_(@_)</c:formatCode>
                <c:ptCount val="2"/>
                <c:pt idx="0">
                  <c:v>968</c:v>
                </c:pt>
                <c:pt idx="1">
                  <c:v>1033</c:v>
                </c:pt>
              </c:numCache>
            </c:numRef>
          </c:val>
          <c:extLst>
            <c:ext xmlns:c16="http://schemas.microsoft.com/office/drawing/2014/chart" uri="{C3380CC4-5D6E-409C-BE32-E72D297353CC}">
              <c16:uniqueId val="{00000001-9ADC-46A1-BE0F-D7FF48286F19}"/>
            </c:ext>
          </c:extLst>
        </c:ser>
        <c:dLbls>
          <c:showLegendKey val="0"/>
          <c:showVal val="0"/>
          <c:showCatName val="0"/>
          <c:showSerName val="0"/>
          <c:showPercent val="0"/>
          <c:showBubbleSize val="0"/>
        </c:dLbls>
        <c:gapWidth val="219"/>
        <c:axId val="572850016"/>
        <c:axId val="572845096"/>
      </c:barChart>
      <c:catAx>
        <c:axId val="57285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45096"/>
        <c:crosses val="autoZero"/>
        <c:auto val="1"/>
        <c:lblAlgn val="ctr"/>
        <c:lblOffset val="100"/>
        <c:noMultiLvlLbl val="0"/>
      </c:catAx>
      <c:valAx>
        <c:axId val="5728450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5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72893772893772901"/>
        </c:manualLayout>
      </c:layout>
      <c:barChart>
        <c:barDir val="col"/>
        <c:grouping val="clustered"/>
        <c:varyColors val="0"/>
        <c:dLbls>
          <c:showLegendKey val="0"/>
          <c:showVal val="0"/>
          <c:showCatName val="0"/>
          <c:showSerName val="0"/>
          <c:showPercent val="0"/>
          <c:showBubbleSize val="0"/>
        </c:dLbls>
        <c:gapWidth val="150"/>
        <c:axId val="123134568"/>
        <c:axId val="1"/>
      </c:barChart>
      <c:catAx>
        <c:axId val="123134568"/>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3134568"/>
        <c:crosses val="autoZero"/>
        <c:crossBetween val="between"/>
      </c:valAx>
      <c:spPr>
        <a:noFill/>
        <a:ln w="12515">
          <a:solidFill>
            <a:schemeClr val="tx1"/>
          </a:solidFill>
          <a:prstDash val="solid"/>
        </a:ln>
      </c:spPr>
    </c:plotArea>
    <c:legend>
      <c:legendPos val="b"/>
      <c:layout>
        <c:manualLayout>
          <c:xMode val="edge"/>
          <c:yMode val="edge"/>
          <c:x val="0.45559845559845563"/>
          <c:y val="0.91391941391941389"/>
          <c:w val="0.17953667953667957"/>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7953667953668"/>
          <c:y val="6.5934065934065936E-2"/>
          <c:w val="0.87355212355212364"/>
          <c:h val="0.72893772893772901"/>
        </c:manualLayout>
      </c:layout>
      <c:lineChart>
        <c:grouping val="standard"/>
        <c:varyColors val="0"/>
        <c:ser>
          <c:idx val="1"/>
          <c:order val="0"/>
          <c:tx>
            <c:strRef>
              <c:f>Sheet1!$A$2</c:f>
              <c:strCache>
                <c:ptCount val="1"/>
                <c:pt idx="0">
                  <c:v>Average</c:v>
                </c:pt>
              </c:strCache>
            </c:strRef>
          </c:tx>
          <c:spPr>
            <a:ln w="37546">
              <a:solidFill>
                <a:srgbClr val="000000"/>
              </a:solidFill>
              <a:prstDash val="solid"/>
            </a:ln>
          </c:spPr>
          <c:marker>
            <c:symbol val="square"/>
            <c:size val="8"/>
            <c:spPr>
              <a:solidFill>
                <a:srgbClr val="FFFF00"/>
              </a:solidFill>
              <a:ln>
                <a:solidFill>
                  <a:srgbClr val="FFFF00"/>
                </a:solidFill>
                <a:prstDash val="solid"/>
              </a:ln>
            </c:spPr>
          </c:marker>
          <c:dLbls>
            <c:numFmt formatCode="0" sourceLinked="0"/>
            <c:spPr>
              <a:noFill/>
              <a:ln w="25031">
                <a:noFill/>
              </a:ln>
            </c:spPr>
            <c:txPr>
              <a:bodyPr wrap="square" lIns="38100" tIns="19050" rIns="38100" bIns="19050" anchor="ctr">
                <a:spAutoFit/>
              </a:bodyPr>
              <a:lstStyle/>
              <a:p>
                <a:pPr>
                  <a:defRPr sz="1183"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Sheet1!$B$2:$K$2</c:f>
              <c:numCache>
                <c:formatCode>General</c:formatCode>
                <c:ptCount val="10"/>
                <c:pt idx="0">
                  <c:v>-51.26</c:v>
                </c:pt>
                <c:pt idx="1">
                  <c:v>-55</c:v>
                </c:pt>
                <c:pt idx="2">
                  <c:v>-55</c:v>
                </c:pt>
                <c:pt idx="3">
                  <c:v>-37</c:v>
                </c:pt>
                <c:pt idx="4">
                  <c:v>-57</c:v>
                </c:pt>
                <c:pt idx="5">
                  <c:v>44</c:v>
                </c:pt>
                <c:pt idx="6">
                  <c:v>161</c:v>
                </c:pt>
                <c:pt idx="7">
                  <c:v>316</c:v>
                </c:pt>
                <c:pt idx="8">
                  <c:v>379</c:v>
                </c:pt>
                <c:pt idx="9">
                  <c:v>39</c:v>
                </c:pt>
              </c:numCache>
            </c:numRef>
          </c:val>
          <c:smooth val="0"/>
          <c:extLst>
            <c:ext xmlns:c16="http://schemas.microsoft.com/office/drawing/2014/chart" uri="{C3380CC4-5D6E-409C-BE32-E72D297353CC}">
              <c16:uniqueId val="{00000000-EE9F-455A-AE4D-A632D9B36598}"/>
            </c:ext>
          </c:extLst>
        </c:ser>
        <c:dLbls>
          <c:showLegendKey val="0"/>
          <c:showVal val="0"/>
          <c:showCatName val="0"/>
          <c:showSerName val="0"/>
          <c:showPercent val="0"/>
          <c:showBubbleSize val="0"/>
        </c:dLbls>
        <c:marker val="1"/>
        <c:smooth val="0"/>
        <c:axId val="125729536"/>
        <c:axId val="1"/>
      </c:lineChart>
      <c:catAx>
        <c:axId val="125729536"/>
        <c:scaling>
          <c:orientation val="minMax"/>
        </c:scaling>
        <c:delete val="0"/>
        <c:axPos val="b"/>
        <c:numFmt formatCode="General" sourceLinked="1"/>
        <c:majorTickMark val="out"/>
        <c:minorTickMark val="none"/>
        <c:tickLblPos val="low"/>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5729536"/>
        <c:crosses val="autoZero"/>
        <c:crossBetween val="between"/>
      </c:valAx>
      <c:spPr>
        <a:noFill/>
        <a:ln w="12515">
          <a:solidFill>
            <a:schemeClr val="tx1"/>
          </a:solidFill>
          <a:prstDash val="solid"/>
        </a:ln>
      </c:spPr>
    </c:plotArea>
    <c:legend>
      <c:legendPos val="b"/>
      <c:layout>
        <c:manualLayout>
          <c:xMode val="edge"/>
          <c:yMode val="edge"/>
          <c:x val="0.3426640926640927"/>
          <c:y val="0.91391941391941389"/>
          <c:w val="0.41988416988416993"/>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11786417322829E-2"/>
          <c:y val="9.8519617463114079E-2"/>
          <c:w val="0.91740071358267716"/>
          <c:h val="0.76748654235442038"/>
        </c:manualLayout>
      </c:layout>
      <c:barChart>
        <c:barDir val="col"/>
        <c:grouping val="clustered"/>
        <c:varyColors val="0"/>
        <c:ser>
          <c:idx val="0"/>
          <c:order val="0"/>
          <c:tx>
            <c:strRef>
              <c:f>Sheet1!$A$2</c:f>
              <c:strCache>
                <c:ptCount val="1"/>
                <c:pt idx="0">
                  <c:v>No Cover Crop</c:v>
                </c:pt>
              </c:strCache>
            </c:strRef>
          </c:tx>
          <c:spPr>
            <a:solidFill>
              <a:schemeClr val="accent1"/>
            </a:solidFill>
            <a:ln>
              <a:noFill/>
            </a:ln>
            <a:effectLst/>
          </c:spPr>
          <c:invertIfNegative val="0"/>
          <c:cat>
            <c:strRef>
              <c:f>Sheet1!$B$1:$C$1</c:f>
              <c:strCache>
                <c:ptCount val="2"/>
                <c:pt idx="0">
                  <c:v>2022</c:v>
                </c:pt>
                <c:pt idx="1">
                  <c:v>2023</c:v>
                </c:pt>
              </c:strCache>
            </c:strRef>
          </c:cat>
          <c:val>
            <c:numRef>
              <c:f>Sheet1!$B$2:$C$2</c:f>
              <c:numCache>
                <c:formatCode>_("$"* #,##0_);_("$"* \(#,##0\);_("$"* "-"??_);_(@_)</c:formatCode>
                <c:ptCount val="2"/>
                <c:pt idx="0">
                  <c:v>379</c:v>
                </c:pt>
                <c:pt idx="1">
                  <c:v>38</c:v>
                </c:pt>
              </c:numCache>
            </c:numRef>
          </c:val>
          <c:extLst>
            <c:ext xmlns:c16="http://schemas.microsoft.com/office/drawing/2014/chart" uri="{C3380CC4-5D6E-409C-BE32-E72D297353CC}">
              <c16:uniqueId val="{00000000-9ADC-46A1-BE0F-D7FF48286F19}"/>
            </c:ext>
          </c:extLst>
        </c:ser>
        <c:ser>
          <c:idx val="1"/>
          <c:order val="1"/>
          <c:tx>
            <c:strRef>
              <c:f>Sheet1!$A$3</c:f>
              <c:strCache>
                <c:ptCount val="1"/>
                <c:pt idx="0">
                  <c:v>With Cover Crop</c:v>
                </c:pt>
              </c:strCache>
            </c:strRef>
          </c:tx>
          <c:spPr>
            <a:solidFill>
              <a:schemeClr val="accent2"/>
            </a:solidFill>
            <a:ln>
              <a:noFill/>
            </a:ln>
            <a:effectLst/>
          </c:spPr>
          <c:invertIfNegative val="0"/>
          <c:cat>
            <c:strRef>
              <c:f>Sheet1!$B$1:$C$1</c:f>
              <c:strCache>
                <c:ptCount val="2"/>
                <c:pt idx="0">
                  <c:v>2022</c:v>
                </c:pt>
                <c:pt idx="1">
                  <c:v>2023</c:v>
                </c:pt>
              </c:strCache>
            </c:strRef>
          </c:cat>
          <c:val>
            <c:numRef>
              <c:f>Sheet1!$B$3:$C$3</c:f>
              <c:numCache>
                <c:formatCode>General</c:formatCode>
                <c:ptCount val="2"/>
                <c:pt idx="0">
                  <c:v>376</c:v>
                </c:pt>
                <c:pt idx="1">
                  <c:v>17</c:v>
                </c:pt>
              </c:numCache>
            </c:numRef>
          </c:val>
          <c:extLst>
            <c:ext xmlns:c16="http://schemas.microsoft.com/office/drawing/2014/chart" uri="{C3380CC4-5D6E-409C-BE32-E72D297353CC}">
              <c16:uniqueId val="{00000001-9ADC-46A1-BE0F-D7FF48286F19}"/>
            </c:ext>
          </c:extLst>
        </c:ser>
        <c:dLbls>
          <c:showLegendKey val="0"/>
          <c:showVal val="0"/>
          <c:showCatName val="0"/>
          <c:showSerName val="0"/>
          <c:showPercent val="0"/>
          <c:showBubbleSize val="0"/>
        </c:dLbls>
        <c:gapWidth val="219"/>
        <c:axId val="572850016"/>
        <c:axId val="572845096"/>
      </c:barChart>
      <c:catAx>
        <c:axId val="57285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45096"/>
        <c:crosses val="autoZero"/>
        <c:auto val="1"/>
        <c:lblAlgn val="ctr"/>
        <c:lblOffset val="100"/>
        <c:noMultiLvlLbl val="0"/>
      </c:catAx>
      <c:valAx>
        <c:axId val="5728450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5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11786417322829E-2"/>
          <c:y val="9.383211775146913E-2"/>
          <c:w val="0.91740071358267716"/>
          <c:h val="0.76748654235442038"/>
        </c:manualLayout>
      </c:layout>
      <c:barChart>
        <c:barDir val="col"/>
        <c:grouping val="clustered"/>
        <c:varyColors val="0"/>
        <c:ser>
          <c:idx val="0"/>
          <c:order val="0"/>
          <c:tx>
            <c:strRef>
              <c:f>Sheet1!$A$2</c:f>
              <c:strCache>
                <c:ptCount val="1"/>
                <c:pt idx="0">
                  <c:v>No Cover crop</c:v>
                </c:pt>
              </c:strCache>
            </c:strRef>
          </c:tx>
          <c:spPr>
            <a:solidFill>
              <a:schemeClr val="accent1"/>
            </a:solidFill>
            <a:ln>
              <a:noFill/>
            </a:ln>
            <a:effectLst/>
          </c:spPr>
          <c:invertIfNegative val="0"/>
          <c:cat>
            <c:strRef>
              <c:f>Sheet1!$B$1:$C$1</c:f>
              <c:strCache>
                <c:ptCount val="2"/>
                <c:pt idx="0">
                  <c:v>2022</c:v>
                </c:pt>
                <c:pt idx="1">
                  <c:v>2023</c:v>
                </c:pt>
              </c:strCache>
            </c:strRef>
          </c:cat>
          <c:val>
            <c:numRef>
              <c:f>Sheet1!$B$2:$C$2</c:f>
              <c:numCache>
                <c:formatCode>General</c:formatCode>
                <c:ptCount val="2"/>
                <c:pt idx="0">
                  <c:v>60</c:v>
                </c:pt>
                <c:pt idx="1">
                  <c:v>57</c:v>
                </c:pt>
              </c:numCache>
            </c:numRef>
          </c:val>
          <c:extLst>
            <c:ext xmlns:c16="http://schemas.microsoft.com/office/drawing/2014/chart" uri="{C3380CC4-5D6E-409C-BE32-E72D297353CC}">
              <c16:uniqueId val="{00000000-9ADC-46A1-BE0F-D7FF48286F19}"/>
            </c:ext>
          </c:extLst>
        </c:ser>
        <c:ser>
          <c:idx val="1"/>
          <c:order val="1"/>
          <c:tx>
            <c:strRef>
              <c:f>Sheet1!$A$3</c:f>
              <c:strCache>
                <c:ptCount val="1"/>
                <c:pt idx="0">
                  <c:v>With Cover crop</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FD4-497A-9552-AC738F499748}"/>
              </c:ext>
            </c:extLst>
          </c:dPt>
          <c:cat>
            <c:strRef>
              <c:f>Sheet1!$B$1:$C$1</c:f>
              <c:strCache>
                <c:ptCount val="2"/>
                <c:pt idx="0">
                  <c:v>2022</c:v>
                </c:pt>
                <c:pt idx="1">
                  <c:v>2023</c:v>
                </c:pt>
              </c:strCache>
            </c:strRef>
          </c:cat>
          <c:val>
            <c:numRef>
              <c:f>Sheet1!$B$3:$C$3</c:f>
              <c:numCache>
                <c:formatCode>General</c:formatCode>
                <c:ptCount val="2"/>
                <c:pt idx="0">
                  <c:v>54</c:v>
                </c:pt>
                <c:pt idx="1">
                  <c:v>54</c:v>
                </c:pt>
              </c:numCache>
            </c:numRef>
          </c:val>
          <c:extLst>
            <c:ext xmlns:c16="http://schemas.microsoft.com/office/drawing/2014/chart" uri="{C3380CC4-5D6E-409C-BE32-E72D297353CC}">
              <c16:uniqueId val="{00000001-9ADC-46A1-BE0F-D7FF48286F19}"/>
            </c:ext>
          </c:extLst>
        </c:ser>
        <c:dLbls>
          <c:showLegendKey val="0"/>
          <c:showVal val="0"/>
          <c:showCatName val="0"/>
          <c:showSerName val="0"/>
          <c:showPercent val="0"/>
          <c:showBubbleSize val="0"/>
        </c:dLbls>
        <c:gapWidth val="219"/>
        <c:axId val="572850016"/>
        <c:axId val="572845096"/>
      </c:barChart>
      <c:catAx>
        <c:axId val="57285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45096"/>
        <c:crosses val="autoZero"/>
        <c:auto val="1"/>
        <c:lblAlgn val="ctr"/>
        <c:lblOffset val="100"/>
        <c:noMultiLvlLbl val="0"/>
      </c:catAx>
      <c:valAx>
        <c:axId val="572845096"/>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5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72893772893772901"/>
        </c:manualLayout>
      </c:layout>
      <c:barChart>
        <c:barDir val="col"/>
        <c:grouping val="clustered"/>
        <c:varyColors val="0"/>
        <c:dLbls>
          <c:showLegendKey val="0"/>
          <c:showVal val="0"/>
          <c:showCatName val="0"/>
          <c:showSerName val="0"/>
          <c:showPercent val="0"/>
          <c:showBubbleSize val="0"/>
        </c:dLbls>
        <c:gapWidth val="150"/>
        <c:axId val="123134568"/>
        <c:axId val="1"/>
      </c:barChart>
      <c:catAx>
        <c:axId val="123134568"/>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3134568"/>
        <c:crosses val="autoZero"/>
        <c:crossBetween val="between"/>
      </c:valAx>
      <c:spPr>
        <a:noFill/>
        <a:ln w="12515">
          <a:solidFill>
            <a:schemeClr val="tx1"/>
          </a:solidFill>
          <a:prstDash val="solid"/>
        </a:ln>
      </c:spPr>
    </c:plotArea>
    <c:legend>
      <c:legendPos val="b"/>
      <c:layout>
        <c:manualLayout>
          <c:xMode val="edge"/>
          <c:yMode val="edge"/>
          <c:x val="0.45559845559845563"/>
          <c:y val="0.91391941391941389"/>
          <c:w val="0.17953667953667957"/>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11786417322829E-2"/>
          <c:y val="9.8519617463114079E-2"/>
          <c:w val="0.91740071358267716"/>
          <c:h val="0.76748654235442038"/>
        </c:manualLayout>
      </c:layout>
      <c:barChart>
        <c:barDir val="col"/>
        <c:grouping val="clustered"/>
        <c:varyColors val="0"/>
        <c:ser>
          <c:idx val="0"/>
          <c:order val="0"/>
          <c:tx>
            <c:strRef>
              <c:f>Sheet1!$A$2</c:f>
              <c:strCache>
                <c:ptCount val="1"/>
                <c:pt idx="0">
                  <c:v>No Cover Crop</c:v>
                </c:pt>
              </c:strCache>
            </c:strRef>
          </c:tx>
          <c:spPr>
            <a:solidFill>
              <a:schemeClr val="accent1"/>
            </a:solidFill>
            <a:ln>
              <a:noFill/>
            </a:ln>
            <a:effectLst/>
          </c:spPr>
          <c:invertIfNegative val="0"/>
          <c:cat>
            <c:strRef>
              <c:f>Sheet1!$B$1:$C$1</c:f>
              <c:strCache>
                <c:ptCount val="2"/>
                <c:pt idx="0">
                  <c:v>2022</c:v>
                </c:pt>
                <c:pt idx="1">
                  <c:v>2023</c:v>
                </c:pt>
              </c:strCache>
            </c:strRef>
          </c:cat>
          <c:val>
            <c:numRef>
              <c:f>Sheet1!$B$2:$C$2</c:f>
              <c:numCache>
                <c:formatCode>_("$"* #,##0_);_("$"* \(#,##0\);_("$"* "-"??_);_(@_)</c:formatCode>
                <c:ptCount val="2"/>
                <c:pt idx="0">
                  <c:v>613</c:v>
                </c:pt>
                <c:pt idx="1">
                  <c:v>653</c:v>
                </c:pt>
              </c:numCache>
            </c:numRef>
          </c:val>
          <c:extLst>
            <c:ext xmlns:c16="http://schemas.microsoft.com/office/drawing/2014/chart" uri="{C3380CC4-5D6E-409C-BE32-E72D297353CC}">
              <c16:uniqueId val="{00000000-AF19-414E-ADBE-F7A4E08B0D60}"/>
            </c:ext>
          </c:extLst>
        </c:ser>
        <c:ser>
          <c:idx val="1"/>
          <c:order val="1"/>
          <c:tx>
            <c:strRef>
              <c:f>Sheet1!$A$3</c:f>
              <c:strCache>
                <c:ptCount val="1"/>
                <c:pt idx="0">
                  <c:v>With Cover Crop</c:v>
                </c:pt>
              </c:strCache>
            </c:strRef>
          </c:tx>
          <c:spPr>
            <a:solidFill>
              <a:schemeClr val="accent2"/>
            </a:solidFill>
            <a:ln>
              <a:noFill/>
            </a:ln>
            <a:effectLst/>
          </c:spPr>
          <c:invertIfNegative val="0"/>
          <c:cat>
            <c:strRef>
              <c:f>Sheet1!$B$1:$C$1</c:f>
              <c:strCache>
                <c:ptCount val="2"/>
                <c:pt idx="0">
                  <c:v>2022</c:v>
                </c:pt>
                <c:pt idx="1">
                  <c:v>2023</c:v>
                </c:pt>
              </c:strCache>
            </c:strRef>
          </c:cat>
          <c:val>
            <c:numRef>
              <c:f>Sheet1!$B$3:$C$3</c:f>
              <c:numCache>
                <c:formatCode>_("$"* #,##0_);_("$"* \(#,##0\);_("$"* "-"??_);_(@_)</c:formatCode>
                <c:ptCount val="2"/>
                <c:pt idx="0">
                  <c:v>681</c:v>
                </c:pt>
                <c:pt idx="1">
                  <c:v>683</c:v>
                </c:pt>
              </c:numCache>
            </c:numRef>
          </c:val>
          <c:extLst>
            <c:ext xmlns:c16="http://schemas.microsoft.com/office/drawing/2014/chart" uri="{C3380CC4-5D6E-409C-BE32-E72D297353CC}">
              <c16:uniqueId val="{00000001-AF19-414E-ADBE-F7A4E08B0D60}"/>
            </c:ext>
          </c:extLst>
        </c:ser>
        <c:dLbls>
          <c:showLegendKey val="0"/>
          <c:showVal val="0"/>
          <c:showCatName val="0"/>
          <c:showSerName val="0"/>
          <c:showPercent val="0"/>
          <c:showBubbleSize val="0"/>
        </c:dLbls>
        <c:gapWidth val="219"/>
        <c:overlap val="-27"/>
        <c:axId val="572850016"/>
        <c:axId val="572845096"/>
      </c:barChart>
      <c:catAx>
        <c:axId val="57285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45096"/>
        <c:crosses val="autoZero"/>
        <c:auto val="1"/>
        <c:lblAlgn val="ctr"/>
        <c:lblOffset val="100"/>
        <c:noMultiLvlLbl val="0"/>
      </c:catAx>
      <c:valAx>
        <c:axId val="5728450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5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72893772893772901"/>
        </c:manualLayout>
      </c:layout>
      <c:barChart>
        <c:barDir val="col"/>
        <c:grouping val="clustered"/>
        <c:varyColors val="0"/>
        <c:dLbls>
          <c:showLegendKey val="0"/>
          <c:showVal val="0"/>
          <c:showCatName val="0"/>
          <c:showSerName val="0"/>
          <c:showPercent val="0"/>
          <c:showBubbleSize val="0"/>
        </c:dLbls>
        <c:gapWidth val="150"/>
        <c:axId val="123134568"/>
        <c:axId val="1"/>
      </c:barChart>
      <c:catAx>
        <c:axId val="123134568"/>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3134568"/>
        <c:crosses val="autoZero"/>
        <c:crossBetween val="between"/>
      </c:valAx>
      <c:spPr>
        <a:noFill/>
        <a:ln w="12515">
          <a:solidFill>
            <a:schemeClr val="tx1"/>
          </a:solidFill>
          <a:prstDash val="solid"/>
        </a:ln>
      </c:spPr>
    </c:plotArea>
    <c:legend>
      <c:legendPos val="b"/>
      <c:layout>
        <c:manualLayout>
          <c:xMode val="edge"/>
          <c:yMode val="edge"/>
          <c:x val="0.45559845559845563"/>
          <c:y val="0.91391941391941389"/>
          <c:w val="0.17953667953667957"/>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11786417322829E-2"/>
          <c:y val="9.8519617463114079E-2"/>
          <c:w val="0.91740071358267716"/>
          <c:h val="0.76748654235442038"/>
        </c:manualLayout>
      </c:layout>
      <c:barChart>
        <c:barDir val="col"/>
        <c:grouping val="clustered"/>
        <c:varyColors val="0"/>
        <c:ser>
          <c:idx val="0"/>
          <c:order val="0"/>
          <c:tx>
            <c:strRef>
              <c:f>Sheet1!$A$2</c:f>
              <c:strCache>
                <c:ptCount val="1"/>
                <c:pt idx="0">
                  <c:v>No Cover Crop</c:v>
                </c:pt>
              </c:strCache>
            </c:strRef>
          </c:tx>
          <c:spPr>
            <a:solidFill>
              <a:schemeClr val="accent1"/>
            </a:solidFill>
            <a:ln>
              <a:noFill/>
            </a:ln>
            <a:effectLst/>
          </c:spPr>
          <c:invertIfNegative val="0"/>
          <c:cat>
            <c:strRef>
              <c:f>Sheet1!$B$1:$C$1</c:f>
              <c:strCache>
                <c:ptCount val="2"/>
                <c:pt idx="0">
                  <c:v>2022</c:v>
                </c:pt>
                <c:pt idx="1">
                  <c:v>2023</c:v>
                </c:pt>
              </c:strCache>
            </c:strRef>
          </c:cat>
          <c:val>
            <c:numRef>
              <c:f>Sheet1!$B$2:$C$2</c:f>
              <c:numCache>
                <c:formatCode>_("$"* #,##0_);_("$"* \(#,##0\);_("$"* "-"??_);_(@_)</c:formatCode>
                <c:ptCount val="2"/>
                <c:pt idx="0">
                  <c:v>239</c:v>
                </c:pt>
                <c:pt idx="1">
                  <c:v>100</c:v>
                </c:pt>
              </c:numCache>
            </c:numRef>
          </c:val>
          <c:extLst>
            <c:ext xmlns:c16="http://schemas.microsoft.com/office/drawing/2014/chart" uri="{C3380CC4-5D6E-409C-BE32-E72D297353CC}">
              <c16:uniqueId val="{00000000-9ADC-46A1-BE0F-D7FF48286F19}"/>
            </c:ext>
          </c:extLst>
        </c:ser>
        <c:ser>
          <c:idx val="1"/>
          <c:order val="1"/>
          <c:tx>
            <c:strRef>
              <c:f>Sheet1!$A$3</c:f>
              <c:strCache>
                <c:ptCount val="1"/>
                <c:pt idx="0">
                  <c:v>With Cover Crop</c:v>
                </c:pt>
              </c:strCache>
            </c:strRef>
          </c:tx>
          <c:spPr>
            <a:solidFill>
              <a:schemeClr val="accent2"/>
            </a:solidFill>
            <a:ln>
              <a:noFill/>
            </a:ln>
            <a:effectLst/>
          </c:spPr>
          <c:invertIfNegative val="0"/>
          <c:cat>
            <c:strRef>
              <c:f>Sheet1!$B$1:$C$1</c:f>
              <c:strCache>
                <c:ptCount val="2"/>
                <c:pt idx="0">
                  <c:v>2022</c:v>
                </c:pt>
                <c:pt idx="1">
                  <c:v>2023</c:v>
                </c:pt>
              </c:strCache>
            </c:strRef>
          </c:cat>
          <c:val>
            <c:numRef>
              <c:f>Sheet1!$B$3:$C$3</c:f>
              <c:numCache>
                <c:formatCode>_("$"* #,##0_);_("$"* \(#,##0\);_("$"* "-"??_);_(@_)</c:formatCode>
                <c:ptCount val="2"/>
                <c:pt idx="0">
                  <c:v>51</c:v>
                </c:pt>
                <c:pt idx="1">
                  <c:v>61</c:v>
                </c:pt>
              </c:numCache>
            </c:numRef>
          </c:val>
          <c:extLst>
            <c:ext xmlns:c16="http://schemas.microsoft.com/office/drawing/2014/chart" uri="{C3380CC4-5D6E-409C-BE32-E72D297353CC}">
              <c16:uniqueId val="{00000001-9ADC-46A1-BE0F-D7FF48286F19}"/>
            </c:ext>
          </c:extLst>
        </c:ser>
        <c:dLbls>
          <c:showLegendKey val="0"/>
          <c:showVal val="0"/>
          <c:showCatName val="0"/>
          <c:showSerName val="0"/>
          <c:showPercent val="0"/>
          <c:showBubbleSize val="0"/>
        </c:dLbls>
        <c:gapWidth val="219"/>
        <c:axId val="572850016"/>
        <c:axId val="572845096"/>
      </c:barChart>
      <c:catAx>
        <c:axId val="57285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45096"/>
        <c:crosses val="autoZero"/>
        <c:auto val="1"/>
        <c:lblAlgn val="ctr"/>
        <c:lblOffset val="100"/>
        <c:noMultiLvlLbl val="0"/>
      </c:catAx>
      <c:valAx>
        <c:axId val="5728450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85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5651302605212"/>
          <c:y val="5.0420168067226885E-2"/>
          <c:w val="0.86172344689378766"/>
          <c:h val="0.77030812324929965"/>
        </c:manualLayout>
      </c:layout>
      <c:barChart>
        <c:barDir val="col"/>
        <c:grouping val="clustered"/>
        <c:varyColors val="0"/>
        <c:ser>
          <c:idx val="2"/>
          <c:order val="0"/>
          <c:tx>
            <c:strRef>
              <c:f>Sheet1!$A$2</c:f>
              <c:strCache>
                <c:ptCount val="1"/>
                <c:pt idx="0">
                  <c:v>Average</c:v>
                </c:pt>
              </c:strCache>
            </c:strRef>
          </c:tx>
          <c:spPr>
            <a:solidFill>
              <a:schemeClr val="hlink"/>
            </a:solidFill>
            <a:ln w="9962">
              <a:solidFill>
                <a:schemeClr val="tx1"/>
              </a:solidFill>
              <a:prstDash val="solid"/>
            </a:ln>
          </c:spPr>
          <c:invertIfNegative val="0"/>
          <c:dLbls>
            <c:spPr>
              <a:noFill/>
              <a:ln w="19924">
                <a:noFill/>
              </a:ln>
            </c:spPr>
            <c:txPr>
              <a:bodyPr wrap="square" lIns="38100" tIns="19050" rIns="38100" bIns="19050" anchor="ctr">
                <a:spAutoFit/>
              </a:bodyPr>
              <a:lstStyle/>
              <a:p>
                <a:pPr>
                  <a:defRPr sz="1412"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Sheet1!$B$2:$K$2</c:f>
              <c:numCache>
                <c:formatCode>General</c:formatCode>
                <c:ptCount val="10"/>
                <c:pt idx="0">
                  <c:v>864</c:v>
                </c:pt>
                <c:pt idx="1">
                  <c:v>793</c:v>
                </c:pt>
                <c:pt idx="2">
                  <c:v>761</c:v>
                </c:pt>
                <c:pt idx="3">
                  <c:v>748</c:v>
                </c:pt>
                <c:pt idx="4">
                  <c:v>732</c:v>
                </c:pt>
                <c:pt idx="5">
                  <c:v>746</c:v>
                </c:pt>
                <c:pt idx="6">
                  <c:v>736</c:v>
                </c:pt>
                <c:pt idx="7">
                  <c:v>792</c:v>
                </c:pt>
                <c:pt idx="8">
                  <c:v>968</c:v>
                </c:pt>
                <c:pt idx="9">
                  <c:v>1014</c:v>
                </c:pt>
              </c:numCache>
            </c:numRef>
          </c:val>
          <c:extLst>
            <c:ext xmlns:c16="http://schemas.microsoft.com/office/drawing/2014/chart" uri="{C3380CC4-5D6E-409C-BE32-E72D297353CC}">
              <c16:uniqueId val="{00000000-16D6-4EE2-B249-7563E548C31C}"/>
            </c:ext>
          </c:extLst>
        </c:ser>
        <c:dLbls>
          <c:showLegendKey val="0"/>
          <c:showVal val="0"/>
          <c:showCatName val="0"/>
          <c:showSerName val="0"/>
          <c:showPercent val="0"/>
          <c:showBubbleSize val="0"/>
        </c:dLbls>
        <c:gapWidth val="150"/>
        <c:axId val="120605248"/>
        <c:axId val="1"/>
      </c:barChart>
      <c:catAx>
        <c:axId val="120605248"/>
        <c:scaling>
          <c:orientation val="minMax"/>
        </c:scaling>
        <c:delete val="0"/>
        <c:axPos val="b"/>
        <c:numFmt formatCode="General" sourceLinked="1"/>
        <c:majorTickMark val="out"/>
        <c:minorTickMark val="none"/>
        <c:tickLblPos val="nextTo"/>
        <c:spPr>
          <a:ln w="2490">
            <a:solidFill>
              <a:schemeClr val="tx1"/>
            </a:solidFill>
            <a:prstDash val="solid"/>
          </a:ln>
        </c:spPr>
        <c:txPr>
          <a:bodyPr rot="-2700000" vert="horz"/>
          <a:lstStyle/>
          <a:p>
            <a:pPr>
              <a:defRPr sz="1412" b="1" i="0" u="none" strike="noStrike" baseline="0">
                <a:solidFill>
                  <a:schemeClr val="tx1"/>
                </a:solidFill>
                <a:latin typeface="Verdana"/>
                <a:ea typeface="Verdana"/>
                <a:cs typeface="Verdana"/>
              </a:defRPr>
            </a:pPr>
            <a:endParaRPr lang="en-US"/>
          </a:p>
        </c:txPr>
        <c:crossAx val="1"/>
        <c:crossesAt val="0"/>
        <c:auto val="1"/>
        <c:lblAlgn val="ctr"/>
        <c:lblOffset val="100"/>
        <c:tickLblSkip val="1"/>
        <c:tickMarkSkip val="1"/>
        <c:noMultiLvlLbl val="0"/>
      </c:catAx>
      <c:valAx>
        <c:axId val="1"/>
        <c:scaling>
          <c:orientation val="minMax"/>
          <c:min val="400"/>
        </c:scaling>
        <c:delete val="0"/>
        <c:axPos val="l"/>
        <c:majorGridlines>
          <c:spPr>
            <a:ln w="24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2490">
            <a:solidFill>
              <a:schemeClr val="tx1"/>
            </a:solidFill>
            <a:prstDash val="solid"/>
          </a:ln>
        </c:spPr>
        <c:txPr>
          <a:bodyPr rot="0" vert="horz"/>
          <a:lstStyle/>
          <a:p>
            <a:pPr>
              <a:defRPr sz="1412" b="1" i="0" u="none" strike="noStrike" baseline="0">
                <a:solidFill>
                  <a:schemeClr val="tx1"/>
                </a:solidFill>
                <a:latin typeface="Verdana"/>
                <a:ea typeface="Verdana"/>
                <a:cs typeface="Verdana"/>
              </a:defRPr>
            </a:pPr>
            <a:endParaRPr lang="en-US"/>
          </a:p>
        </c:txPr>
        <c:crossAx val="120605248"/>
        <c:crosses val="autoZero"/>
        <c:crossBetween val="between"/>
      </c:valAx>
      <c:spPr>
        <a:noFill/>
        <a:ln w="9962">
          <a:solidFill>
            <a:schemeClr val="tx1"/>
          </a:solidFill>
          <a:prstDash val="solid"/>
        </a:ln>
      </c:spPr>
    </c:plotArea>
    <c:plotVisOnly val="1"/>
    <c:dispBlanksAs val="gap"/>
    <c:showDLblsOverMax val="0"/>
  </c:chart>
  <c:spPr>
    <a:noFill/>
    <a:ln>
      <a:noFill/>
    </a:ln>
  </c:spPr>
  <c:txPr>
    <a:bodyPr/>
    <a:lstStyle/>
    <a:p>
      <a:pPr>
        <a:defRPr sz="1412" b="1" i="0" u="none" strike="noStrike" baseline="0">
          <a:solidFill>
            <a:schemeClr val="tx1"/>
          </a:solidFill>
          <a:latin typeface="Verdana"/>
          <a:ea typeface="Verdana"/>
          <a:cs typeface="Verdan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2934362934365E-2"/>
          <c:y val="6.5934065934065936E-2"/>
          <c:w val="0.89671814671814676"/>
          <c:h val="0.72893772893772901"/>
        </c:manualLayout>
      </c:layout>
      <c:lineChart>
        <c:grouping val="standard"/>
        <c:varyColors val="0"/>
        <c:ser>
          <c:idx val="1"/>
          <c:order val="0"/>
          <c:tx>
            <c:strRef>
              <c:f>Sheet1!$A$2</c:f>
              <c:strCache>
                <c:ptCount val="1"/>
                <c:pt idx="0">
                  <c:v>Average</c:v>
                </c:pt>
              </c:strCache>
            </c:strRef>
          </c:tx>
          <c:spPr>
            <a:ln w="37546">
              <a:solidFill>
                <a:srgbClr val="000000"/>
              </a:solidFill>
              <a:prstDash val="solid"/>
            </a:ln>
          </c:spPr>
          <c:marker>
            <c:symbol val="square"/>
            <c:size val="6"/>
            <c:spPr>
              <a:solidFill>
                <a:srgbClr val="FFFF00"/>
              </a:solidFill>
              <a:ln>
                <a:solidFill>
                  <a:srgbClr val="000000"/>
                </a:solidFill>
                <a:prstDash val="solid"/>
              </a:ln>
            </c:spPr>
          </c:marker>
          <c:dLbls>
            <c:spPr>
              <a:noFill/>
              <a:ln w="25031">
                <a:noFill/>
              </a:ln>
            </c:spPr>
            <c:txPr>
              <a:bodyPr wrap="square" lIns="38100" tIns="19050" rIns="38100" bIns="19050" anchor="ctr">
                <a:spAutoFit/>
              </a:bodyPr>
              <a:lstStyle/>
              <a:p>
                <a:pPr>
                  <a:defRPr sz="1380"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Sheet1!$B$2:$K$2</c:f>
              <c:numCache>
                <c:formatCode>General</c:formatCode>
                <c:ptCount val="10"/>
                <c:pt idx="0">
                  <c:v>5.28</c:v>
                </c:pt>
                <c:pt idx="1">
                  <c:v>3.85</c:v>
                </c:pt>
                <c:pt idx="2">
                  <c:v>3.71</c:v>
                </c:pt>
                <c:pt idx="3">
                  <c:v>3.48</c:v>
                </c:pt>
                <c:pt idx="4">
                  <c:v>3.79</c:v>
                </c:pt>
                <c:pt idx="5">
                  <c:v>3.46</c:v>
                </c:pt>
                <c:pt idx="6">
                  <c:v>3.12</c:v>
                </c:pt>
                <c:pt idx="7">
                  <c:v>3.81</c:v>
                </c:pt>
                <c:pt idx="8">
                  <c:v>4.53</c:v>
                </c:pt>
                <c:pt idx="9">
                  <c:v>4.67</c:v>
                </c:pt>
              </c:numCache>
            </c:numRef>
          </c:val>
          <c:smooth val="0"/>
          <c:extLst>
            <c:ext xmlns:c16="http://schemas.microsoft.com/office/drawing/2014/chart" uri="{C3380CC4-5D6E-409C-BE32-E72D297353CC}">
              <c16:uniqueId val="{00000000-6F4A-4069-8ACD-3E3880B4FF60}"/>
            </c:ext>
          </c:extLst>
        </c:ser>
        <c:dLbls>
          <c:showLegendKey val="0"/>
          <c:showVal val="0"/>
          <c:showCatName val="0"/>
          <c:showSerName val="0"/>
          <c:showPercent val="0"/>
          <c:showBubbleSize val="0"/>
        </c:dLbls>
        <c:marker val="1"/>
        <c:smooth val="0"/>
        <c:axId val="124957456"/>
        <c:axId val="1"/>
      </c:lineChart>
      <c:catAx>
        <c:axId val="124957456"/>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2"/>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0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4957456"/>
        <c:crosses val="autoZero"/>
        <c:crossBetween val="between"/>
      </c:valAx>
      <c:spPr>
        <a:noFill/>
        <a:ln w="12515">
          <a:solidFill>
            <a:schemeClr val="tx1"/>
          </a:solidFill>
          <a:prstDash val="solid"/>
        </a:ln>
      </c:spPr>
    </c:plotArea>
    <c:legend>
      <c:legendPos val="b"/>
      <c:layout>
        <c:manualLayout>
          <c:xMode val="edge"/>
          <c:yMode val="edge"/>
          <c:x val="0.33108108108108114"/>
          <c:y val="0.91391941391941389"/>
          <c:w val="0.41988416988416993"/>
          <c:h val="8.0586080586080591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60989010989010994"/>
        </c:manualLayout>
      </c:layout>
      <c:barChart>
        <c:barDir val="col"/>
        <c:grouping val="stacked"/>
        <c:varyColors val="0"/>
        <c:ser>
          <c:idx val="0"/>
          <c:order val="0"/>
          <c:tx>
            <c:strRef>
              <c:f>Sheet1!$A$2</c:f>
              <c:strCache>
                <c:ptCount val="1"/>
                <c:pt idx="0">
                  <c:v>Fertilizer</c:v>
                </c:pt>
              </c:strCache>
            </c:strRef>
          </c:tx>
          <c:spPr>
            <a:solidFill>
              <a:schemeClr val="accent1"/>
            </a:solidFill>
            <a:ln w="12515">
              <a:solidFill>
                <a:schemeClr val="tx1"/>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Sheet1!$B$2:$K$2</c:f>
              <c:numCache>
                <c:formatCode>General</c:formatCode>
                <c:ptCount val="10"/>
                <c:pt idx="0">
                  <c:v>170</c:v>
                </c:pt>
                <c:pt idx="1">
                  <c:v>150</c:v>
                </c:pt>
                <c:pt idx="2">
                  <c:v>136</c:v>
                </c:pt>
                <c:pt idx="3">
                  <c:v>118</c:v>
                </c:pt>
                <c:pt idx="4">
                  <c:v>117</c:v>
                </c:pt>
                <c:pt idx="5">
                  <c:v>129</c:v>
                </c:pt>
                <c:pt idx="6">
                  <c:v>128</c:v>
                </c:pt>
                <c:pt idx="7">
                  <c:v>142</c:v>
                </c:pt>
                <c:pt idx="8">
                  <c:v>226</c:v>
                </c:pt>
                <c:pt idx="9">
                  <c:v>286</c:v>
                </c:pt>
              </c:numCache>
            </c:numRef>
          </c:val>
          <c:extLst>
            <c:ext xmlns:c16="http://schemas.microsoft.com/office/drawing/2014/chart" uri="{C3380CC4-5D6E-409C-BE32-E72D297353CC}">
              <c16:uniqueId val="{00000000-DA65-4831-A8FC-7FB223A4C2CF}"/>
            </c:ext>
          </c:extLst>
        </c:ser>
        <c:ser>
          <c:idx val="1"/>
          <c:order val="1"/>
          <c:tx>
            <c:strRef>
              <c:f>Sheet1!$A$3</c:f>
              <c:strCache>
                <c:ptCount val="1"/>
                <c:pt idx="0">
                  <c:v>Seed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Sheet1!$B$3:$K$3</c:f>
              <c:numCache>
                <c:formatCode>General</c:formatCode>
                <c:ptCount val="10"/>
                <c:pt idx="0">
                  <c:v>127</c:v>
                </c:pt>
                <c:pt idx="1">
                  <c:v>122</c:v>
                </c:pt>
                <c:pt idx="2">
                  <c:v>120</c:v>
                </c:pt>
                <c:pt idx="3">
                  <c:v>117</c:v>
                </c:pt>
                <c:pt idx="4">
                  <c:v>112</c:v>
                </c:pt>
                <c:pt idx="5">
                  <c:v>109</c:v>
                </c:pt>
                <c:pt idx="6">
                  <c:v>107</c:v>
                </c:pt>
                <c:pt idx="7">
                  <c:v>110</c:v>
                </c:pt>
                <c:pt idx="8">
                  <c:v>114</c:v>
                </c:pt>
                <c:pt idx="9">
                  <c:v>121</c:v>
                </c:pt>
              </c:numCache>
            </c:numRef>
          </c:val>
          <c:extLst>
            <c:ext xmlns:c16="http://schemas.microsoft.com/office/drawing/2014/chart" uri="{C3380CC4-5D6E-409C-BE32-E72D297353CC}">
              <c16:uniqueId val="{00000000-A507-47F2-BFCA-2282E20A129D}"/>
            </c:ext>
          </c:extLst>
        </c:ser>
        <c:ser>
          <c:idx val="2"/>
          <c:order val="2"/>
          <c:tx>
            <c:strRef>
              <c:f>Sheet1!$A$4</c:f>
              <c:strCache>
                <c:ptCount val="1"/>
                <c:pt idx="0">
                  <c:v>Chemical</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Sheet1!$B$4:$K$4</c:f>
              <c:numCache>
                <c:formatCode>General</c:formatCode>
                <c:ptCount val="10"/>
                <c:pt idx="0">
                  <c:v>34</c:v>
                </c:pt>
                <c:pt idx="1">
                  <c:v>36</c:v>
                </c:pt>
                <c:pt idx="2">
                  <c:v>37</c:v>
                </c:pt>
                <c:pt idx="3">
                  <c:v>38</c:v>
                </c:pt>
                <c:pt idx="4">
                  <c:v>35</c:v>
                </c:pt>
                <c:pt idx="5">
                  <c:v>37</c:v>
                </c:pt>
                <c:pt idx="6">
                  <c:v>37</c:v>
                </c:pt>
                <c:pt idx="7">
                  <c:v>42</c:v>
                </c:pt>
                <c:pt idx="8">
                  <c:v>55</c:v>
                </c:pt>
                <c:pt idx="9">
                  <c:v>59</c:v>
                </c:pt>
              </c:numCache>
            </c:numRef>
          </c:val>
          <c:extLst>
            <c:ext xmlns:c16="http://schemas.microsoft.com/office/drawing/2014/chart" uri="{C3380CC4-5D6E-409C-BE32-E72D297353CC}">
              <c16:uniqueId val="{00000001-A507-47F2-BFCA-2282E20A129D}"/>
            </c:ext>
          </c:extLst>
        </c:ser>
        <c:dLbls>
          <c:showLegendKey val="0"/>
          <c:showVal val="0"/>
          <c:showCatName val="0"/>
          <c:showSerName val="0"/>
          <c:showPercent val="0"/>
          <c:showBubbleSize val="0"/>
        </c:dLbls>
        <c:gapWidth val="150"/>
        <c:overlap val="100"/>
        <c:axId val="123601544"/>
        <c:axId val="1"/>
      </c:barChart>
      <c:catAx>
        <c:axId val="123601544"/>
        <c:scaling>
          <c:orientation val="minMax"/>
        </c:scaling>
        <c:delete val="0"/>
        <c:axPos val="b"/>
        <c:numFmt formatCode="General" sourceLinked="1"/>
        <c:majorTickMark val="out"/>
        <c:minorTickMark val="none"/>
        <c:tickLblPos val="nextTo"/>
        <c:spPr>
          <a:ln w="3129">
            <a:solidFill>
              <a:schemeClr val="tx1"/>
            </a:solidFill>
            <a:prstDash val="solid"/>
          </a:ln>
        </c:spPr>
        <c:txPr>
          <a:bodyPr rot="-2700000" vert="horz"/>
          <a:lstStyle/>
          <a:p>
            <a:pPr>
              <a:defRPr sz="1774"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ax val="475"/>
          <c:min val="75"/>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3601544"/>
        <c:crosses val="autoZero"/>
        <c:crossBetween val="between"/>
        <c:majorUnit val="50"/>
        <c:minorUnit val="10"/>
      </c:valAx>
      <c:spPr>
        <a:noFill/>
        <a:ln w="12515">
          <a:solidFill>
            <a:schemeClr val="tx1"/>
          </a:solidFill>
          <a:prstDash val="solid"/>
        </a:ln>
      </c:spPr>
    </c:plotArea>
    <c:legend>
      <c:legendPos val="b"/>
      <c:layout>
        <c:manualLayout>
          <c:xMode val="edge"/>
          <c:yMode val="edge"/>
          <c:x val="0.28168540073795123"/>
          <c:y val="0.88181428333078238"/>
          <c:w val="0.38216373768496326"/>
          <c:h val="7.4795384775901114E-2"/>
        </c:manualLayout>
      </c:layout>
      <c:overlay val="0"/>
      <c:spPr>
        <a:noFill/>
        <a:ln w="3129">
          <a:solidFill>
            <a:schemeClr val="tx1"/>
          </a:solidFill>
          <a:prstDash val="solid"/>
        </a:ln>
      </c:spPr>
      <c:txPr>
        <a:bodyPr/>
        <a:lstStyle/>
        <a:p>
          <a:pPr>
            <a:defRPr sz="163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90733590733590752"/>
          <c:h val="0.72893772893772901"/>
        </c:manualLayout>
      </c:layout>
      <c:lineChart>
        <c:grouping val="standard"/>
        <c:varyColors val="0"/>
        <c:ser>
          <c:idx val="0"/>
          <c:order val="0"/>
          <c:tx>
            <c:strRef>
              <c:f>Sheet1!$A$3</c:f>
              <c:strCache>
                <c:ptCount val="1"/>
                <c:pt idx="0">
                  <c:v>Average</c:v>
                </c:pt>
              </c:strCache>
            </c:strRef>
          </c:tx>
          <c:spPr>
            <a:ln w="39756">
              <a:solidFill>
                <a:srgbClr val="000000"/>
              </a:solidFill>
              <a:prstDash val="solid"/>
            </a:ln>
          </c:spPr>
          <c:dLbls>
            <c:dLbl>
              <c:idx val="1"/>
              <c:layout>
                <c:manualLayout>
                  <c:x val="-3.8783236334588633E-2"/>
                  <c:y val="-5.7227225281051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73-40E7-925C-582D84FB4C51}"/>
                </c:ext>
              </c:extLst>
            </c:dLbl>
            <c:numFmt formatCode="0.0" sourceLinked="0"/>
            <c:spPr>
              <a:noFill/>
              <a:ln w="26504">
                <a:noFill/>
              </a:ln>
            </c:spPr>
            <c:txPr>
              <a:bodyPr wrap="square" lIns="38100" tIns="19050" rIns="38100" bIns="19050" anchor="ctr">
                <a:spAutoFit/>
              </a:bodyPr>
              <a:lstStyle/>
              <a:p>
                <a:pPr>
                  <a:defRPr sz="1252"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Sheet1!$B$3:$K$3</c:f>
              <c:numCache>
                <c:formatCode>General</c:formatCode>
                <c:ptCount val="10"/>
                <c:pt idx="0">
                  <c:v>47</c:v>
                </c:pt>
                <c:pt idx="1">
                  <c:v>60.1</c:v>
                </c:pt>
                <c:pt idx="2">
                  <c:v>61.31</c:v>
                </c:pt>
                <c:pt idx="3">
                  <c:v>55.28</c:v>
                </c:pt>
                <c:pt idx="4">
                  <c:v>53.99</c:v>
                </c:pt>
                <c:pt idx="5">
                  <c:v>51.31</c:v>
                </c:pt>
                <c:pt idx="6">
                  <c:v>59.83</c:v>
                </c:pt>
                <c:pt idx="7">
                  <c:v>60.74</c:v>
                </c:pt>
                <c:pt idx="8">
                  <c:v>59.73</c:v>
                </c:pt>
                <c:pt idx="9">
                  <c:v>56.89</c:v>
                </c:pt>
              </c:numCache>
            </c:numRef>
          </c:val>
          <c:smooth val="0"/>
          <c:extLst>
            <c:ext xmlns:c16="http://schemas.microsoft.com/office/drawing/2014/chart" uri="{C3380CC4-5D6E-409C-BE32-E72D297353CC}">
              <c16:uniqueId val="{00000000-6402-465E-A539-647BF54D8466}"/>
            </c:ext>
          </c:extLst>
        </c:ser>
        <c:dLbls>
          <c:showLegendKey val="0"/>
          <c:showVal val="0"/>
          <c:showCatName val="0"/>
          <c:showSerName val="0"/>
          <c:showPercent val="0"/>
          <c:showBubbleSize val="0"/>
        </c:dLbls>
        <c:marker val="1"/>
        <c:smooth val="0"/>
        <c:axId val="121685232"/>
        <c:axId val="1"/>
      </c:lineChart>
      <c:catAx>
        <c:axId val="121685232"/>
        <c:scaling>
          <c:orientation val="minMax"/>
        </c:scaling>
        <c:delete val="0"/>
        <c:axPos val="b"/>
        <c:numFmt formatCode="General" sourceLinked="1"/>
        <c:majorTickMark val="out"/>
        <c:minorTickMark val="none"/>
        <c:tickLblPos val="nextTo"/>
        <c:spPr>
          <a:ln w="3313">
            <a:solidFill>
              <a:schemeClr val="tx1"/>
            </a:solidFill>
            <a:prstDash val="solid"/>
          </a:ln>
        </c:spPr>
        <c:txPr>
          <a:bodyPr rot="0" vert="horz"/>
          <a:lstStyle/>
          <a:p>
            <a:pPr>
              <a:defRPr sz="1461"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35"/>
        </c:scaling>
        <c:delete val="0"/>
        <c:axPos val="l"/>
        <c:majorGridlines>
          <c:spPr>
            <a:ln w="3313">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313">
            <a:solidFill>
              <a:schemeClr val="tx1"/>
            </a:solidFill>
            <a:prstDash val="solid"/>
          </a:ln>
        </c:spPr>
        <c:txPr>
          <a:bodyPr rot="0" vert="horz"/>
          <a:lstStyle/>
          <a:p>
            <a:pPr>
              <a:defRPr sz="1878" b="1" i="0" u="none" strike="noStrike" baseline="0">
                <a:solidFill>
                  <a:schemeClr val="tx1"/>
                </a:solidFill>
                <a:latin typeface="Verdana"/>
                <a:ea typeface="Verdana"/>
                <a:cs typeface="Verdana"/>
              </a:defRPr>
            </a:pPr>
            <a:endParaRPr lang="en-US"/>
          </a:p>
        </c:txPr>
        <c:crossAx val="121685232"/>
        <c:crosses val="autoZero"/>
        <c:crossBetween val="between"/>
      </c:valAx>
      <c:spPr>
        <a:noFill/>
        <a:ln w="13252">
          <a:solidFill>
            <a:schemeClr val="tx1"/>
          </a:solidFill>
          <a:prstDash val="solid"/>
        </a:ln>
      </c:spPr>
    </c:plotArea>
    <c:legend>
      <c:legendPos val="b"/>
      <c:layout>
        <c:manualLayout>
          <c:xMode val="edge"/>
          <c:yMode val="edge"/>
          <c:x val="0.42434202518163489"/>
          <c:y val="0.9110007082878876"/>
          <c:w val="0.15039151356080491"/>
          <c:h val="7.8161475849497328E-2"/>
        </c:manualLayout>
      </c:layout>
      <c:overlay val="0"/>
      <c:spPr>
        <a:noFill/>
        <a:ln w="3313">
          <a:solidFill>
            <a:schemeClr val="tx1"/>
          </a:solidFill>
          <a:prstDash val="solid"/>
        </a:ln>
      </c:spPr>
      <c:txPr>
        <a:bodyPr/>
        <a:lstStyle/>
        <a:p>
          <a:pPr>
            <a:defRPr sz="1727"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78" b="1" i="0" u="none" strike="noStrike" baseline="0">
          <a:solidFill>
            <a:schemeClr val="tx1"/>
          </a:solidFill>
          <a:latin typeface="Verdana"/>
          <a:ea typeface="Verdana"/>
          <a:cs typeface="Verdana"/>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818532818533"/>
          <c:y val="6.5934065934065936E-2"/>
          <c:w val="0.88706563706563712"/>
          <c:h val="0.72893772893772901"/>
        </c:manualLayout>
      </c:layout>
      <c:lineChart>
        <c:grouping val="standard"/>
        <c:varyColors val="0"/>
        <c:ser>
          <c:idx val="1"/>
          <c:order val="0"/>
          <c:tx>
            <c:strRef>
              <c:f>Sheet1!$A$2</c:f>
              <c:strCache>
                <c:ptCount val="1"/>
                <c:pt idx="0">
                  <c:v>Average</c:v>
                </c:pt>
              </c:strCache>
            </c:strRef>
          </c:tx>
          <c:spPr>
            <a:ln w="39756">
              <a:solidFill>
                <a:srgbClr val="000000"/>
              </a:solidFill>
              <a:prstDash val="solid"/>
            </a:ln>
          </c:spPr>
          <c:marker>
            <c:symbol val="square"/>
            <c:size val="9"/>
            <c:spPr>
              <a:solidFill>
                <a:srgbClr val="FFFF00"/>
              </a:solidFill>
              <a:ln>
                <a:solidFill>
                  <a:srgbClr val="FFFF00"/>
                </a:solidFill>
                <a:prstDash val="solid"/>
              </a:ln>
            </c:spPr>
          </c:marker>
          <c:dLbls>
            <c:dLbl>
              <c:idx val="1"/>
              <c:layout>
                <c:manualLayout>
                  <c:x val="-2.549821217999924E-2"/>
                  <c:y val="-6.0145867776762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5B-44B9-9A90-C4B1A8C86907}"/>
                </c:ext>
              </c:extLst>
            </c:dLbl>
            <c:dLbl>
              <c:idx val="2"/>
              <c:layout>
                <c:manualLayout>
                  <c:x val="-4.2406424740385709E-2"/>
                  <c:y val="-4.847129779391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5B-44B9-9A90-C4B1A8C86907}"/>
                </c:ext>
              </c:extLst>
            </c:dLbl>
            <c:dLbl>
              <c:idx val="4"/>
              <c:layout>
                <c:manualLayout>
                  <c:x val="-3.2080337783863974E-2"/>
                  <c:y val="-7.47390802553145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5B-44B9-9A90-C4B1A8C86907}"/>
                </c:ext>
              </c:extLst>
            </c:dLbl>
            <c:dLbl>
              <c:idx val="6"/>
              <c:layout>
                <c:manualLayout>
                  <c:x val="-2.0667294305603105E-2"/>
                  <c:y val="-6.0145867776762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5B-44B9-9A90-C4B1A8C86907}"/>
                </c:ext>
              </c:extLst>
            </c:dLbl>
            <c:dLbl>
              <c:idx val="7"/>
              <c:layout>
                <c:manualLayout>
                  <c:x val="4.1515462741068638E-3"/>
                  <c:y val="-2.2203515332525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5B-44B9-9A90-C4B1A8C86907}"/>
                </c:ext>
              </c:extLst>
            </c:dLbl>
            <c:dLbl>
              <c:idx val="8"/>
              <c:layout>
                <c:manualLayout>
                  <c:x val="-5.3155217010917112E-2"/>
                  <c:y val="-5.722722528105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5B-44B9-9A90-C4B1A8C86907}"/>
                </c:ext>
              </c:extLst>
            </c:dLbl>
            <c:dLbl>
              <c:idx val="10"/>
              <c:layout>
                <c:manualLayout>
                  <c:x val="-3.8133820228993117E-4"/>
                  <c:y val="-5.43085827853410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5B-44B9-9A90-C4B1A8C86907}"/>
                </c:ext>
              </c:extLst>
            </c:dLbl>
            <c:spPr>
              <a:noFill/>
              <a:ln w="26504">
                <a:noFill/>
              </a:ln>
            </c:spPr>
            <c:txPr>
              <a:bodyPr wrap="square" lIns="38100" tIns="19050" rIns="38100" bIns="19050" anchor="ctr">
                <a:spAutoFit/>
              </a:bodyPr>
              <a:lstStyle/>
              <a:p>
                <a:pPr>
                  <a:defRPr sz="1252"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Sheet1!$B$2:$L$2</c:f>
              <c:numCache>
                <c:formatCode>General</c:formatCode>
                <c:ptCount val="11"/>
                <c:pt idx="0">
                  <c:v>78.069999999999993</c:v>
                </c:pt>
                <c:pt idx="1">
                  <c:v>4.29</c:v>
                </c:pt>
                <c:pt idx="2">
                  <c:v>6.99</c:v>
                </c:pt>
                <c:pt idx="3">
                  <c:v>84.82</c:v>
                </c:pt>
                <c:pt idx="4">
                  <c:v>28.11</c:v>
                </c:pt>
                <c:pt idx="5">
                  <c:v>93.67</c:v>
                </c:pt>
                <c:pt idx="6">
                  <c:v>40.6</c:v>
                </c:pt>
                <c:pt idx="7">
                  <c:v>14.41</c:v>
                </c:pt>
                <c:pt idx="8">
                  <c:v>230.94</c:v>
                </c:pt>
                <c:pt idx="9">
                  <c:v>238.6</c:v>
                </c:pt>
                <c:pt idx="10">
                  <c:v>99.94</c:v>
                </c:pt>
              </c:numCache>
            </c:numRef>
          </c:val>
          <c:smooth val="0"/>
          <c:extLst>
            <c:ext xmlns:c16="http://schemas.microsoft.com/office/drawing/2014/chart" uri="{C3380CC4-5D6E-409C-BE32-E72D297353CC}">
              <c16:uniqueId val="{00000000-079C-4907-A817-EF3EB208C1B5}"/>
            </c:ext>
          </c:extLst>
        </c:ser>
        <c:dLbls>
          <c:showLegendKey val="0"/>
          <c:showVal val="0"/>
          <c:showCatName val="0"/>
          <c:showSerName val="0"/>
          <c:showPercent val="0"/>
          <c:showBubbleSize val="0"/>
        </c:dLbls>
        <c:marker val="1"/>
        <c:smooth val="0"/>
        <c:axId val="123463696"/>
        <c:axId val="1"/>
      </c:lineChart>
      <c:catAx>
        <c:axId val="123463696"/>
        <c:scaling>
          <c:orientation val="minMax"/>
        </c:scaling>
        <c:delete val="0"/>
        <c:axPos val="b"/>
        <c:numFmt formatCode="General" sourceLinked="1"/>
        <c:majorTickMark val="out"/>
        <c:minorTickMark val="none"/>
        <c:tickLblPos val="nextTo"/>
        <c:spPr>
          <a:ln w="3313">
            <a:solidFill>
              <a:schemeClr val="tx1"/>
            </a:solidFill>
            <a:prstDash val="solid"/>
          </a:ln>
        </c:spPr>
        <c:txPr>
          <a:bodyPr rot="0" vert="horz"/>
          <a:lstStyle/>
          <a:p>
            <a:pPr>
              <a:defRPr sz="1461"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ax val="250"/>
        </c:scaling>
        <c:delete val="0"/>
        <c:axPos val="l"/>
        <c:majorGridlines>
          <c:spPr>
            <a:ln w="3313">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313">
            <a:solidFill>
              <a:schemeClr val="tx1"/>
            </a:solidFill>
            <a:prstDash val="solid"/>
          </a:ln>
        </c:spPr>
        <c:txPr>
          <a:bodyPr rot="0" vert="horz"/>
          <a:lstStyle/>
          <a:p>
            <a:pPr>
              <a:defRPr sz="1878" b="1" i="0" u="none" strike="noStrike" baseline="0">
                <a:solidFill>
                  <a:schemeClr val="tx1"/>
                </a:solidFill>
                <a:latin typeface="Verdana"/>
                <a:ea typeface="Verdana"/>
                <a:cs typeface="Verdana"/>
              </a:defRPr>
            </a:pPr>
            <a:endParaRPr lang="en-US"/>
          </a:p>
        </c:txPr>
        <c:crossAx val="123463696"/>
        <c:crosses val="autoZero"/>
        <c:crossBetween val="between"/>
      </c:valAx>
      <c:spPr>
        <a:noFill/>
        <a:ln w="13252">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plotArea>
    <c:legend>
      <c:legendPos val="b"/>
      <c:layout>
        <c:manualLayout>
          <c:xMode val="edge"/>
          <c:yMode val="edge"/>
          <c:x val="0.31949806949806953"/>
          <c:y val="0.91391941391941389"/>
          <c:w val="0.45270270270270274"/>
          <c:h val="8.0586080586080591E-2"/>
        </c:manualLayout>
      </c:layout>
      <c:overlay val="0"/>
      <c:spPr>
        <a:noFill/>
        <a:ln w="3313">
          <a:solidFill>
            <a:schemeClr val="tx1"/>
          </a:solidFill>
          <a:prstDash val="solid"/>
        </a:ln>
      </c:spPr>
      <c:txPr>
        <a:bodyPr/>
        <a:lstStyle/>
        <a:p>
          <a:pPr>
            <a:defRPr sz="1727"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78" b="1" i="0" u="none" strike="noStrike" baseline="0">
          <a:solidFill>
            <a:schemeClr val="tx1"/>
          </a:solidFill>
          <a:latin typeface="Verdana"/>
          <a:ea typeface="Verdana"/>
          <a:cs typeface="Verdana"/>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90733590733590752"/>
          <c:h val="0.72893772893772901"/>
        </c:manualLayout>
      </c:layout>
      <c:lineChart>
        <c:grouping val="standard"/>
        <c:varyColors val="0"/>
        <c:ser>
          <c:idx val="0"/>
          <c:order val="0"/>
          <c:tx>
            <c:strRef>
              <c:f>Sheet1!$A$3</c:f>
              <c:strCache>
                <c:ptCount val="1"/>
                <c:pt idx="0">
                  <c:v>Average</c:v>
                </c:pt>
              </c:strCache>
            </c:strRef>
          </c:tx>
          <c:spPr>
            <a:ln w="39756">
              <a:solidFill>
                <a:srgbClr val="000000"/>
              </a:solidFill>
              <a:prstDash val="solid"/>
            </a:ln>
          </c:spPr>
          <c:marker>
            <c:symbol val="square"/>
            <c:size val="9"/>
            <c:spPr>
              <a:solidFill>
                <a:srgbClr val="FF0000"/>
              </a:solidFill>
              <a:ln>
                <a:solidFill>
                  <a:srgbClr val="FF0000"/>
                </a:solidFill>
                <a:prstDash val="solid"/>
              </a:ln>
            </c:spPr>
          </c:marker>
          <c:dLbls>
            <c:spPr>
              <a:noFill/>
              <a:ln w="26504">
                <a:noFill/>
              </a:ln>
            </c:spPr>
            <c:txPr>
              <a:bodyPr wrap="square" lIns="38100" tIns="19050" rIns="38100" bIns="19050" anchor="ctr">
                <a:spAutoFit/>
              </a:bodyPr>
              <a:lstStyle/>
              <a:p>
                <a:pPr>
                  <a:defRPr sz="1461"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Sheet1!$B$3:$L$3</c:f>
              <c:numCache>
                <c:formatCode>0.00</c:formatCode>
                <c:ptCount val="11"/>
                <c:pt idx="0">
                  <c:v>11.36</c:v>
                </c:pt>
                <c:pt idx="1">
                  <c:v>10.1</c:v>
                </c:pt>
                <c:pt idx="2">
                  <c:v>8.6</c:v>
                </c:pt>
                <c:pt idx="3">
                  <c:v>8.2100000000000009</c:v>
                </c:pt>
                <c:pt idx="4">
                  <c:v>9.02</c:v>
                </c:pt>
                <c:pt idx="5">
                  <c:v>6.98</c:v>
                </c:pt>
                <c:pt idx="6">
                  <c:v>7.89</c:v>
                </c:pt>
                <c:pt idx="7">
                  <c:v>6.96</c:v>
                </c:pt>
                <c:pt idx="8">
                  <c:v>8.68</c:v>
                </c:pt>
                <c:pt idx="9">
                  <c:v>10.19</c:v>
                </c:pt>
                <c:pt idx="10">
                  <c:v>11.03</c:v>
                </c:pt>
              </c:numCache>
            </c:numRef>
          </c:val>
          <c:smooth val="0"/>
          <c:extLst>
            <c:ext xmlns:c16="http://schemas.microsoft.com/office/drawing/2014/chart" uri="{C3380CC4-5D6E-409C-BE32-E72D297353CC}">
              <c16:uniqueId val="{00000000-1704-44C6-B86A-53D5B5238C88}"/>
            </c:ext>
          </c:extLst>
        </c:ser>
        <c:dLbls>
          <c:showLegendKey val="0"/>
          <c:showVal val="0"/>
          <c:showCatName val="0"/>
          <c:showSerName val="0"/>
          <c:showPercent val="0"/>
          <c:showBubbleSize val="0"/>
        </c:dLbls>
        <c:marker val="1"/>
        <c:smooth val="0"/>
        <c:axId val="123655136"/>
        <c:axId val="1"/>
      </c:lineChart>
      <c:catAx>
        <c:axId val="123655136"/>
        <c:scaling>
          <c:orientation val="minMax"/>
        </c:scaling>
        <c:delete val="0"/>
        <c:axPos val="b"/>
        <c:numFmt formatCode="General" sourceLinked="1"/>
        <c:majorTickMark val="out"/>
        <c:minorTickMark val="none"/>
        <c:tickLblPos val="nextTo"/>
        <c:spPr>
          <a:ln w="3313">
            <a:solidFill>
              <a:schemeClr val="tx1"/>
            </a:solidFill>
            <a:prstDash val="solid"/>
          </a:ln>
        </c:spPr>
        <c:txPr>
          <a:bodyPr rot="0" vert="horz"/>
          <a:lstStyle/>
          <a:p>
            <a:pPr>
              <a:defRPr sz="1461"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3"/>
        </c:scaling>
        <c:delete val="0"/>
        <c:axPos val="l"/>
        <c:majorGridlines>
          <c:spPr>
            <a:ln w="3313">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313">
            <a:solidFill>
              <a:schemeClr val="tx1"/>
            </a:solidFill>
            <a:prstDash val="solid"/>
          </a:ln>
        </c:spPr>
        <c:txPr>
          <a:bodyPr rot="0" vert="horz"/>
          <a:lstStyle/>
          <a:p>
            <a:pPr>
              <a:defRPr sz="1878" b="1" i="0" u="none" strike="noStrike" baseline="0">
                <a:solidFill>
                  <a:schemeClr val="tx1"/>
                </a:solidFill>
                <a:latin typeface="Verdana"/>
                <a:ea typeface="Verdana"/>
                <a:cs typeface="Verdana"/>
              </a:defRPr>
            </a:pPr>
            <a:endParaRPr lang="en-US"/>
          </a:p>
        </c:txPr>
        <c:crossAx val="123655136"/>
        <c:crosses val="autoZero"/>
        <c:crossBetween val="between"/>
      </c:valAx>
      <c:spPr>
        <a:noFill/>
        <a:ln w="13252">
          <a:solidFill>
            <a:schemeClr val="tx1"/>
          </a:solidFill>
          <a:prstDash val="solid"/>
        </a:ln>
      </c:spPr>
    </c:plotArea>
    <c:legend>
      <c:legendPos val="b"/>
      <c:layout>
        <c:manualLayout>
          <c:xMode val="edge"/>
          <c:yMode val="edge"/>
          <c:x val="0.30598455598455598"/>
          <c:y val="0.91391941391941389"/>
          <c:w val="0.45945945945945954"/>
          <c:h val="8.0586080586080591E-2"/>
        </c:manualLayout>
      </c:layout>
      <c:overlay val="0"/>
      <c:spPr>
        <a:noFill/>
        <a:ln w="3313">
          <a:solidFill>
            <a:schemeClr val="tx1"/>
          </a:solidFill>
          <a:prstDash val="solid"/>
        </a:ln>
      </c:spPr>
      <c:txPr>
        <a:bodyPr/>
        <a:lstStyle/>
        <a:p>
          <a:pPr>
            <a:defRPr sz="1727"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78" b="1" i="0" u="none" strike="noStrike" baseline="0">
          <a:solidFill>
            <a:schemeClr val="tx1"/>
          </a:solidFill>
          <a:latin typeface="Verdana"/>
          <a:ea typeface="Verdana"/>
          <a:cs typeface="Verdan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90733590733590752"/>
          <c:h val="0.74542124542124544"/>
        </c:manualLayout>
      </c:layout>
      <c:barChart>
        <c:barDir val="col"/>
        <c:grouping val="stacked"/>
        <c:varyColors val="0"/>
        <c:ser>
          <c:idx val="1"/>
          <c:order val="0"/>
          <c:tx>
            <c:strRef>
              <c:f>Sheet1!$A$2</c:f>
              <c:strCache>
                <c:ptCount val="1"/>
                <c:pt idx="0">
                  <c:v>Seed</c:v>
                </c:pt>
              </c:strCache>
            </c:strRef>
          </c:tx>
          <c:spPr>
            <a:ln>
              <a:solidFill>
                <a:schemeClr val="tx1"/>
              </a:solidFill>
            </a:ln>
          </c:spPr>
          <c:invertIfNegative val="0"/>
          <c:dLbls>
            <c:spPr>
              <a:noFill/>
              <a:ln>
                <a:noFill/>
              </a:ln>
              <a:effectLst/>
            </c:spPr>
            <c:txPr>
              <a:bodyPr wrap="square" lIns="38100" tIns="19050" rIns="38100" bIns="19050" anchor="ctr">
                <a:spAutoFit/>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Sheet1!$C$1:$L$1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Sheet1!$C$2:$L$2</c:f>
              <c:numCache>
                <c:formatCode>General</c:formatCode>
                <c:ptCount val="10"/>
                <c:pt idx="0">
                  <c:v>61</c:v>
                </c:pt>
                <c:pt idx="1">
                  <c:v>59</c:v>
                </c:pt>
                <c:pt idx="2">
                  <c:v>57</c:v>
                </c:pt>
                <c:pt idx="3">
                  <c:v>57</c:v>
                </c:pt>
                <c:pt idx="4">
                  <c:v>57</c:v>
                </c:pt>
                <c:pt idx="5">
                  <c:v>56</c:v>
                </c:pt>
                <c:pt idx="6">
                  <c:v>53</c:v>
                </c:pt>
                <c:pt idx="7">
                  <c:v>52</c:v>
                </c:pt>
                <c:pt idx="8">
                  <c:v>55</c:v>
                </c:pt>
                <c:pt idx="9">
                  <c:v>57</c:v>
                </c:pt>
              </c:numCache>
            </c:numRef>
          </c:val>
          <c:extLst>
            <c:ext xmlns:c16="http://schemas.microsoft.com/office/drawing/2014/chart" uri="{C3380CC4-5D6E-409C-BE32-E72D297353CC}">
              <c16:uniqueId val="{00000000-A2E9-4B24-9BE3-D97D14447556}"/>
            </c:ext>
          </c:extLst>
        </c:ser>
        <c:ser>
          <c:idx val="0"/>
          <c:order val="1"/>
          <c:tx>
            <c:strRef>
              <c:f>Sheet1!$A$3</c:f>
              <c:strCache>
                <c:ptCount val="1"/>
                <c:pt idx="0">
                  <c:v>Chemical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Sheet1!$C$1:$L$1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Sheet1!$C$3:$L$3</c:f>
              <c:numCache>
                <c:formatCode>General</c:formatCode>
                <c:ptCount val="10"/>
                <c:pt idx="0">
                  <c:v>39</c:v>
                </c:pt>
                <c:pt idx="1">
                  <c:v>45</c:v>
                </c:pt>
                <c:pt idx="2">
                  <c:v>45</c:v>
                </c:pt>
                <c:pt idx="3">
                  <c:v>46</c:v>
                </c:pt>
                <c:pt idx="4">
                  <c:v>47</c:v>
                </c:pt>
                <c:pt idx="5">
                  <c:v>45</c:v>
                </c:pt>
                <c:pt idx="6">
                  <c:v>48</c:v>
                </c:pt>
                <c:pt idx="7">
                  <c:v>55</c:v>
                </c:pt>
                <c:pt idx="8">
                  <c:v>69</c:v>
                </c:pt>
                <c:pt idx="9">
                  <c:v>73</c:v>
                </c:pt>
              </c:numCache>
            </c:numRef>
          </c:val>
          <c:extLst>
            <c:ext xmlns:c16="http://schemas.microsoft.com/office/drawing/2014/chart" uri="{C3380CC4-5D6E-409C-BE32-E72D297353CC}">
              <c16:uniqueId val="{00000000-6A57-4935-A44F-550DF8B72146}"/>
            </c:ext>
          </c:extLst>
        </c:ser>
        <c:dLbls>
          <c:showLegendKey val="0"/>
          <c:showVal val="0"/>
          <c:showCatName val="0"/>
          <c:showSerName val="0"/>
          <c:showPercent val="0"/>
          <c:showBubbleSize val="0"/>
        </c:dLbls>
        <c:gapWidth val="150"/>
        <c:overlap val="100"/>
        <c:axId val="121509936"/>
        <c:axId val="1"/>
      </c:barChart>
      <c:catAx>
        <c:axId val="121509936"/>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ax val="140"/>
          <c:min val="0"/>
        </c:scaling>
        <c:delete val="0"/>
        <c:axPos val="l"/>
        <c:majorGridlines>
          <c:spPr>
            <a:ln w="3129">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29">
            <a:solidFill>
              <a:schemeClr val="tx1"/>
            </a:solidFill>
            <a:prstDash val="solid"/>
          </a:ln>
        </c:spPr>
        <c:txPr>
          <a:bodyPr rot="0" vert="horz"/>
          <a:lstStyle/>
          <a:p>
            <a:pPr>
              <a:defRPr sz="1774" b="1" i="0" u="none" strike="noStrike" baseline="0">
                <a:solidFill>
                  <a:schemeClr val="tx1"/>
                </a:solidFill>
                <a:latin typeface="Verdana"/>
                <a:ea typeface="Verdana"/>
                <a:cs typeface="Verdana"/>
              </a:defRPr>
            </a:pPr>
            <a:endParaRPr lang="en-US"/>
          </a:p>
        </c:txPr>
        <c:crossAx val="121509936"/>
        <c:crosses val="autoZero"/>
        <c:crossBetween val="between"/>
      </c:valAx>
      <c:spPr>
        <a:noFill/>
        <a:ln w="12515">
          <a:solidFill>
            <a:schemeClr val="tx1"/>
          </a:solidFill>
          <a:prstDash val="solid"/>
        </a:ln>
      </c:spPr>
    </c:plotArea>
    <c:legend>
      <c:legendPos val="b"/>
      <c:layout>
        <c:manualLayout>
          <c:xMode val="edge"/>
          <c:yMode val="edge"/>
          <c:x val="0.36814760926623297"/>
          <c:y val="0.91580980378908738"/>
          <c:w val="0.1839017269580433"/>
          <c:h val="6.1980246076034543E-2"/>
        </c:manualLayout>
      </c:layout>
      <c:overlay val="0"/>
      <c:spPr>
        <a:noFill/>
        <a:ln w="3129">
          <a:solidFill>
            <a:schemeClr val="tx1"/>
          </a:solidFill>
          <a:prstDash val="solid"/>
        </a:ln>
      </c:spPr>
      <c:txPr>
        <a:bodyPr/>
        <a:lstStyle/>
        <a:p>
          <a:pPr>
            <a:defRPr sz="1266"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47360D-5510-4BEE-A1FE-18B6E7E5711C}" type="datetimeFigureOut">
              <a:rPr lang="en-US" smtClean="0"/>
              <a:t>4/2/2024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2D1B01-05AA-4217-9AD1-E01D906AE143}" type="slidenum">
              <a:rPr lang="en-US" smtClean="0"/>
              <a:t>‹#›</a:t>
            </a:fld>
            <a:endParaRPr lang="en-US"/>
          </a:p>
        </p:txBody>
      </p:sp>
    </p:spTree>
    <p:extLst>
      <p:ext uri="{BB962C8B-B14F-4D97-AF65-F5344CB8AC3E}">
        <p14:creationId xmlns:p14="http://schemas.microsoft.com/office/powerpoint/2010/main" val="1121069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50349-B53F-47B1-9B6A-F0823E3E8560}"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5D29C-4D23-4033-AE1B-5E382EA6454F}" type="slidenum">
              <a:rPr lang="en-US" smtClean="0"/>
              <a:t>‹#›</a:t>
            </a:fld>
            <a:endParaRPr lang="en-US"/>
          </a:p>
        </p:txBody>
      </p:sp>
    </p:spTree>
    <p:extLst>
      <p:ext uri="{BB962C8B-B14F-4D97-AF65-F5344CB8AC3E}">
        <p14:creationId xmlns:p14="http://schemas.microsoft.com/office/powerpoint/2010/main" val="326393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98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457199" y="539279"/>
            <a:ext cx="11284831"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817" y="3749171"/>
            <a:ext cx="12673413" cy="160530"/>
          </a:xfrm>
          <a:prstGeom prst="rect">
            <a:avLst/>
          </a:prstGeom>
        </p:spPr>
      </p:pic>
      <p:sp>
        <p:nvSpPr>
          <p:cNvPr id="5" name="Text Placeholder 7"/>
          <p:cNvSpPr>
            <a:spLocks noGrp="1"/>
          </p:cNvSpPr>
          <p:nvPr>
            <p:ph type="body" sz="quarter" idx="10" hasCustomPrompt="1"/>
          </p:nvPr>
        </p:nvSpPr>
        <p:spPr>
          <a:xfrm>
            <a:off x="8290133" y="3124200"/>
            <a:ext cx="2667000" cy="457200"/>
          </a:xfrm>
          <a:prstGeom prst="rect">
            <a:avLst/>
          </a:prstGeom>
        </p:spPr>
        <p:txBody>
          <a:bodyPr>
            <a:normAutofit/>
          </a:bodyPr>
          <a:lstStyle>
            <a:lvl1pPr marL="0" indent="0" algn="r">
              <a:buNone/>
              <a:defRPr sz="1800" b="0">
                <a:solidFill>
                  <a:srgbClr val="003C66"/>
                </a:solidFill>
              </a:defRPr>
            </a:lvl1pPr>
          </a:lstStyle>
          <a:p>
            <a:pPr lvl="0"/>
            <a:r>
              <a:rPr lang="en-US"/>
              <a:t>Click to edit Date</a:t>
            </a:r>
          </a:p>
        </p:txBody>
      </p:sp>
      <p:sp>
        <p:nvSpPr>
          <p:cNvPr id="6" name="Text Placeholder 9"/>
          <p:cNvSpPr>
            <a:spLocks noGrp="1"/>
          </p:cNvSpPr>
          <p:nvPr>
            <p:ph type="body" sz="quarter" idx="11" hasCustomPrompt="1"/>
          </p:nvPr>
        </p:nvSpPr>
        <p:spPr>
          <a:xfrm>
            <a:off x="7604333" y="3468688"/>
            <a:ext cx="3352800" cy="417512"/>
          </a:xfrm>
          <a:prstGeom prst="rect">
            <a:avLst/>
          </a:prstGeom>
        </p:spPr>
        <p:txBody>
          <a:bodyPr>
            <a:noAutofit/>
          </a:bodyPr>
          <a:lstStyle>
            <a:lvl1pPr marL="0" indent="0" algn="r">
              <a:buNone/>
              <a:defRPr sz="1600" b="0">
                <a:solidFill>
                  <a:srgbClr val="003C66"/>
                </a:solidFill>
              </a:defRPr>
            </a:lvl1pPr>
          </a:lstStyle>
          <a:p>
            <a:pPr lvl="0"/>
            <a:r>
              <a:rPr lang="en-US"/>
              <a:t>Click to edit DEPARMENT NAME</a:t>
            </a:r>
          </a:p>
        </p:txBody>
      </p:sp>
      <p:sp>
        <p:nvSpPr>
          <p:cNvPr id="7" name="Text Placeholder 13"/>
          <p:cNvSpPr>
            <a:spLocks noGrp="1"/>
          </p:cNvSpPr>
          <p:nvPr>
            <p:ph type="body" sz="quarter" idx="13" hasCustomPrompt="1"/>
          </p:nvPr>
        </p:nvSpPr>
        <p:spPr>
          <a:xfrm>
            <a:off x="1255519" y="5105400"/>
            <a:ext cx="2667000" cy="533400"/>
          </a:xfrm>
          <a:prstGeom prst="rect">
            <a:avLst/>
          </a:prstGeom>
        </p:spPr>
        <p:txBody>
          <a:bodyPr>
            <a:normAutofit/>
          </a:bodyPr>
          <a:lstStyle>
            <a:lvl1pPr marL="0" indent="0">
              <a:buNone/>
              <a:defRPr sz="2000" b="1">
                <a:solidFill>
                  <a:srgbClr val="009F4D"/>
                </a:solidFill>
              </a:defRPr>
            </a:lvl1pPr>
          </a:lstStyle>
          <a:p>
            <a:pPr lvl="0"/>
            <a:r>
              <a:rPr lang="en-US"/>
              <a:t>Click to edit Subhead</a:t>
            </a:r>
          </a:p>
        </p:txBody>
      </p:sp>
      <p:sp>
        <p:nvSpPr>
          <p:cNvPr id="8" name="Text Placeholder 4" title="Text Box with MINNESOTA STATE typed in gray"/>
          <p:cNvSpPr>
            <a:spLocks noGrp="1"/>
          </p:cNvSpPr>
          <p:nvPr>
            <p:ph type="body" sz="quarter" idx="14"/>
          </p:nvPr>
        </p:nvSpPr>
        <p:spPr>
          <a:xfrm>
            <a:off x="1255519" y="5715000"/>
            <a:ext cx="28194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1255519" y="3779839"/>
            <a:ext cx="9701614" cy="1325563"/>
          </a:xfrm>
        </p:spPr>
        <p:txBody>
          <a:bodyPr>
            <a:normAutofit/>
          </a:bodyPr>
          <a:lstStyle>
            <a:lvl1pPr>
              <a:defRPr sz="4000" b="1"/>
            </a:lvl1pPr>
          </a:lstStyle>
          <a:p>
            <a:r>
              <a:rPr lang="en-US"/>
              <a:t>Click to edit Master title style</a:t>
            </a:r>
          </a:p>
        </p:txBody>
      </p:sp>
    </p:spTree>
    <p:extLst>
      <p:ext uri="{BB962C8B-B14F-4D97-AF65-F5344CB8AC3E}">
        <p14:creationId xmlns:p14="http://schemas.microsoft.com/office/powerpoint/2010/main" val="364652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8506" y="518339"/>
            <a:ext cx="4434840" cy="1361647"/>
          </a:xfrm>
          <a:prstGeom prst="rect">
            <a:avLst/>
          </a:prstGeom>
        </p:spPr>
      </p:pic>
      <p:sp>
        <p:nvSpPr>
          <p:cNvPr id="5" name="TextBox 4" descr="MINNESOTA STATE IS AN AFFIRMATIVE ACTION, EQUAL OPPORTUNITY EMPLOYER AND EDUCATOR.&#10;" title="EEOE Statement"/>
          <p:cNvSpPr txBox="1"/>
          <p:nvPr userDrawn="1"/>
        </p:nvSpPr>
        <p:spPr>
          <a:xfrm>
            <a:off x="0" y="5849597"/>
            <a:ext cx="12192000" cy="707886"/>
          </a:xfrm>
          <a:prstGeom prst="rect">
            <a:avLst/>
          </a:prstGeom>
          <a:noFill/>
        </p:spPr>
        <p:txBody>
          <a:bodyPr wrap="square" rtlCol="0">
            <a:spAutoFit/>
          </a:bodyPr>
          <a:lstStyle/>
          <a:p>
            <a:pPr algn="ctr" rtl="0"/>
            <a:r>
              <a:rPr lang="en-US" sz="1000" b="0" i="0" kern="1200">
                <a:solidFill>
                  <a:schemeClr val="tx1"/>
                </a:solidFill>
                <a:effectLst/>
                <a:latin typeface="+mn-lt"/>
                <a:ea typeface="+mn-ea"/>
                <a:cs typeface="+mn-cs"/>
              </a:rPr>
              <a:t>This document is available in alternative formats to individuals with disabilities. </a:t>
            </a:r>
            <a:br>
              <a:rPr lang="en-US" sz="1000" b="0" i="0" kern="1200">
                <a:solidFill>
                  <a:schemeClr val="tx1"/>
                </a:solidFill>
                <a:effectLst/>
                <a:latin typeface="+mn-lt"/>
                <a:ea typeface="+mn-ea"/>
                <a:cs typeface="+mn-cs"/>
              </a:rPr>
            </a:br>
            <a:r>
              <a:rPr lang="en-US" sz="1000" b="0" i="0" kern="1200">
                <a:solidFill>
                  <a:schemeClr val="tx1"/>
                </a:solidFill>
                <a:effectLst/>
                <a:latin typeface="+mn-lt"/>
                <a:ea typeface="+mn-ea"/>
                <a:cs typeface="+mn-cs"/>
              </a:rPr>
              <a:t>To request an alternate format, contact Human Resources at 651-201-1664.</a:t>
            </a:r>
          </a:p>
          <a:p>
            <a:pPr algn="ctr" rtl="0"/>
            <a:r>
              <a:rPr lang="en-US" sz="1000" b="0" i="0" kern="1200">
                <a:solidFill>
                  <a:schemeClr val="tx1"/>
                </a:solidFill>
                <a:effectLst/>
                <a:latin typeface="+mn-lt"/>
                <a:ea typeface="+mn-ea"/>
                <a:cs typeface="+mn-cs"/>
              </a:rPr>
              <a:t>Individuals with hearing or speech disabilities may contact us via their preferred Telecommunications Relay Service.</a:t>
            </a:r>
          </a:p>
          <a:p>
            <a:pPr algn="ctr" rtl="0"/>
            <a:r>
              <a:rPr lang="en-US" sz="1000" b="0" i="0" kern="1200">
                <a:solidFill>
                  <a:schemeClr val="tx1"/>
                </a:solidFill>
                <a:effectLst/>
                <a:latin typeface="+mn-lt"/>
                <a:ea typeface="+mn-ea"/>
                <a:cs typeface="+mn-cs"/>
              </a:rPr>
              <a:t>Minnesota State is an affirmative action, equal opportunity employer and educator.</a:t>
            </a:r>
          </a:p>
        </p:txBody>
      </p:sp>
      <p:pic>
        <p:nvPicPr>
          <p:cNvPr id="2" name="Picture 1">
            <a:extLst>
              <a:ext uri="{FF2B5EF4-FFF2-40B4-BE49-F238E27FC236}">
                <a16:creationId xmlns:a16="http://schemas.microsoft.com/office/drawing/2014/main" id="{666393E8-65D8-4D75-8CC6-3889652A2EF8}"/>
              </a:ext>
            </a:extLst>
          </p:cNvPr>
          <p:cNvPicPr>
            <a:picLocks noChangeAspect="1"/>
          </p:cNvPicPr>
          <p:nvPr userDrawn="1"/>
        </p:nvPicPr>
        <p:blipFill>
          <a:blip r:embed="rId3"/>
          <a:stretch>
            <a:fillRect/>
          </a:stretch>
        </p:blipFill>
        <p:spPr>
          <a:xfrm>
            <a:off x="1635624" y="4124205"/>
            <a:ext cx="8920752" cy="1491028"/>
          </a:xfrm>
          <a:prstGeom prst="rect">
            <a:avLst/>
          </a:prstGeom>
        </p:spPr>
      </p:pic>
      <p:pic>
        <p:nvPicPr>
          <p:cNvPr id="7" name="Picture 6">
            <a:extLst>
              <a:ext uri="{FF2B5EF4-FFF2-40B4-BE49-F238E27FC236}">
                <a16:creationId xmlns:a16="http://schemas.microsoft.com/office/drawing/2014/main" id="{E3E210C0-5BDF-4F57-979C-F49338D7D8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5548" y="1573642"/>
            <a:ext cx="1840903" cy="2320305"/>
          </a:xfrm>
          <a:prstGeom prst="rect">
            <a:avLst/>
          </a:prstGeom>
        </p:spPr>
      </p:pic>
    </p:spTree>
    <p:extLst>
      <p:ext uri="{BB962C8B-B14F-4D97-AF65-F5344CB8AC3E}">
        <p14:creationId xmlns:p14="http://schemas.microsoft.com/office/powerpoint/2010/main" val="301599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139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352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06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userDrawn="1"/>
        </p:nvGrpSpPr>
        <p:grpSpPr>
          <a:xfrm>
            <a:off x="0" y="-76200"/>
            <a:ext cx="3048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395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userDrawn="1"/>
        </p:nvGrpSpPr>
        <p:grpSpPr>
          <a:xfrm>
            <a:off x="0" y="-76200"/>
            <a:ext cx="3048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81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userDrawn="1"/>
        </p:nvGrpSpPr>
        <p:grpSpPr>
          <a:xfrm>
            <a:off x="0" y="-76200"/>
            <a:ext cx="3048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777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447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724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14AAC72-AE5F-4950-AF10-0950EE0D4B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59737" y="6024786"/>
            <a:ext cx="2032264" cy="623974"/>
          </a:xfrm>
          <a:prstGeom prst="rect">
            <a:avLst/>
          </a:prstGeom>
        </p:spPr>
      </p:pic>
      <p:sp>
        <p:nvSpPr>
          <p:cNvPr id="6" name="Rectangle 5">
            <a:extLst>
              <a:ext uri="{FF2B5EF4-FFF2-40B4-BE49-F238E27FC236}">
                <a16:creationId xmlns:a16="http://schemas.microsoft.com/office/drawing/2014/main" id="{91DF4F6F-9C1B-448F-955A-BB7C55844718}"/>
              </a:ext>
            </a:extLst>
          </p:cNvPr>
          <p:cNvSpPr/>
          <p:nvPr userDrawn="1"/>
        </p:nvSpPr>
        <p:spPr>
          <a:xfrm>
            <a:off x="11378739" y="6518419"/>
            <a:ext cx="306494" cy="215444"/>
          </a:xfrm>
          <a:prstGeom prst="rect">
            <a:avLst/>
          </a:prstGeom>
        </p:spPr>
        <p:txBody>
          <a:bodyPr wrap="none">
            <a:spAutoFit/>
          </a:bodyPr>
          <a:lstStyle/>
          <a:p>
            <a:fld id="{D83FE643-7C41-44D2-A7F3-B4EB1EC4DD70}" type="slidenum">
              <a:rPr lang="en-US" sz="800" b="0" smtClean="0">
                <a:solidFill>
                  <a:srgbClr val="003C66"/>
                </a:solidFill>
              </a:rPr>
              <a:pPr/>
              <a:t>‹#›</a:t>
            </a:fld>
            <a:endParaRPr lang="en-US"/>
          </a:p>
        </p:txBody>
      </p:sp>
    </p:spTree>
    <p:extLst>
      <p:ext uri="{BB962C8B-B14F-4D97-AF65-F5344CB8AC3E}">
        <p14:creationId xmlns:p14="http://schemas.microsoft.com/office/powerpoint/2010/main" val="376078440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8290133" y="3037430"/>
            <a:ext cx="2667000" cy="457200"/>
          </a:xfrm>
        </p:spPr>
        <p:txBody>
          <a:bodyPr>
            <a:normAutofit/>
          </a:bodyPr>
          <a:lstStyle/>
          <a:p>
            <a:r>
              <a:rPr lang="en-US" sz="2400"/>
              <a:t>April 2024</a:t>
            </a:r>
          </a:p>
        </p:txBody>
      </p:sp>
      <p:sp>
        <p:nvSpPr>
          <p:cNvPr id="11" name="Text Placeholder 10"/>
          <p:cNvSpPr>
            <a:spLocks noGrp="1"/>
          </p:cNvSpPr>
          <p:nvPr>
            <p:ph type="body" sz="quarter" idx="11"/>
          </p:nvPr>
        </p:nvSpPr>
        <p:spPr>
          <a:xfrm>
            <a:off x="5606525" y="3324227"/>
            <a:ext cx="5367216" cy="417512"/>
          </a:xfrm>
        </p:spPr>
        <p:txBody>
          <a:bodyPr/>
          <a:lstStyle/>
          <a:p>
            <a:r>
              <a:rPr lang="en-US" sz="2000"/>
              <a:t>Minnesota State Farm Business Management</a:t>
            </a:r>
          </a:p>
        </p:txBody>
      </p:sp>
      <p:sp>
        <p:nvSpPr>
          <p:cNvPr id="12" name="Text Placeholder 11"/>
          <p:cNvSpPr>
            <a:spLocks noGrp="1"/>
          </p:cNvSpPr>
          <p:nvPr>
            <p:ph type="body" sz="quarter" idx="13"/>
          </p:nvPr>
        </p:nvSpPr>
        <p:spPr>
          <a:xfrm>
            <a:off x="1255518" y="4701396"/>
            <a:ext cx="3808188" cy="937404"/>
          </a:xfrm>
        </p:spPr>
        <p:txBody>
          <a:bodyPr>
            <a:normAutofit/>
          </a:bodyPr>
          <a:lstStyle/>
          <a:p>
            <a:r>
              <a:rPr lang="en-US"/>
              <a:t>Analysis Trend Data for Crops</a:t>
            </a:r>
          </a:p>
        </p:txBody>
      </p:sp>
      <p:sp>
        <p:nvSpPr>
          <p:cNvPr id="13" name="Text Placeholder 12"/>
          <p:cNvSpPr>
            <a:spLocks noGrp="1"/>
          </p:cNvSpPr>
          <p:nvPr>
            <p:ph type="body" sz="quarter" idx="14"/>
          </p:nvPr>
        </p:nvSpPr>
        <p:spPr>
          <a:xfrm>
            <a:off x="1255518" y="5715000"/>
            <a:ext cx="6482375" cy="737558"/>
          </a:xfrm>
        </p:spPr>
        <p:txBody>
          <a:bodyPr>
            <a:normAutofit/>
          </a:bodyPr>
          <a:lstStyle/>
          <a:p>
            <a:r>
              <a:rPr lang="en-US" sz="1000"/>
              <a:t>Compiled by Jeremy Daberkow</a:t>
            </a:r>
          </a:p>
          <a:p>
            <a:r>
              <a:rPr lang="en-US" sz="1000"/>
              <a:t>Minnesota West Community and Technical College Farm Business Management Instructors</a:t>
            </a:r>
          </a:p>
        </p:txBody>
      </p:sp>
      <p:sp>
        <p:nvSpPr>
          <p:cNvPr id="4" name="Title 3"/>
          <p:cNvSpPr>
            <a:spLocks noGrp="1"/>
          </p:cNvSpPr>
          <p:nvPr>
            <p:ph type="title"/>
          </p:nvPr>
        </p:nvSpPr>
        <p:spPr/>
        <p:txBody>
          <a:bodyPr/>
          <a:lstStyle/>
          <a:p>
            <a:r>
              <a:rPr lang="en-US"/>
              <a:t>2023 Crop Year in Review</a:t>
            </a:r>
          </a:p>
        </p:txBody>
      </p:sp>
    </p:spTree>
    <p:extLst>
      <p:ext uri="{BB962C8B-B14F-4D97-AF65-F5344CB8AC3E}">
        <p14:creationId xmlns:p14="http://schemas.microsoft.com/office/powerpoint/2010/main" val="53527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Soybean Yields per Acre</a:t>
            </a:r>
            <a:endParaRPr lang="en-US" sz="3600"/>
          </a:p>
        </p:txBody>
      </p:sp>
      <p:graphicFrame>
        <p:nvGraphicFramePr>
          <p:cNvPr id="5" name="Object 3">
            <a:extLst>
              <a:ext uri="{FF2B5EF4-FFF2-40B4-BE49-F238E27FC236}">
                <a16:creationId xmlns:a16="http://schemas.microsoft.com/office/drawing/2014/main" id="{12714BEF-612D-48B2-97AA-2AA000F2016E}"/>
              </a:ext>
            </a:extLst>
          </p:cNvPr>
          <p:cNvGraphicFramePr>
            <a:graphicFrameLocks noGrp="1" noChangeAspect="1"/>
          </p:cNvGraphicFramePr>
          <p:nvPr>
            <p:ph idx="1"/>
            <p:extLst>
              <p:ext uri="{D42A27DB-BD31-4B8C-83A1-F6EECF244321}">
                <p14:modId xmlns:p14="http://schemas.microsoft.com/office/powerpoint/2010/main" val="280521333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72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Soybean Returns per Acre</a:t>
            </a:r>
            <a:br>
              <a:rPr lang="en-US"/>
            </a:br>
            <a:r>
              <a:rPr lang="en-US" sz="3600"/>
              <a:t>(before labor &amp; mgmt.)</a:t>
            </a:r>
          </a:p>
        </p:txBody>
      </p:sp>
      <p:graphicFrame>
        <p:nvGraphicFramePr>
          <p:cNvPr id="5" name="Object 3">
            <a:extLst>
              <a:ext uri="{FF2B5EF4-FFF2-40B4-BE49-F238E27FC236}">
                <a16:creationId xmlns:a16="http://schemas.microsoft.com/office/drawing/2014/main" id="{7383019E-32D7-4B04-82AB-ED7284C13303}"/>
              </a:ext>
            </a:extLst>
          </p:cNvPr>
          <p:cNvGraphicFramePr>
            <a:graphicFrameLocks noGrp="1" noChangeAspect="1"/>
          </p:cNvGraphicFramePr>
          <p:nvPr>
            <p:ph idx="1"/>
            <p:extLst>
              <p:ext uri="{D42A27DB-BD31-4B8C-83A1-F6EECF244321}">
                <p14:modId xmlns:p14="http://schemas.microsoft.com/office/powerpoint/2010/main" val="229898752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92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Listed Costs per bu. Soybeans (before labor &amp; mgmt.)</a:t>
            </a:r>
            <a:endParaRPr lang="en-US" sz="3600"/>
          </a:p>
        </p:txBody>
      </p:sp>
      <p:graphicFrame>
        <p:nvGraphicFramePr>
          <p:cNvPr id="5" name="Object 3">
            <a:extLst>
              <a:ext uri="{FF2B5EF4-FFF2-40B4-BE49-F238E27FC236}">
                <a16:creationId xmlns:a16="http://schemas.microsoft.com/office/drawing/2014/main" id="{5196F6FD-DC51-4298-9A22-017D85BA1343}"/>
              </a:ext>
            </a:extLst>
          </p:cNvPr>
          <p:cNvGraphicFramePr>
            <a:graphicFrameLocks noGrp="1" noChangeAspect="1"/>
          </p:cNvGraphicFramePr>
          <p:nvPr>
            <p:ph idx="1"/>
            <p:extLst>
              <p:ext uri="{D42A27DB-BD31-4B8C-83A1-F6EECF244321}">
                <p14:modId xmlns:p14="http://schemas.microsoft.com/office/powerpoint/2010/main" val="23476642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96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Variable </a:t>
            </a:r>
            <a:br>
              <a:rPr lang="en-US"/>
            </a:br>
            <a:r>
              <a:rPr lang="en-US"/>
              <a:t>Costs per Acre of Soybeans</a:t>
            </a:r>
            <a:endParaRPr lang="en-US" sz="3600"/>
          </a:p>
        </p:txBody>
      </p:sp>
      <p:graphicFrame>
        <p:nvGraphicFramePr>
          <p:cNvPr id="5" name="Object 3">
            <a:extLst>
              <a:ext uri="{FF2B5EF4-FFF2-40B4-BE49-F238E27FC236}">
                <a16:creationId xmlns:a16="http://schemas.microsoft.com/office/drawing/2014/main" id="{7CFE9671-ED64-4A2D-BBCF-E496D8F34144}"/>
              </a:ext>
            </a:extLst>
          </p:cNvPr>
          <p:cNvGraphicFramePr>
            <a:graphicFrameLocks noGrp="1" noChangeAspect="1"/>
          </p:cNvGraphicFramePr>
          <p:nvPr>
            <p:ph idx="1"/>
            <p:extLst>
              <p:ext uri="{D42A27DB-BD31-4B8C-83A1-F6EECF244321}">
                <p14:modId xmlns:p14="http://schemas.microsoft.com/office/powerpoint/2010/main" val="27765232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4573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Pea Yield on Cash Rented Land</a:t>
            </a:r>
            <a:endParaRPr lang="en-US" sz="3600"/>
          </a:p>
        </p:txBody>
      </p:sp>
      <p:graphicFrame>
        <p:nvGraphicFramePr>
          <p:cNvPr id="5" name="Object 3">
            <a:extLst>
              <a:ext uri="{FF2B5EF4-FFF2-40B4-BE49-F238E27FC236}">
                <a16:creationId xmlns:a16="http://schemas.microsoft.com/office/drawing/2014/main" id="{16C943E3-51AF-4371-BEBB-F515CA2089BD}"/>
              </a:ext>
            </a:extLst>
          </p:cNvPr>
          <p:cNvGraphicFramePr>
            <a:graphicFrameLocks noGrp="1" noChangeAspect="1"/>
          </p:cNvGraphicFramePr>
          <p:nvPr>
            <p:ph idx="1"/>
            <p:extLst>
              <p:ext uri="{D42A27DB-BD31-4B8C-83A1-F6EECF244321}">
                <p14:modId xmlns:p14="http://schemas.microsoft.com/office/powerpoint/2010/main" val="365406929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655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Pea Returns on Cash Rented Land (before labor &amp; mgmt.)</a:t>
            </a:r>
            <a:endParaRPr lang="en-US" sz="3600"/>
          </a:p>
        </p:txBody>
      </p:sp>
      <p:graphicFrame>
        <p:nvGraphicFramePr>
          <p:cNvPr id="5" name="Object 3">
            <a:extLst>
              <a:ext uri="{FF2B5EF4-FFF2-40B4-BE49-F238E27FC236}">
                <a16:creationId xmlns:a16="http://schemas.microsoft.com/office/drawing/2014/main" id="{8C9945E9-1D76-4E19-B9E2-0D8340922E87}"/>
              </a:ext>
            </a:extLst>
          </p:cNvPr>
          <p:cNvGraphicFramePr>
            <a:graphicFrameLocks noGrp="1" noChangeAspect="1"/>
          </p:cNvGraphicFramePr>
          <p:nvPr>
            <p:ph idx="1"/>
            <p:extLst>
              <p:ext uri="{D42A27DB-BD31-4B8C-83A1-F6EECF244321}">
                <p14:modId xmlns:p14="http://schemas.microsoft.com/office/powerpoint/2010/main" val="207979865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8138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Sweet Corn Yield on Cash Rented Land</a:t>
            </a:r>
            <a:endParaRPr lang="en-US" sz="3600"/>
          </a:p>
        </p:txBody>
      </p:sp>
      <p:graphicFrame>
        <p:nvGraphicFramePr>
          <p:cNvPr id="5" name="Object 3">
            <a:extLst>
              <a:ext uri="{FF2B5EF4-FFF2-40B4-BE49-F238E27FC236}">
                <a16:creationId xmlns:a16="http://schemas.microsoft.com/office/drawing/2014/main" id="{9D894758-33BE-4CF4-A9FD-5769335D9831}"/>
              </a:ext>
            </a:extLst>
          </p:cNvPr>
          <p:cNvGraphicFramePr>
            <a:graphicFrameLocks noGrp="1" noChangeAspect="1"/>
          </p:cNvGraphicFramePr>
          <p:nvPr>
            <p:ph idx="1"/>
            <p:extLst>
              <p:ext uri="{D42A27DB-BD31-4B8C-83A1-F6EECF244321}">
                <p14:modId xmlns:p14="http://schemas.microsoft.com/office/powerpoint/2010/main" val="16835001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20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Sweet Corn Returns per Acre on Cash Rented Land (before labor &amp; mgmt.)</a:t>
            </a:r>
            <a:endParaRPr lang="en-US" sz="3600"/>
          </a:p>
        </p:txBody>
      </p:sp>
      <p:graphicFrame>
        <p:nvGraphicFramePr>
          <p:cNvPr id="5" name="Object 3">
            <a:extLst>
              <a:ext uri="{FF2B5EF4-FFF2-40B4-BE49-F238E27FC236}">
                <a16:creationId xmlns:a16="http://schemas.microsoft.com/office/drawing/2014/main" id="{2F3AD331-5409-4835-8BD3-533F2E35C071}"/>
              </a:ext>
            </a:extLst>
          </p:cNvPr>
          <p:cNvGraphicFramePr>
            <a:graphicFrameLocks noGrp="1" noChangeAspect="1"/>
          </p:cNvGraphicFramePr>
          <p:nvPr>
            <p:ph idx="1"/>
            <p:extLst>
              <p:ext uri="{D42A27DB-BD31-4B8C-83A1-F6EECF244321}">
                <p14:modId xmlns:p14="http://schemas.microsoft.com/office/powerpoint/2010/main" val="216846353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441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Alfalfa Yield per Acre</a:t>
            </a:r>
            <a:endParaRPr lang="en-US" sz="3600"/>
          </a:p>
        </p:txBody>
      </p:sp>
      <p:graphicFrame>
        <p:nvGraphicFramePr>
          <p:cNvPr id="7" name="Object 3">
            <a:extLst>
              <a:ext uri="{FF2B5EF4-FFF2-40B4-BE49-F238E27FC236}">
                <a16:creationId xmlns:a16="http://schemas.microsoft.com/office/drawing/2014/main" id="{C4E8385E-A4A0-4958-A2EB-0AD0AA9154B1}"/>
              </a:ext>
            </a:extLst>
          </p:cNvPr>
          <p:cNvGraphicFramePr>
            <a:graphicFrameLocks noGrp="1" noChangeAspect="1"/>
          </p:cNvGraphicFramePr>
          <p:nvPr>
            <p:ph idx="1"/>
            <p:extLst>
              <p:ext uri="{D42A27DB-BD31-4B8C-83A1-F6EECF244321}">
                <p14:modId xmlns:p14="http://schemas.microsoft.com/office/powerpoint/2010/main" val="333201996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7656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4645"/>
            <a:ext cx="10515600" cy="1325563"/>
          </a:xfrm>
        </p:spPr>
        <p:txBody>
          <a:bodyPr/>
          <a:lstStyle/>
          <a:p>
            <a:r>
              <a:rPr lang="en-US"/>
              <a:t>Alfalfa Return per Acre (before labor &amp; </a:t>
            </a:r>
            <a:r>
              <a:rPr lang="en-US" err="1"/>
              <a:t>mgmt</a:t>
            </a:r>
            <a:r>
              <a:rPr lang="en-US"/>
              <a:t>)</a:t>
            </a:r>
            <a:endParaRPr lang="en-US" sz="3600"/>
          </a:p>
        </p:txBody>
      </p:sp>
      <p:graphicFrame>
        <p:nvGraphicFramePr>
          <p:cNvPr id="5" name="Object 3">
            <a:extLst>
              <a:ext uri="{FF2B5EF4-FFF2-40B4-BE49-F238E27FC236}">
                <a16:creationId xmlns:a16="http://schemas.microsoft.com/office/drawing/2014/main" id="{D679BD0A-0B65-4BEA-8B0F-CA4E167123F1}"/>
              </a:ext>
            </a:extLst>
          </p:cNvPr>
          <p:cNvGraphicFramePr>
            <a:graphicFrameLocks noGrp="1" noChangeAspect="1"/>
          </p:cNvGraphicFramePr>
          <p:nvPr>
            <p:ph idx="1"/>
            <p:extLst>
              <p:ext uri="{D42A27DB-BD31-4B8C-83A1-F6EECF244321}">
                <p14:modId xmlns:p14="http://schemas.microsoft.com/office/powerpoint/2010/main" val="361558096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696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5778260" cy="1325563"/>
          </a:xfrm>
        </p:spPr>
        <p:txBody>
          <a:bodyPr>
            <a:normAutofit fontScale="90000"/>
          </a:bodyPr>
          <a:lstStyle/>
          <a:p>
            <a:r>
              <a:rPr lang="en-US"/>
              <a:t>2023 Farm Business Management Financial Analysis by County</a:t>
            </a:r>
          </a:p>
        </p:txBody>
      </p:sp>
      <p:sp>
        <p:nvSpPr>
          <p:cNvPr id="3" name="Content Placeholder 2">
            <a:extLst>
              <a:ext uri="{FF2B5EF4-FFF2-40B4-BE49-F238E27FC236}">
                <a16:creationId xmlns:a16="http://schemas.microsoft.com/office/drawing/2014/main" id="{3D2A6036-E9B2-4005-9A1A-0274B8335820}"/>
              </a:ext>
            </a:extLst>
          </p:cNvPr>
          <p:cNvSpPr>
            <a:spLocks noGrp="1"/>
          </p:cNvSpPr>
          <p:nvPr>
            <p:ph sz="half" idx="1"/>
          </p:nvPr>
        </p:nvSpPr>
        <p:spPr/>
        <p:txBody>
          <a:bodyPr>
            <a:normAutofit lnSpcReduction="10000"/>
          </a:bodyPr>
          <a:lstStyle/>
          <a:p>
            <a:endParaRPr lang="en-US"/>
          </a:p>
          <a:p>
            <a:r>
              <a:rPr lang="en-US"/>
              <a:t> </a:t>
            </a:r>
            <a:r>
              <a:rPr lang="en-US" b="1"/>
              <a:t>The 2,137 producers who provided data for three MN regional reports are located in 83 of Minnesota’s 87 counties. Those counties are highlighted on the map to the left, color coded based on the number of farms included from each county.</a:t>
            </a:r>
            <a:endParaRPr lang="en-US"/>
          </a:p>
        </p:txBody>
      </p:sp>
      <p:pic>
        <p:nvPicPr>
          <p:cNvPr id="2" name="Picture 1">
            <a:extLst>
              <a:ext uri="{FF2B5EF4-FFF2-40B4-BE49-F238E27FC236}">
                <a16:creationId xmlns:a16="http://schemas.microsoft.com/office/drawing/2014/main" id="{E5CDCEE4-0799-42E3-A338-216538FFF51C}"/>
              </a:ext>
            </a:extLst>
          </p:cNvPr>
          <p:cNvPicPr>
            <a:picLocks noChangeAspect="1"/>
          </p:cNvPicPr>
          <p:nvPr/>
        </p:nvPicPr>
        <p:blipFill>
          <a:blip r:embed="rId2"/>
          <a:stretch>
            <a:fillRect/>
          </a:stretch>
        </p:blipFill>
        <p:spPr>
          <a:xfrm>
            <a:off x="6597133" y="365125"/>
            <a:ext cx="4756667" cy="5248275"/>
          </a:xfrm>
          <a:prstGeom prst="rect">
            <a:avLst/>
          </a:prstGeom>
        </p:spPr>
      </p:pic>
    </p:spTree>
    <p:extLst>
      <p:ext uri="{BB962C8B-B14F-4D97-AF65-F5344CB8AC3E}">
        <p14:creationId xmlns:p14="http://schemas.microsoft.com/office/powerpoint/2010/main" val="3017693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4645"/>
            <a:ext cx="10515600" cy="1325563"/>
          </a:xfrm>
        </p:spPr>
        <p:txBody>
          <a:bodyPr/>
          <a:lstStyle/>
          <a:p>
            <a:r>
              <a:rPr lang="en-US"/>
              <a:t>Corn Cover Crop Yield per Acre</a:t>
            </a:r>
            <a:endParaRPr lang="en-US" sz="3600"/>
          </a:p>
        </p:txBody>
      </p:sp>
      <p:graphicFrame>
        <p:nvGraphicFramePr>
          <p:cNvPr id="4" name="Chart 3">
            <a:extLst>
              <a:ext uri="{FF2B5EF4-FFF2-40B4-BE49-F238E27FC236}">
                <a16:creationId xmlns:a16="http://schemas.microsoft.com/office/drawing/2014/main" id="{B2BA6A6A-0D19-4C10-9D3E-98A2A06AFE89}"/>
              </a:ext>
            </a:extLst>
          </p:cNvPr>
          <p:cNvGraphicFramePr/>
          <p:nvPr>
            <p:extLst>
              <p:ext uri="{D42A27DB-BD31-4B8C-83A1-F6EECF244321}">
                <p14:modId xmlns:p14="http://schemas.microsoft.com/office/powerpoint/2010/main" val="511198136"/>
              </p:ext>
            </p:extLst>
          </p:nvPr>
        </p:nvGraphicFramePr>
        <p:xfrm>
          <a:off x="1605280" y="128862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097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4645"/>
            <a:ext cx="10515600" cy="1325563"/>
          </a:xfrm>
        </p:spPr>
        <p:txBody>
          <a:bodyPr>
            <a:normAutofit/>
          </a:bodyPr>
          <a:lstStyle/>
          <a:p>
            <a:r>
              <a:rPr lang="en-US"/>
              <a:t>Corn Cover Crop Total Costs per Acre </a:t>
            </a:r>
            <a:br>
              <a:rPr lang="en-US"/>
            </a:br>
            <a:r>
              <a:rPr lang="en-US"/>
              <a:t>(</a:t>
            </a:r>
            <a:r>
              <a:rPr lang="en-US" sz="3600"/>
              <a:t>Before Labor and Mgmt.)</a:t>
            </a:r>
          </a:p>
        </p:txBody>
      </p:sp>
      <p:graphicFrame>
        <p:nvGraphicFramePr>
          <p:cNvPr id="5" name="Object 3">
            <a:extLst>
              <a:ext uri="{FF2B5EF4-FFF2-40B4-BE49-F238E27FC236}">
                <a16:creationId xmlns:a16="http://schemas.microsoft.com/office/drawing/2014/main" id="{D679BD0A-0B65-4BEA-8B0F-CA4E167123F1}"/>
              </a:ext>
            </a:extLst>
          </p:cNvPr>
          <p:cNvGraphicFramePr>
            <a:graphicFrameLocks noGrp="1" noChangeAspect="1"/>
          </p:cNvGraphicFramePr>
          <p:nvPr>
            <p:ph idx="1"/>
            <p:extLst>
              <p:ext uri="{D42A27DB-BD31-4B8C-83A1-F6EECF244321}">
                <p14:modId xmlns:p14="http://schemas.microsoft.com/office/powerpoint/2010/main" val="69207740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B2BA6A6A-0D19-4C10-9D3E-98A2A06AFE89}"/>
              </a:ext>
            </a:extLst>
          </p:cNvPr>
          <p:cNvGraphicFramePr/>
          <p:nvPr>
            <p:extLst>
              <p:ext uri="{D42A27DB-BD31-4B8C-83A1-F6EECF244321}">
                <p14:modId xmlns:p14="http://schemas.microsoft.com/office/powerpoint/2010/main" val="2287869762"/>
              </p:ext>
            </p:extLst>
          </p:nvPr>
        </p:nvGraphicFramePr>
        <p:xfrm>
          <a:off x="1747520" y="1291960"/>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4621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4645"/>
            <a:ext cx="10515600" cy="1325563"/>
          </a:xfrm>
        </p:spPr>
        <p:txBody>
          <a:bodyPr>
            <a:normAutofit/>
          </a:bodyPr>
          <a:lstStyle/>
          <a:p>
            <a:r>
              <a:rPr lang="en-US"/>
              <a:t>Corn Cover Net Return per Acre </a:t>
            </a:r>
            <a:br>
              <a:rPr lang="en-US"/>
            </a:br>
            <a:r>
              <a:rPr lang="en-US"/>
              <a:t>(before labor &amp; mgmt.)</a:t>
            </a:r>
          </a:p>
        </p:txBody>
      </p:sp>
      <p:graphicFrame>
        <p:nvGraphicFramePr>
          <p:cNvPr id="5" name="Object 3">
            <a:extLst>
              <a:ext uri="{FF2B5EF4-FFF2-40B4-BE49-F238E27FC236}">
                <a16:creationId xmlns:a16="http://schemas.microsoft.com/office/drawing/2014/main" id="{D679BD0A-0B65-4BEA-8B0F-CA4E167123F1}"/>
              </a:ext>
            </a:extLst>
          </p:cNvPr>
          <p:cNvGraphicFramePr>
            <a:graphicFrameLocks noGrp="1" noChangeAspect="1"/>
          </p:cNvGraphicFramePr>
          <p:nvPr>
            <p:ph idx="1"/>
            <p:extLst>
              <p:ext uri="{D42A27DB-BD31-4B8C-83A1-F6EECF244321}">
                <p14:modId xmlns:p14="http://schemas.microsoft.com/office/powerpoint/2010/main" val="359890791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B2BA6A6A-0D19-4C10-9D3E-98A2A06AFE89}"/>
              </a:ext>
            </a:extLst>
          </p:cNvPr>
          <p:cNvGraphicFramePr/>
          <p:nvPr>
            <p:extLst>
              <p:ext uri="{D42A27DB-BD31-4B8C-83A1-F6EECF244321}">
                <p14:modId xmlns:p14="http://schemas.microsoft.com/office/powerpoint/2010/main" val="3113721852"/>
              </p:ext>
            </p:extLst>
          </p:nvPr>
        </p:nvGraphicFramePr>
        <p:xfrm>
          <a:off x="1595120" y="1291960"/>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247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645"/>
            <a:ext cx="10515600" cy="1325563"/>
          </a:xfrm>
        </p:spPr>
        <p:txBody>
          <a:bodyPr/>
          <a:lstStyle/>
          <a:p>
            <a:r>
              <a:rPr lang="en-US"/>
              <a:t>Soybean Cover Crop Yield per Acre</a:t>
            </a:r>
            <a:endParaRPr lang="en-US" sz="3600"/>
          </a:p>
        </p:txBody>
      </p:sp>
      <p:graphicFrame>
        <p:nvGraphicFramePr>
          <p:cNvPr id="4" name="Chart 3">
            <a:extLst>
              <a:ext uri="{FF2B5EF4-FFF2-40B4-BE49-F238E27FC236}">
                <a16:creationId xmlns:a16="http://schemas.microsoft.com/office/drawing/2014/main" id="{B2BA6A6A-0D19-4C10-9D3E-98A2A06AFE89}"/>
              </a:ext>
            </a:extLst>
          </p:cNvPr>
          <p:cNvGraphicFramePr/>
          <p:nvPr>
            <p:extLst>
              <p:ext uri="{D42A27DB-BD31-4B8C-83A1-F6EECF244321}">
                <p14:modId xmlns:p14="http://schemas.microsoft.com/office/powerpoint/2010/main" val="3688397962"/>
              </p:ext>
            </p:extLst>
          </p:nvPr>
        </p:nvGraphicFramePr>
        <p:xfrm>
          <a:off x="1605280" y="128862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4448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5765"/>
            <a:ext cx="10515600" cy="1325563"/>
          </a:xfrm>
        </p:spPr>
        <p:txBody>
          <a:bodyPr/>
          <a:lstStyle/>
          <a:p>
            <a:r>
              <a:rPr lang="en-US" dirty="0"/>
              <a:t>Soybean Cover Crop Total Costs per Acre </a:t>
            </a:r>
            <a:r>
              <a:rPr lang="en-US" sz="3600" dirty="0"/>
              <a:t>(Before Labor and Mgmt.)</a:t>
            </a:r>
          </a:p>
        </p:txBody>
      </p:sp>
      <p:graphicFrame>
        <p:nvGraphicFramePr>
          <p:cNvPr id="5" name="Object 3">
            <a:extLst>
              <a:ext uri="{FF2B5EF4-FFF2-40B4-BE49-F238E27FC236}">
                <a16:creationId xmlns:a16="http://schemas.microsoft.com/office/drawing/2014/main" id="{D679BD0A-0B65-4BEA-8B0F-CA4E167123F1}"/>
              </a:ext>
            </a:extLst>
          </p:cNvPr>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B2BA6A6A-0D19-4C10-9D3E-98A2A06AFE89}"/>
              </a:ext>
            </a:extLst>
          </p:cNvPr>
          <p:cNvGraphicFramePr/>
          <p:nvPr>
            <p:extLst>
              <p:ext uri="{D42A27DB-BD31-4B8C-83A1-F6EECF244321}">
                <p14:modId xmlns:p14="http://schemas.microsoft.com/office/powerpoint/2010/main" val="2388780071"/>
              </p:ext>
            </p:extLst>
          </p:nvPr>
        </p:nvGraphicFramePr>
        <p:xfrm>
          <a:off x="1595120" y="1291960"/>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5573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645"/>
            <a:ext cx="10515600" cy="1325563"/>
          </a:xfrm>
        </p:spPr>
        <p:txBody>
          <a:bodyPr/>
          <a:lstStyle/>
          <a:p>
            <a:r>
              <a:rPr lang="en-US"/>
              <a:t>Soybean Cover Crop Net return per Acre </a:t>
            </a:r>
            <a:r>
              <a:rPr lang="en-US" sz="3600"/>
              <a:t>(before labor &amp; mgmt.)  </a:t>
            </a:r>
          </a:p>
        </p:txBody>
      </p:sp>
      <p:graphicFrame>
        <p:nvGraphicFramePr>
          <p:cNvPr id="5" name="Object 3">
            <a:extLst>
              <a:ext uri="{FF2B5EF4-FFF2-40B4-BE49-F238E27FC236}">
                <a16:creationId xmlns:a16="http://schemas.microsoft.com/office/drawing/2014/main" id="{D679BD0A-0B65-4BEA-8B0F-CA4E167123F1}"/>
              </a:ext>
            </a:extLst>
          </p:cNvPr>
          <p:cNvGraphicFramePr>
            <a:graphicFrameLocks noGrp="1" noChangeAspect="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B2BA6A6A-0D19-4C10-9D3E-98A2A06AFE89}"/>
              </a:ext>
            </a:extLst>
          </p:cNvPr>
          <p:cNvGraphicFramePr/>
          <p:nvPr>
            <p:extLst>
              <p:ext uri="{D42A27DB-BD31-4B8C-83A1-F6EECF244321}">
                <p14:modId xmlns:p14="http://schemas.microsoft.com/office/powerpoint/2010/main" val="1975003556"/>
              </p:ext>
            </p:extLst>
          </p:nvPr>
        </p:nvGraphicFramePr>
        <p:xfrm>
          <a:off x="1747520" y="1291960"/>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8932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47C1-2A9E-5D2C-747A-22D0E4FACF17}"/>
              </a:ext>
            </a:extLst>
          </p:cNvPr>
          <p:cNvSpPr>
            <a:spLocks noGrp="1"/>
          </p:cNvSpPr>
          <p:nvPr>
            <p:ph type="title"/>
          </p:nvPr>
        </p:nvSpPr>
        <p:spPr/>
        <p:txBody>
          <a:bodyPr/>
          <a:lstStyle/>
          <a:p>
            <a:r>
              <a:rPr lang="en-US"/>
              <a:t>For more information</a:t>
            </a:r>
          </a:p>
        </p:txBody>
      </p:sp>
      <p:pic>
        <p:nvPicPr>
          <p:cNvPr id="3" name="Picture 2">
            <a:extLst>
              <a:ext uri="{FF2B5EF4-FFF2-40B4-BE49-F238E27FC236}">
                <a16:creationId xmlns:a16="http://schemas.microsoft.com/office/drawing/2014/main" id="{83AF6A0E-8AC2-B876-FAD4-7EC56D96C6CD}"/>
              </a:ext>
            </a:extLst>
          </p:cNvPr>
          <p:cNvPicPr>
            <a:picLocks noChangeAspect="1"/>
          </p:cNvPicPr>
          <p:nvPr/>
        </p:nvPicPr>
        <p:blipFill>
          <a:blip r:embed="rId2"/>
          <a:stretch>
            <a:fillRect/>
          </a:stretch>
        </p:blipFill>
        <p:spPr>
          <a:xfrm>
            <a:off x="3215149" y="1447800"/>
            <a:ext cx="5410200" cy="5410200"/>
          </a:xfrm>
          <a:prstGeom prst="rect">
            <a:avLst/>
          </a:prstGeom>
        </p:spPr>
      </p:pic>
    </p:spTree>
    <p:extLst>
      <p:ext uri="{BB962C8B-B14F-4D97-AF65-F5344CB8AC3E}">
        <p14:creationId xmlns:p14="http://schemas.microsoft.com/office/powerpoint/2010/main" val="3655910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39CEA8-D848-4F43-99DB-31C78DC8B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078" y="4050293"/>
            <a:ext cx="9345145" cy="1706237"/>
          </a:xfrm>
          <a:prstGeom prst="rect">
            <a:avLst/>
          </a:prstGeom>
        </p:spPr>
      </p:pic>
    </p:spTree>
    <p:extLst>
      <p:ext uri="{BB962C8B-B14F-4D97-AF65-F5344CB8AC3E}">
        <p14:creationId xmlns:p14="http://schemas.microsoft.com/office/powerpoint/2010/main" val="217233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7D7E-9ADD-4ECF-958B-D2F09EBDEBA0}"/>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A64382F5-EA83-4C8B-B12C-CF091F7B8C73}"/>
              </a:ext>
            </a:extLst>
          </p:cNvPr>
          <p:cNvPicPr>
            <a:picLocks noChangeAspect="1"/>
          </p:cNvPicPr>
          <p:nvPr/>
        </p:nvPicPr>
        <p:blipFill>
          <a:blip r:embed="rId2"/>
          <a:stretch>
            <a:fillRect/>
          </a:stretch>
        </p:blipFill>
        <p:spPr>
          <a:xfrm>
            <a:off x="758046" y="365125"/>
            <a:ext cx="7602114" cy="6320859"/>
          </a:xfrm>
          <a:prstGeom prst="rect">
            <a:avLst/>
          </a:prstGeom>
        </p:spPr>
      </p:pic>
      <p:pic>
        <p:nvPicPr>
          <p:cNvPr id="8" name="Content Placeholder 7">
            <a:extLst>
              <a:ext uri="{FF2B5EF4-FFF2-40B4-BE49-F238E27FC236}">
                <a16:creationId xmlns:a16="http://schemas.microsoft.com/office/drawing/2014/main" id="{458D04F9-2973-4A98-ADDB-E671BF8AB17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60160" y="209393"/>
            <a:ext cx="3221712" cy="5833100"/>
          </a:xfrm>
        </p:spPr>
      </p:pic>
    </p:spTree>
    <p:extLst>
      <p:ext uri="{BB962C8B-B14F-4D97-AF65-F5344CB8AC3E}">
        <p14:creationId xmlns:p14="http://schemas.microsoft.com/office/powerpoint/2010/main" val="134245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t>Mental Health Outreach Program</a:t>
            </a:r>
          </a:p>
        </p:txBody>
      </p:sp>
      <p:sp>
        <p:nvSpPr>
          <p:cNvPr id="5" name="Text Placeholder 4"/>
          <p:cNvSpPr>
            <a:spLocks noGrp="1"/>
          </p:cNvSpPr>
          <p:nvPr>
            <p:ph type="body" idx="1"/>
          </p:nvPr>
        </p:nvSpPr>
        <p:spPr>
          <a:xfrm>
            <a:off x="864191" y="1710532"/>
            <a:ext cx="10317570" cy="463483"/>
          </a:xfrm>
        </p:spPr>
        <p:txBody>
          <a:bodyPr>
            <a:noAutofit/>
          </a:bodyPr>
          <a:lstStyle/>
          <a:p>
            <a:pPr algn="ctr"/>
            <a:r>
              <a:rPr lang="en-US" sz="2600"/>
              <a:t>There are people and organizations ready to help.  Explore them here:</a:t>
            </a:r>
          </a:p>
        </p:txBody>
      </p:sp>
      <p:sp>
        <p:nvSpPr>
          <p:cNvPr id="6" name="Content Placeholder 5"/>
          <p:cNvSpPr>
            <a:spLocks noGrp="1"/>
          </p:cNvSpPr>
          <p:nvPr>
            <p:ph sz="half" idx="2"/>
          </p:nvPr>
        </p:nvSpPr>
        <p:spPr>
          <a:xfrm>
            <a:off x="864191" y="2261795"/>
            <a:ext cx="5519067" cy="3761500"/>
          </a:xfrm>
        </p:spPr>
        <p:txBody>
          <a:bodyPr>
            <a:normAutofit fontScale="85000" lnSpcReduction="20000"/>
          </a:bodyPr>
          <a:lstStyle/>
          <a:p>
            <a:r>
              <a:rPr lang="en-US" b="1"/>
              <a:t>Assist</a:t>
            </a:r>
            <a:r>
              <a:rPr lang="en-US"/>
              <a:t> in Meeting Farm Business and Personal Goals</a:t>
            </a:r>
          </a:p>
          <a:p>
            <a:r>
              <a:rPr lang="en-US" b="1"/>
              <a:t>Direct</a:t>
            </a:r>
            <a:r>
              <a:rPr lang="en-US"/>
              <a:t> Effective Financial Management</a:t>
            </a:r>
          </a:p>
          <a:p>
            <a:r>
              <a:rPr lang="en-US" b="1"/>
              <a:t>Support </a:t>
            </a:r>
            <a:r>
              <a:rPr lang="en-US"/>
              <a:t>Rural Mental Health</a:t>
            </a:r>
          </a:p>
          <a:p>
            <a:r>
              <a:rPr lang="en-US" b="1"/>
              <a:t>Guide</a:t>
            </a:r>
            <a:r>
              <a:rPr lang="en-US"/>
              <a:t> Sound Business Decisions</a:t>
            </a:r>
          </a:p>
          <a:p>
            <a:r>
              <a:rPr lang="en-US" b="1"/>
              <a:t>Advise</a:t>
            </a:r>
            <a:r>
              <a:rPr lang="en-US"/>
              <a:t> Farm Transition and Succession Planning</a:t>
            </a:r>
          </a:p>
          <a:p>
            <a:r>
              <a:rPr lang="en-US" b="1"/>
              <a:t>Develop</a:t>
            </a:r>
            <a:r>
              <a:rPr lang="en-US"/>
              <a:t> Farm Efficiency</a:t>
            </a:r>
          </a:p>
          <a:p>
            <a:r>
              <a:rPr lang="en-US" b="1"/>
              <a:t>Increase</a:t>
            </a:r>
            <a:r>
              <a:rPr lang="en-US"/>
              <a:t> Access to Lending Opportunities</a:t>
            </a:r>
          </a:p>
        </p:txBody>
      </p:sp>
      <p:pic>
        <p:nvPicPr>
          <p:cNvPr id="8" name="Content Placeholder 7">
            <a:extLst>
              <a:ext uri="{FF2B5EF4-FFF2-40B4-BE49-F238E27FC236}">
                <a16:creationId xmlns:a16="http://schemas.microsoft.com/office/drawing/2014/main" id="{CC0D8AFA-4555-47A1-AF96-19CBF7292570}"/>
              </a:ext>
            </a:extLst>
          </p:cNvPr>
          <p:cNvPicPr>
            <a:picLocks noGrp="1" noChangeAspect="1"/>
          </p:cNvPicPr>
          <p:nvPr>
            <p:ph sz="quarter" idx="4"/>
          </p:nvPr>
        </p:nvPicPr>
        <p:blipFill>
          <a:blip r:embed="rId2"/>
          <a:stretch>
            <a:fillRect/>
          </a:stretch>
        </p:blipFill>
        <p:spPr>
          <a:xfrm>
            <a:off x="6931326" y="2261795"/>
            <a:ext cx="4250435" cy="3684588"/>
          </a:xfrm>
          <a:prstGeom prst="rect">
            <a:avLst/>
          </a:prstGeom>
        </p:spPr>
      </p:pic>
    </p:spTree>
    <p:extLst>
      <p:ext uri="{BB962C8B-B14F-4D97-AF65-F5344CB8AC3E}">
        <p14:creationId xmlns:p14="http://schemas.microsoft.com/office/powerpoint/2010/main" val="103833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Corn Yields per Acre</a:t>
            </a:r>
          </a:p>
        </p:txBody>
      </p:sp>
      <p:graphicFrame>
        <p:nvGraphicFramePr>
          <p:cNvPr id="6" name="Object 3">
            <a:extLst>
              <a:ext uri="{FF2B5EF4-FFF2-40B4-BE49-F238E27FC236}">
                <a16:creationId xmlns:a16="http://schemas.microsoft.com/office/drawing/2014/main" id="{190D0D95-346D-41AD-A480-F53B9392FCA2}"/>
              </a:ext>
            </a:extLst>
          </p:cNvPr>
          <p:cNvGraphicFramePr>
            <a:graphicFrameLocks noGrp="1" noChangeAspect="1"/>
          </p:cNvGraphicFramePr>
          <p:nvPr>
            <p:ph idx="1"/>
            <p:extLst>
              <p:ext uri="{D42A27DB-BD31-4B8C-83A1-F6EECF244321}">
                <p14:modId xmlns:p14="http://schemas.microsoft.com/office/powerpoint/2010/main" val="330900387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417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Corn Returns per Acre </a:t>
            </a:r>
            <a:r>
              <a:rPr lang="en-US" sz="4000"/>
              <a:t>(before labor &amp; mgmt.)</a:t>
            </a:r>
            <a:endParaRPr lang="en-US"/>
          </a:p>
        </p:txBody>
      </p:sp>
      <p:graphicFrame>
        <p:nvGraphicFramePr>
          <p:cNvPr id="5" name="Object 3">
            <a:extLst>
              <a:ext uri="{FF2B5EF4-FFF2-40B4-BE49-F238E27FC236}">
                <a16:creationId xmlns:a16="http://schemas.microsoft.com/office/drawing/2014/main" id="{227A3D2A-025E-4EBB-87A2-B6559557359B}"/>
              </a:ext>
            </a:extLst>
          </p:cNvPr>
          <p:cNvGraphicFramePr>
            <a:graphicFrameLocks noGrp="1" noChangeAspect="1"/>
          </p:cNvGraphicFramePr>
          <p:nvPr>
            <p:ph idx="1"/>
            <p:extLst>
              <p:ext uri="{D42A27DB-BD31-4B8C-83A1-F6EECF244321}">
                <p14:modId xmlns:p14="http://schemas.microsoft.com/office/powerpoint/2010/main" val="268672662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042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Listed Costs per Acre for Cash Rented Corn</a:t>
            </a:r>
          </a:p>
        </p:txBody>
      </p:sp>
      <p:graphicFrame>
        <p:nvGraphicFramePr>
          <p:cNvPr id="5" name="Object 8">
            <a:extLst>
              <a:ext uri="{FF2B5EF4-FFF2-40B4-BE49-F238E27FC236}">
                <a16:creationId xmlns:a16="http://schemas.microsoft.com/office/drawing/2014/main" id="{47114077-67E8-45AD-A5BC-9EAC56379D0C}"/>
              </a:ext>
            </a:extLst>
          </p:cNvPr>
          <p:cNvGraphicFramePr>
            <a:graphicFrameLocks noGrp="1" noChangeAspect="1"/>
          </p:cNvGraphicFramePr>
          <p:nvPr>
            <p:ph idx="1"/>
            <p:extLst>
              <p:ext uri="{D42A27DB-BD31-4B8C-83A1-F6EECF244321}">
                <p14:modId xmlns:p14="http://schemas.microsoft.com/office/powerpoint/2010/main" val="80561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567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Listed Costs for Corn/bu. </a:t>
            </a:r>
            <a:br>
              <a:rPr lang="en-US"/>
            </a:br>
            <a:r>
              <a:rPr lang="en-US" sz="3600"/>
              <a:t>(before labor &amp; mgmt.)</a:t>
            </a:r>
            <a:endParaRPr lang="en-US"/>
          </a:p>
        </p:txBody>
      </p:sp>
      <p:graphicFrame>
        <p:nvGraphicFramePr>
          <p:cNvPr id="5" name="Object 3">
            <a:extLst>
              <a:ext uri="{FF2B5EF4-FFF2-40B4-BE49-F238E27FC236}">
                <a16:creationId xmlns:a16="http://schemas.microsoft.com/office/drawing/2014/main" id="{AB32EDD9-4E8E-4AAD-A0D3-A66B24E8A4E4}"/>
              </a:ext>
            </a:extLst>
          </p:cNvPr>
          <p:cNvGraphicFramePr>
            <a:graphicFrameLocks noGrp="1" noChangeAspect="1"/>
          </p:cNvGraphicFramePr>
          <p:nvPr>
            <p:ph idx="1"/>
            <p:extLst>
              <p:ext uri="{D42A27DB-BD31-4B8C-83A1-F6EECF244321}">
                <p14:modId xmlns:p14="http://schemas.microsoft.com/office/powerpoint/2010/main" val="14016749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864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Variable Costs per Acre for Corn</a:t>
            </a:r>
          </a:p>
        </p:txBody>
      </p:sp>
      <p:graphicFrame>
        <p:nvGraphicFramePr>
          <p:cNvPr id="5" name="Object 3">
            <a:extLst>
              <a:ext uri="{FF2B5EF4-FFF2-40B4-BE49-F238E27FC236}">
                <a16:creationId xmlns:a16="http://schemas.microsoft.com/office/drawing/2014/main" id="{FF98E6F7-EB39-4BDA-AE4E-059C4976D209}"/>
              </a:ext>
            </a:extLst>
          </p:cNvPr>
          <p:cNvGraphicFramePr>
            <a:graphicFrameLocks noGrp="1" noChangeAspect="1"/>
          </p:cNvGraphicFramePr>
          <p:nvPr>
            <p:ph idx="1"/>
            <p:extLst>
              <p:ext uri="{D42A27DB-BD31-4B8C-83A1-F6EECF244321}">
                <p14:modId xmlns:p14="http://schemas.microsoft.com/office/powerpoint/2010/main" val="133853786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69936"/>
      </p:ext>
    </p:extLst>
  </p:cSld>
  <p:clrMapOvr>
    <a:masterClrMapping/>
  </p:clrMapOvr>
</p:sld>
</file>

<file path=ppt/theme/theme1.xml><?xml version="1.0" encoding="utf-8"?>
<a:theme xmlns:a="http://schemas.openxmlformats.org/drawingml/2006/main" name="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5C900B94-D0F3-4FEF-9392-DD3DA3ADD64D}" vid="{32230FDD-6901-4838-B0D3-A117734344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806515F45B184C8BD98917972C7C9D" ma:contentTypeVersion="14" ma:contentTypeDescription="Create a new document." ma:contentTypeScope="" ma:versionID="d3edfef6749579caa083778bf5feba58">
  <xsd:schema xmlns:xsd="http://www.w3.org/2001/XMLSchema" xmlns:xs="http://www.w3.org/2001/XMLSchema" xmlns:p="http://schemas.microsoft.com/office/2006/metadata/properties" xmlns:ns2="2f271ae3-cf6a-4e4f-ad3f-7ef89437aa74" xmlns:ns3="cc7871a4-2539-4354-b01f-06547094f643" targetNamespace="http://schemas.microsoft.com/office/2006/metadata/properties" ma:root="true" ma:fieldsID="a2064d43b3e154f4289077fbaa818260" ns2:_="" ns3:_="">
    <xsd:import namespace="2f271ae3-cf6a-4e4f-ad3f-7ef89437aa74"/>
    <xsd:import namespace="cc7871a4-2539-4354-b01f-06547094f6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71ae3-cf6a-4e4f-ad3f-7ef89437aa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429f2fb-7289-43e5-bd24-9e0a6756f96d}" ma:internalName="TaxCatchAll" ma:showField="CatchAllData" ma:web="2f271ae3-cf6a-4e4f-ad3f-7ef89437aa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7871a4-2539-4354-b01f-06547094f6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7871a4-2539-4354-b01f-06547094f643">
      <Terms xmlns="http://schemas.microsoft.com/office/infopath/2007/PartnerControls"/>
    </lcf76f155ced4ddcb4097134ff3c332f>
    <TaxCatchAll xmlns="2f271ae3-cf6a-4e4f-ad3f-7ef89437aa74" xsi:nil="true"/>
  </documentManagement>
</p:properties>
</file>

<file path=customXml/itemProps1.xml><?xml version="1.0" encoding="utf-8"?>
<ds:datastoreItem xmlns:ds="http://schemas.openxmlformats.org/officeDocument/2006/customXml" ds:itemID="{0CB981E7-C2E1-4364-A62F-2D30EAF17E1F}">
  <ds:schemaRefs>
    <ds:schemaRef ds:uri="http://schemas.microsoft.com/sharepoint/v3/contenttype/forms"/>
  </ds:schemaRefs>
</ds:datastoreItem>
</file>

<file path=customXml/itemProps2.xml><?xml version="1.0" encoding="utf-8"?>
<ds:datastoreItem xmlns:ds="http://schemas.openxmlformats.org/officeDocument/2006/customXml" ds:itemID="{A1343285-6D2E-4977-A495-E7BD2C109083}">
  <ds:schemaRefs>
    <ds:schemaRef ds:uri="2f271ae3-cf6a-4e4f-ad3f-7ef89437aa74"/>
    <ds:schemaRef ds:uri="cc7871a4-2539-4354-b01f-06547094f6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E16FF8-F334-4E2B-AB7A-9EECAF98C19D}">
  <ds:schemaRefs>
    <ds:schemaRef ds:uri="2754f1b2-050a-4d7e-8335-bf80e39ddb11"/>
    <ds:schemaRef ds:uri="2f271ae3-cf6a-4e4f-ad3f-7ef89437aa74"/>
    <ds:schemaRef ds:uri="cc7871a4-2539-4354-b01f-06547094f643"/>
    <ds:schemaRef ds:uri="d8528f85-2555-4ab7-9f5d-60f7f5518a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Minnesota State</vt:lpstr>
      <vt:lpstr>2023 Crop Year in Review</vt:lpstr>
      <vt:lpstr>2023 Farm Business Management Financial Analysis by County</vt:lpstr>
      <vt:lpstr>PowerPoint Presentation</vt:lpstr>
      <vt:lpstr>Mental Health Outreach Program</vt:lpstr>
      <vt:lpstr>Corn Yields per Acre</vt:lpstr>
      <vt:lpstr>Corn Returns per Acre (before labor &amp; mgmt.)</vt:lpstr>
      <vt:lpstr>Total Listed Costs per Acre for Cash Rented Corn</vt:lpstr>
      <vt:lpstr>Total Listed Costs for Corn/bu.  (before labor &amp; mgmt.)</vt:lpstr>
      <vt:lpstr>Variable Costs per Acre for Corn</vt:lpstr>
      <vt:lpstr>Soybean Yields per Acre</vt:lpstr>
      <vt:lpstr>Soybean Returns per Acre (before labor &amp; mgmt.)</vt:lpstr>
      <vt:lpstr>Total Listed Costs per bu. Soybeans (before labor &amp; mgmt.)</vt:lpstr>
      <vt:lpstr>Variable  Costs per Acre of Soybeans</vt:lpstr>
      <vt:lpstr>Pea Yield on Cash Rented Land</vt:lpstr>
      <vt:lpstr>Pea Returns on Cash Rented Land (before labor &amp; mgmt.)</vt:lpstr>
      <vt:lpstr>Sweet Corn Yield on Cash Rented Land</vt:lpstr>
      <vt:lpstr>Sweet Corn Returns per Acre on Cash Rented Land (before labor &amp; mgmt.)</vt:lpstr>
      <vt:lpstr>Alfalfa Yield per Acre</vt:lpstr>
      <vt:lpstr>Alfalfa Return per Acre (before labor &amp; mgmt)</vt:lpstr>
      <vt:lpstr>Corn Cover Crop Yield per Acre</vt:lpstr>
      <vt:lpstr>Corn Cover Crop Total Costs per Acre  (Before Labor and Mgmt.)</vt:lpstr>
      <vt:lpstr>Corn Cover Net Return per Acre  (before labor &amp; mgmt.)</vt:lpstr>
      <vt:lpstr>Soybean Cover Crop Yield per Acre</vt:lpstr>
      <vt:lpstr>Soybean Cover Crop Total Costs per Acre (Before Labor and Mgmt.)</vt:lpstr>
      <vt:lpstr>Soybean Cover Crop Net return per Acre (before labor &amp; mgmt.)  </vt:lpstr>
      <vt:lpstr>For more information</vt:lpstr>
      <vt:lpstr>PowerPoint Presentation</vt:lpstr>
    </vt:vector>
  </TitlesOfParts>
  <Manager>Minnesota State</Manager>
  <Company>MnSCU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Nathan Hanel</dc:creator>
  <cp:keywords>Template</cp:keywords>
  <cp:revision>13</cp:revision>
  <dcterms:created xsi:type="dcterms:W3CDTF">2022-12-05T20:24:33Z</dcterms:created>
  <dcterms:modified xsi:type="dcterms:W3CDTF">2024-04-02T12:59:37Z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0x01010005806515F45B184C8BD98917972C7C9D</vt:lpwstr>
  </property>
  <property fmtid="{D5CDD505-2E9C-101B-9397-08002B2CF9AE}" pid="3" name="MediaServiceImageTags">
    <vt:lpwstr/>
  </property>
</Properties>
</file>