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rts/chart11.xml" ContentType="application/vnd.openxmlformats-officedocument.drawingml.chart+xml"/>
  <Override PartName="/ppt/charts/chart8.xml" ContentType="application/vnd.openxmlformats-officedocument.drawingml.chart+xml"/>
  <Override PartName="/ppt/charts/chart10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8" r:id="rId2"/>
    <p:sldId id="8466" r:id="rId3"/>
    <p:sldId id="8467" r:id="rId4"/>
    <p:sldId id="8470" r:id="rId5"/>
    <p:sldId id="8471" r:id="rId6"/>
    <p:sldId id="8473" r:id="rId7"/>
    <p:sldId id="8475" r:id="rId8"/>
    <p:sldId id="8476" r:id="rId9"/>
    <p:sldId id="8477" r:id="rId10"/>
    <p:sldId id="8478" r:id="rId11"/>
    <p:sldId id="8479" r:id="rId12"/>
    <p:sldId id="8481" r:id="rId13"/>
    <p:sldId id="8482" r:id="rId14"/>
    <p:sldId id="8483" r:id="rId15"/>
    <p:sldId id="8484" r:id="rId16"/>
    <p:sldId id="8485" r:id="rId17"/>
    <p:sldId id="8486" r:id="rId18"/>
    <p:sldId id="8487" r:id="rId19"/>
    <p:sldId id="8495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598" autoAdjust="0"/>
  </p:normalViewPr>
  <p:slideViewPr>
    <p:cSldViewPr snapToGrid="0" showGuides="1">
      <p:cViewPr varScale="1">
        <p:scale>
          <a:sx n="81" d="100"/>
          <a:sy n="81" d="100"/>
        </p:scale>
        <p:origin x="66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639164669633692E-2"/>
          <c:y val="5.00082884376295E-2"/>
          <c:w val="0.86396234166381392"/>
          <c:h val="0.67333842726896009"/>
        </c:manualLayout>
      </c:layou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Direct &amp; Overhead Exp/Acre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ymbol val="diamond"/>
            <c:size val="6"/>
            <c:spPr>
              <a:solidFill>
                <a:srgbClr val="C00000"/>
              </a:solidFill>
              <a:ln w="69850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4.0579710144927526E-2"/>
                  <c:y val="-8.9144736842105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59-43BD-B2EE-289CF14EEFAD}"/>
                </c:ext>
              </c:extLst>
            </c:dLbl>
            <c:dLbl>
              <c:idx val="1"/>
              <c:layout>
                <c:manualLayout>
                  <c:x val="-6.5217334246262693E-2"/>
                  <c:y val="-5.2386422503108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94202898550723"/>
                      <c:h val="8.44573663489432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559-43BD-B2EE-289CF14EEFAD}"/>
                </c:ext>
              </c:extLst>
            </c:dLbl>
            <c:dLbl>
              <c:idx val="2"/>
              <c:layout>
                <c:manualLayout>
                  <c:x val="-5.5072463768115941E-2"/>
                  <c:y val="-7.993421052631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59-43BD-B2EE-289CF14EEFAD}"/>
                </c:ext>
              </c:extLst>
            </c:dLbl>
            <c:dLbl>
              <c:idx val="3"/>
              <c:layout>
                <c:manualLayout>
                  <c:x val="-5.2174027159648521E-2"/>
                  <c:y val="-8.3223684210526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59-43BD-B2EE-289CF14EEFAD}"/>
                </c:ext>
              </c:extLst>
            </c:dLbl>
            <c:dLbl>
              <c:idx val="5"/>
              <c:layout>
                <c:manualLayout>
                  <c:x val="-3.1884057971014491E-2"/>
                  <c:y val="-7.565789473684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59-43BD-B2EE-289CF14EE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2000" baseline="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Sheet1!$C$12:$C$16</c:f>
              <c:numCache>
                <c:formatCode>0.00</c:formatCode>
                <c:ptCount val="5"/>
                <c:pt idx="0">
                  <c:v>580.96</c:v>
                </c:pt>
                <c:pt idx="1">
                  <c:v>559.08000000000004</c:v>
                </c:pt>
                <c:pt idx="2">
                  <c:v>584.48</c:v>
                </c:pt>
                <c:pt idx="3">
                  <c:v>725.05</c:v>
                </c:pt>
                <c:pt idx="4">
                  <c:v>721.22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559-43BD-B2EE-289CF14EE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836256"/>
        <c:axId val="231835696"/>
      </c:line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Yield/Acre</c:v>
                </c:pt>
              </c:strCache>
            </c:strRef>
          </c:tx>
          <c:spPr>
            <a:ln w="63500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</c:spPr>
          </c:marker>
          <c:dLbls>
            <c:dLbl>
              <c:idx val="0"/>
              <c:layout>
                <c:manualLayout>
                  <c:x val="-4.9529042565331506E-2"/>
                  <c:y val="4.82319726481558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59-43BD-B2EE-289CF14EEFAD}"/>
                </c:ext>
              </c:extLst>
            </c:dLbl>
            <c:dLbl>
              <c:idx val="1"/>
              <c:layout>
                <c:manualLayout>
                  <c:x val="-4.7496405340636871E-2"/>
                  <c:y val="6.13898673849978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559-43BD-B2EE-289CF14EEFAD}"/>
                </c:ext>
              </c:extLst>
            </c:dLbl>
            <c:dLbl>
              <c:idx val="2"/>
              <c:layout>
                <c:manualLayout>
                  <c:x val="-5.3094259956635963E-2"/>
                  <c:y val="6.8412764193949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559-43BD-B2EE-289CF14EEFAD}"/>
                </c:ext>
              </c:extLst>
            </c:dLbl>
            <c:dLbl>
              <c:idx val="3"/>
              <c:layout>
                <c:manualLayout>
                  <c:x val="-4.4597854615999084E-2"/>
                  <c:y val="8.1126709490261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559-43BD-B2EE-289CF14EEF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>
                    <a:solidFill>
                      <a:srgbClr val="003300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Sheet1!$B$12:$B$16</c:f>
              <c:numCache>
                <c:formatCode>0.0</c:formatCode>
                <c:ptCount val="5"/>
                <c:pt idx="0">
                  <c:v>160.19</c:v>
                </c:pt>
                <c:pt idx="1">
                  <c:v>176.16</c:v>
                </c:pt>
                <c:pt idx="2">
                  <c:v>141.1</c:v>
                </c:pt>
                <c:pt idx="3">
                  <c:v>168.99</c:v>
                </c:pt>
                <c:pt idx="4">
                  <c:v>160.9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559-43BD-B2EE-289CF14EE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837376"/>
        <c:axId val="231836816"/>
      </c:lineChart>
      <c:valAx>
        <c:axId val="231835696"/>
        <c:scaling>
          <c:orientation val="minMax"/>
          <c:max val="750"/>
          <c:min val="350"/>
        </c:scaling>
        <c:delete val="0"/>
        <c:axPos val="r"/>
        <c:numFmt formatCode="0.00" sourceLinked="1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US"/>
          </a:p>
        </c:txPr>
        <c:crossAx val="231836256"/>
        <c:crosses val="max"/>
        <c:crossBetween val="between"/>
      </c:valAx>
      <c:catAx>
        <c:axId val="231836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1835696"/>
        <c:crosses val="autoZero"/>
        <c:auto val="1"/>
        <c:lblAlgn val="ctr"/>
        <c:lblOffset val="100"/>
        <c:noMultiLvlLbl val="0"/>
      </c:catAx>
      <c:valAx>
        <c:axId val="231836816"/>
        <c:scaling>
          <c:orientation val="minMax"/>
          <c:max val="350"/>
          <c:min val="100"/>
        </c:scaling>
        <c:delete val="0"/>
        <c:axPos val="l"/>
        <c:numFmt formatCode="0.0" sourceLinked="1"/>
        <c:majorTickMark val="out"/>
        <c:minorTickMark val="none"/>
        <c:tickLblPos val="none"/>
        <c:txPr>
          <a:bodyPr/>
          <a:lstStyle/>
          <a:p>
            <a:pPr>
              <a:defRPr sz="1400"/>
            </a:pPr>
            <a:endParaRPr lang="en-US"/>
          </a:p>
        </c:txPr>
        <c:crossAx val="231837376"/>
        <c:crosses val="autoZero"/>
        <c:crossBetween val="between"/>
      </c:valAx>
      <c:catAx>
        <c:axId val="231837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183681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643797786146298E-2"/>
          <c:y val="0.85216846249481959"/>
          <c:w val="0.75635706949674764"/>
          <c:h val="0.10834852880232076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Rent</c:v>
                </c:pt>
              </c:strCache>
            </c:strRef>
          </c:tx>
          <c:spPr>
            <a:solidFill>
              <a:srgbClr val="99CC00"/>
            </a:solidFill>
          </c:spPr>
          <c:dLbls>
            <c:dLbl>
              <c:idx val="0"/>
              <c:layout>
                <c:manualLayout>
                  <c:x val="2.0440251572327057E-2"/>
                  <c:y val="-6.2500000000000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F-4960-9487-F91883D12EBA}"/>
                </c:ext>
              </c:extLst>
            </c:dLbl>
            <c:dLbl>
              <c:idx val="4"/>
              <c:layout>
                <c:manualLayout>
                  <c:x val="3.1446540880503177E-3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F-4960-9487-F91883D12EBA}"/>
                </c:ext>
              </c:extLst>
            </c:dLbl>
            <c:dLbl>
              <c:idx val="5"/>
              <c:layout>
                <c:manualLayout>
                  <c:x val="3.1446540880503146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4F-4960-9487-F91883D12EBA}"/>
                </c:ext>
              </c:extLst>
            </c:dLbl>
            <c:dLbl>
              <c:idx val="6"/>
              <c:layout>
                <c:manualLayout>
                  <c:x val="-1.5723270440251573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4F-4960-9487-F91883D12EBA}"/>
                </c:ext>
              </c:extLst>
            </c:dLbl>
            <c:dLbl>
              <c:idx val="7"/>
              <c:layout>
                <c:manualLayout>
                  <c:x val="-3.1446540880503146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4F-4960-9487-F91883D12EBA}"/>
                </c:ext>
              </c:extLst>
            </c:dLbl>
            <c:dLbl>
              <c:idx val="8"/>
              <c:layout>
                <c:manualLayout>
                  <c:x val="-2.4761055811419798E-7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4F-4960-9487-F91883D12EBA}"/>
                </c:ext>
              </c:extLst>
            </c:dLbl>
            <c:dLbl>
              <c:idx val="9"/>
              <c:layout>
                <c:manualLayout>
                  <c:x val="-2.2012578616352085E-2"/>
                  <c:y val="-6.562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4F-4960-9487-F91883D12E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Sheet1!$B$13:$B$22</c:f>
            </c:numRef>
          </c:val>
          <c:extLst>
            <c:ext xmlns:c16="http://schemas.microsoft.com/office/drawing/2014/chart" uri="{C3380CC4-5D6E-409C-BE32-E72D297353CC}">
              <c16:uniqueId val="{00000007-3E4F-4960-9487-F91883D12E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Fertilizer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2.4714223597289312E-2"/>
                  <c:y val="-0.109395423778629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944302933987903E-2"/>
                      <c:h val="6.36159439825110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3E4F-4960-9487-F91883D12EBA}"/>
                </c:ext>
              </c:extLst>
            </c:dLbl>
            <c:dLbl>
              <c:idx val="1"/>
              <c:layout>
                <c:manualLayout>
                  <c:x val="5.50314465408805E-3"/>
                  <c:y val="-0.1046875000000000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026667657108904E-2"/>
                      <c:h val="8.87657480314960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E4F-4960-9487-F91883D12EBA}"/>
                </c:ext>
              </c:extLst>
            </c:dLbl>
            <c:dLbl>
              <c:idx val="2"/>
              <c:layout>
                <c:manualLayout>
                  <c:x val="-4.7169811320754715E-3"/>
                  <c:y val="-7.8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4F-4960-9487-F91883D12EBA}"/>
                </c:ext>
              </c:extLst>
            </c:dLbl>
            <c:dLbl>
              <c:idx val="3"/>
              <c:layout>
                <c:manualLayout>
                  <c:x val="-3.1446540880503723E-3"/>
                  <c:y val="-8.7500000000000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4F-4960-9487-F91883D12EBA}"/>
                </c:ext>
              </c:extLst>
            </c:dLbl>
            <c:dLbl>
              <c:idx val="4"/>
              <c:layout>
                <c:manualLayout>
                  <c:x val="1.572327044025042E-3"/>
                  <c:y val="-9.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4F-4960-9487-F91883D12EBA}"/>
                </c:ext>
              </c:extLst>
            </c:dLbl>
            <c:dLbl>
              <c:idx val="5"/>
              <c:layout>
                <c:manualLayout>
                  <c:x val="-3.1446540880503146E-3"/>
                  <c:y val="-9.9999999999999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4F-4960-9487-F91883D12EBA}"/>
                </c:ext>
              </c:extLst>
            </c:dLbl>
            <c:dLbl>
              <c:idx val="6"/>
              <c:layout>
                <c:manualLayout>
                  <c:x val="-4.7169811320755869E-3"/>
                  <c:y val="-0.103125000000000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4F-4960-9487-F91883D12EBA}"/>
                </c:ext>
              </c:extLst>
            </c:dLbl>
            <c:dLbl>
              <c:idx val="7"/>
              <c:layout>
                <c:manualLayout>
                  <c:x val="-1.1006289308176216E-2"/>
                  <c:y val="-8.1250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4F-4960-9487-F91883D12EBA}"/>
                </c:ext>
              </c:extLst>
            </c:dLbl>
            <c:dLbl>
              <c:idx val="8"/>
              <c:layout>
                <c:manualLayout>
                  <c:x val="-1.5723394245530629E-2"/>
                  <c:y val="-0.131250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4F-4960-9487-F91883D12EBA}"/>
                </c:ext>
              </c:extLst>
            </c:dLbl>
            <c:dLbl>
              <c:idx val="9"/>
              <c:layout>
                <c:manualLayout>
                  <c:x val="-1.95707063680903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4F-4960-9487-F91883D12E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Sheet1!$C$13:$C$22</c:f>
              <c:numCache>
                <c:formatCode>0</c:formatCode>
                <c:ptCount val="10"/>
                <c:pt idx="0">
                  <c:v>95</c:v>
                </c:pt>
                <c:pt idx="1">
                  <c:v>95</c:v>
                </c:pt>
                <c:pt idx="2">
                  <c:v>81</c:v>
                </c:pt>
                <c:pt idx="3">
                  <c:v>77</c:v>
                </c:pt>
                <c:pt idx="4">
                  <c:v>81</c:v>
                </c:pt>
                <c:pt idx="5">
                  <c:v>91</c:v>
                </c:pt>
                <c:pt idx="6">
                  <c:v>85</c:v>
                </c:pt>
                <c:pt idx="7">
                  <c:v>90</c:v>
                </c:pt>
                <c:pt idx="8">
                  <c:v>151</c:v>
                </c:pt>
                <c:pt idx="9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E4F-4960-9487-F91883D12EB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 Direct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0440251572327057E-2"/>
                  <c:y val="-6.2500000000000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4F-4960-9487-F91883D12EBA}"/>
                </c:ext>
              </c:extLst>
            </c:dLbl>
            <c:dLbl>
              <c:idx val="9"/>
              <c:layout>
                <c:manualLayout>
                  <c:x val="-1.8867924528302011E-2"/>
                  <c:y val="6.2500000000000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E4F-4960-9487-F91883D12E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Sheet1!$D$13:$D$22</c:f>
            </c:numRef>
          </c:val>
          <c:extLst>
            <c:ext xmlns:c16="http://schemas.microsoft.com/office/drawing/2014/chart" uri="{C3380CC4-5D6E-409C-BE32-E72D297353CC}">
              <c16:uniqueId val="{00000015-3E4F-4960-9487-F91883D12EB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Seed</c:v>
                </c:pt>
              </c:strCache>
            </c:strRef>
          </c:tx>
          <c:spPr>
            <a:ln w="25400">
              <a:noFill/>
            </a:ln>
          </c:spPr>
          <c:dLbls>
            <c:dLbl>
              <c:idx val="0"/>
              <c:layout>
                <c:manualLayout>
                  <c:x val="2.3919752227666045E-2"/>
                  <c:y val="-1.4358719593524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625786163522014E-2"/>
                      <c:h val="7.31407480314960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3E4F-4960-9487-F91883D12EBA}"/>
                </c:ext>
              </c:extLst>
            </c:dLbl>
            <c:dLbl>
              <c:idx val="1"/>
              <c:layout>
                <c:manualLayout>
                  <c:x val="-3.1446540880503146E-3"/>
                  <c:y val="-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E4F-4960-9487-F91883D12EBA}"/>
                </c:ext>
              </c:extLst>
            </c:dLbl>
            <c:dLbl>
              <c:idx val="2"/>
              <c:layout>
                <c:manualLayout>
                  <c:x val="-4.7169811320754715E-3"/>
                  <c:y val="-6.25000000000005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E4F-4960-9487-F91883D12EBA}"/>
                </c:ext>
              </c:extLst>
            </c:dLbl>
            <c:dLbl>
              <c:idx val="3"/>
              <c:layout>
                <c:manualLayout>
                  <c:x val="6.2893081761006293E-3"/>
                  <c:y val="-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E4F-4960-9487-F91883D12EBA}"/>
                </c:ext>
              </c:extLst>
            </c:dLbl>
            <c:dLbl>
              <c:idx val="5"/>
              <c:layout>
                <c:manualLayout>
                  <c:x val="-1.5723270440251573E-3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C0-4518-B6AB-751ACF3F8F2C}"/>
                </c:ext>
              </c:extLst>
            </c:dLbl>
            <c:dLbl>
              <c:idx val="6"/>
              <c:layout>
                <c:manualLayout>
                  <c:x val="-4.7169811320754715E-3"/>
                  <c:y val="3.12475393700787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E4F-4960-9487-F91883D12EBA}"/>
                </c:ext>
              </c:extLst>
            </c:dLbl>
            <c:dLbl>
              <c:idx val="7"/>
              <c:layout>
                <c:manualLayout>
                  <c:x val="4.7168573267965296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E4F-4960-9487-F91883D12EBA}"/>
                </c:ext>
              </c:extLst>
            </c:dLbl>
            <c:dLbl>
              <c:idx val="8"/>
              <c:layout>
                <c:manualLayout>
                  <c:x val="-1.7295597484276844E-2"/>
                  <c:y val="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E4F-4960-9487-F91883D12EBA}"/>
                </c:ext>
              </c:extLst>
            </c:dLbl>
            <c:dLbl>
              <c:idx val="9"/>
              <c:layout>
                <c:manualLayout>
                  <c:x val="-2.1745229297878383E-2"/>
                  <c:y val="9.8102809344090377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960654661530795E-2"/>
                      <c:h val="7.35831894165119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3E4F-4960-9487-F91883D12E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Sheet1!$E$13:$E$22</c:f>
              <c:numCache>
                <c:formatCode>0</c:formatCode>
                <c:ptCount val="10"/>
                <c:pt idx="0">
                  <c:v>23</c:v>
                </c:pt>
                <c:pt idx="1">
                  <c:v>21</c:v>
                </c:pt>
                <c:pt idx="2" formatCode="General">
                  <c:v>19</c:v>
                </c:pt>
                <c:pt idx="3" formatCode="General">
                  <c:v>19</c:v>
                </c:pt>
                <c:pt idx="4" formatCode="General">
                  <c:v>21</c:v>
                </c:pt>
                <c:pt idx="5" formatCode="General">
                  <c:v>19</c:v>
                </c:pt>
                <c:pt idx="6" formatCode="General">
                  <c:v>21</c:v>
                </c:pt>
                <c:pt idx="7" formatCode="General">
                  <c:v>21</c:v>
                </c:pt>
                <c:pt idx="8" formatCode="General">
                  <c:v>31</c:v>
                </c:pt>
                <c:pt idx="9" formatCode="General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3E4F-4960-9487-F91883D12EB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Chemicals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1.9378509361107174E-2"/>
                  <c:y val="4.1006974324879458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7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38620451833333E-2"/>
                      <c:h val="8.4098633349382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0-3E4F-4960-9487-F91883D12EBA}"/>
                </c:ext>
              </c:extLst>
            </c:dLbl>
            <c:dLbl>
              <c:idx val="1"/>
              <c:layout>
                <c:manualLayout>
                  <c:x val="-7.8616352201257862E-3"/>
                  <c:y val="-2.1875246062992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E4F-4960-9487-F91883D12EBA}"/>
                </c:ext>
              </c:extLst>
            </c:dLbl>
            <c:dLbl>
              <c:idx val="2"/>
              <c:layout>
                <c:manualLayout>
                  <c:x val="-6.2893081761006293E-3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3E4F-4960-9487-F91883D12EBA}"/>
                </c:ext>
              </c:extLst>
            </c:dLbl>
            <c:dLbl>
              <c:idx val="3"/>
              <c:layout>
                <c:manualLayout>
                  <c:x val="7.8616352201257862E-3"/>
                  <c:y val="-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E4F-4960-9487-F91883D12EBA}"/>
                </c:ext>
              </c:extLst>
            </c:dLbl>
            <c:dLbl>
              <c:idx val="4"/>
              <c:layout>
                <c:manualLayout>
                  <c:x val="-4.7169811320754715E-3"/>
                  <c:y val="-3.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3E4F-4960-9487-F91883D12EBA}"/>
                </c:ext>
              </c:extLst>
            </c:dLbl>
            <c:dLbl>
              <c:idx val="5"/>
              <c:layout>
                <c:manualLayout>
                  <c:x val="-1.1530265124244521E-16"/>
                  <c:y val="-1.8750000000000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3E4F-4960-9487-F91883D12EBA}"/>
                </c:ext>
              </c:extLst>
            </c:dLbl>
            <c:dLbl>
              <c:idx val="6"/>
              <c:layout>
                <c:manualLayout>
                  <c:x val="-3.1446540880503146E-3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3E4F-4960-9487-F91883D12EBA}"/>
                </c:ext>
              </c:extLst>
            </c:dLbl>
            <c:dLbl>
              <c:idx val="7"/>
              <c:layout>
                <c:manualLayout>
                  <c:x val="-1.5723270440251573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786163522012579E-2"/>
                      <c:h val="6.96094980314960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7-3E4F-4960-9487-F91883D12EBA}"/>
                </c:ext>
              </c:extLst>
            </c:dLbl>
            <c:dLbl>
              <c:idx val="8"/>
              <c:layout>
                <c:manualLayout>
                  <c:x val="-9.8185703059649534E-3"/>
                  <c:y val="2.85329078025873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7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478744338000312E-2"/>
                      <c:h val="9.15740674248836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8-3E4F-4960-9487-F91883D12EBA}"/>
                </c:ext>
              </c:extLst>
            </c:dLbl>
            <c:dLbl>
              <c:idx val="9"/>
              <c:layout>
                <c:manualLayout>
                  <c:x val="-2.0657967832984469E-2"/>
                  <c:y val="4.983622717000471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70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50976450687171E-2"/>
                      <c:h val="6.66559538398813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9-3E4F-4960-9487-F91883D12E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Sheet1!$F$13:$F$22</c:f>
              <c:numCache>
                <c:formatCode>0</c:formatCode>
                <c:ptCount val="10"/>
                <c:pt idx="0">
                  <c:v>29</c:v>
                </c:pt>
                <c:pt idx="1">
                  <c:v>29</c:v>
                </c:pt>
                <c:pt idx="2" formatCode="General">
                  <c:v>26</c:v>
                </c:pt>
                <c:pt idx="3" formatCode="General">
                  <c:v>28</c:v>
                </c:pt>
                <c:pt idx="4" formatCode="General">
                  <c:v>30</c:v>
                </c:pt>
                <c:pt idx="5" formatCode="General">
                  <c:v>33</c:v>
                </c:pt>
                <c:pt idx="6" formatCode="General">
                  <c:v>31</c:v>
                </c:pt>
                <c:pt idx="7" formatCode="General">
                  <c:v>30</c:v>
                </c:pt>
                <c:pt idx="8" formatCode="General">
                  <c:v>43</c:v>
                </c:pt>
                <c:pt idx="9" formatCode="General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3E4F-4960-9487-F91883D12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8204960"/>
        <c:axId val="238205520"/>
      </c:areaChart>
      <c:catAx>
        <c:axId val="2382049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38205520"/>
        <c:crosses val="autoZero"/>
        <c:auto val="1"/>
        <c:lblAlgn val="ctr"/>
        <c:lblOffset val="100"/>
        <c:noMultiLvlLbl val="0"/>
      </c:catAx>
      <c:valAx>
        <c:axId val="2382055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8204960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noFill/>
          <a:prstDash val="solid"/>
        </a:ln>
      </c:spPr>
    </c:sideWall>
    <c:backWall>
      <c:thickness val="0"/>
      <c:spPr>
        <a:noFill/>
        <a:ln w="12700"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2328734549206991"/>
          <c:y val="5.2037938439513237E-2"/>
          <c:w val="0.8254306032258788"/>
          <c:h val="0.81599999999999995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Sheet1!$A$11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5470085470085479E-3"/>
                  <c:y val="-2.4242424242424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37-445D-9A93-AF4577DEC7CB}"/>
                </c:ext>
              </c:extLst>
            </c:dLbl>
            <c:dLbl>
              <c:idx val="1"/>
              <c:layout>
                <c:manualLayout>
                  <c:x val="1.1029238924022721E-2"/>
                  <c:y val="-5.8685028535663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37-445D-9A93-AF4577DEC7CB}"/>
                </c:ext>
              </c:extLst>
            </c:dLbl>
            <c:dLbl>
              <c:idx val="2"/>
              <c:layout>
                <c:manualLayout>
                  <c:x val="9.8864175681858003E-3"/>
                  <c:y val="-6.0563075270274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BD-4F4E-BCF8-01CBACEF671C}"/>
                </c:ext>
              </c:extLst>
            </c:dLbl>
            <c:dLbl>
              <c:idx val="3"/>
              <c:layout>
                <c:manualLayout>
                  <c:x val="-1.8970412490142821E-2"/>
                  <c:y val="-5.288070672951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BD-4F4E-BCF8-01CBACEF671C}"/>
                </c:ext>
              </c:extLst>
            </c:dLbl>
            <c:dLbl>
              <c:idx val="4"/>
              <c:layout>
                <c:manualLayout>
                  <c:x val="1.8771811408142443E-2"/>
                  <c:y val="-6.265425228172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BD-4F4E-BCF8-01CBACEF6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Corn</c:v>
                </c:pt>
                <c:pt idx="1">
                  <c:v>Soybeans</c:v>
                </c:pt>
                <c:pt idx="2">
                  <c:v>Corn Silage</c:v>
                </c:pt>
                <c:pt idx="3">
                  <c:v>Potatoes</c:v>
                </c:pt>
                <c:pt idx="4">
                  <c:v>DRKB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365.11</c:v>
                </c:pt>
                <c:pt idx="1">
                  <c:v>228.92</c:v>
                </c:pt>
                <c:pt idx="2">
                  <c:v>371.76</c:v>
                </c:pt>
                <c:pt idx="3">
                  <c:v>1459.4</c:v>
                </c:pt>
                <c:pt idx="4">
                  <c:v>307.49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E-4B7A-98FE-74F7452364AE}"/>
            </c:ext>
          </c:extLst>
        </c:ser>
        <c:ser>
          <c:idx val="0"/>
          <c:order val="1"/>
          <c:tx>
            <c:strRef>
              <c:f>Sheet1!$A$12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229598803025458E-2"/>
                  <c:y val="-3.3290263676632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DE-4B7A-98FE-74F7452364AE}"/>
                </c:ext>
              </c:extLst>
            </c:dLbl>
            <c:dLbl>
              <c:idx val="1"/>
              <c:layout>
                <c:manualLayout>
                  <c:x val="2.1438450840661583E-2"/>
                  <c:y val="-7.68236854076141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DE-4B7A-98FE-74F7452364AE}"/>
                </c:ext>
              </c:extLst>
            </c:dLbl>
            <c:dLbl>
              <c:idx val="2"/>
              <c:layout>
                <c:manualLayout>
                  <c:x val="2.6798063550826902E-2"/>
                  <c:y val="-7.6823685407613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DE-4B7A-98FE-74F7452364AE}"/>
                </c:ext>
              </c:extLst>
            </c:dLbl>
            <c:dLbl>
              <c:idx val="3"/>
              <c:layout>
                <c:manualLayout>
                  <c:x val="1.2863070504397028E-2"/>
                  <c:y val="-2.304710562228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DE-4B7A-98FE-74F7452364AE}"/>
                </c:ext>
              </c:extLst>
            </c:dLbl>
            <c:dLbl>
              <c:idx val="4"/>
              <c:layout>
                <c:manualLayout>
                  <c:x val="3.6445366429124847E-2"/>
                  <c:y val="-3.0729474163045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7A-460F-8A62-7F2E0E66A0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Corn</c:v>
                </c:pt>
                <c:pt idx="1">
                  <c:v>Soybeans</c:v>
                </c:pt>
                <c:pt idx="2">
                  <c:v>Corn Silage</c:v>
                </c:pt>
                <c:pt idx="3">
                  <c:v>Potatoes</c:v>
                </c:pt>
                <c:pt idx="4">
                  <c:v>DRKB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136.16</c:v>
                </c:pt>
                <c:pt idx="1">
                  <c:v>209.8</c:v>
                </c:pt>
                <c:pt idx="2">
                  <c:v>297.05</c:v>
                </c:pt>
                <c:pt idx="3">
                  <c:v>1955.83</c:v>
                </c:pt>
                <c:pt idx="4">
                  <c:v>146.72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DE-4B7A-98FE-74F7452364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gapDepth val="0"/>
        <c:shape val="box"/>
        <c:axId val="238208320"/>
        <c:axId val="238208880"/>
        <c:axId val="0"/>
      </c:bar3DChart>
      <c:catAx>
        <c:axId val="23820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83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820888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38208880"/>
        <c:scaling>
          <c:orientation val="minMax"/>
          <c:max val="2200"/>
          <c:min val="0"/>
        </c:scaling>
        <c:delete val="1"/>
        <c:axPos val="l"/>
        <c:title>
          <c:tx>
            <c:rich>
              <a:bodyPr/>
              <a:lstStyle/>
              <a:p>
                <a:pPr>
                  <a:defRPr sz="125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dirty="0"/>
                  <a:t>Dollars</a:t>
                </a:r>
              </a:p>
            </c:rich>
          </c:tx>
          <c:layout>
            <c:manualLayout>
              <c:xMode val="edge"/>
              <c:yMode val="edge"/>
              <c:x val="1.8823529411764971E-2"/>
              <c:y val="0.37800000000000239"/>
            </c:manualLayout>
          </c:layout>
          <c:overlay val="0"/>
          <c:spPr>
            <a:noFill/>
            <a:ln w="22711">
              <a:noFill/>
            </a:ln>
          </c:spPr>
        </c:title>
        <c:numFmt formatCode="General" sourceLinked="1"/>
        <c:majorTickMark val="out"/>
        <c:minorTickMark val="none"/>
        <c:tickLblPos val="nextTo"/>
        <c:crossAx val="238208320"/>
        <c:crosses val="autoZero"/>
        <c:crossBetween val="between"/>
        <c:majorUnit val="12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700720102294916"/>
          <c:y val="0.40465759961822956"/>
          <c:w val="9.8776274760526736E-2"/>
          <c:h val="0.17250298258172275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9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Oth Direct</c:v>
                </c:pt>
              </c:strCache>
            </c:strRef>
          </c:tx>
          <c:spPr>
            <a:solidFill>
              <a:srgbClr val="99CC00"/>
            </a:solidFill>
          </c:spPr>
          <c:dLbls>
            <c:dLbl>
              <c:idx val="0"/>
              <c:layout>
                <c:manualLayout>
                  <c:x val="2.1479813710818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26-4BE0-B8C4-6920F2006FD4}"/>
                </c:ext>
              </c:extLst>
            </c:dLbl>
            <c:dLbl>
              <c:idx val="3"/>
              <c:layout>
                <c:manualLayout>
                  <c:x val="3.1446540880503177E-3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DA-4CD1-84E1-AEC3929D74FE}"/>
                </c:ext>
              </c:extLst>
            </c:dLbl>
            <c:dLbl>
              <c:idx val="4"/>
              <c:layout>
                <c:manualLayout>
                  <c:x val="3.1446540880503177E-3"/>
                  <c:y val="-3.750000000000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26-4BE0-B8C4-6920F2006FD4}"/>
                </c:ext>
              </c:extLst>
            </c:dLbl>
            <c:dLbl>
              <c:idx val="5"/>
              <c:layout>
                <c:manualLayout>
                  <c:x val="0"/>
                  <c:y val="-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26-4BE0-B8C4-6920F2006FD4}"/>
                </c:ext>
              </c:extLst>
            </c:dLbl>
            <c:dLbl>
              <c:idx val="6"/>
              <c:layout>
                <c:manualLayout>
                  <c:x val="4.7169811320754715E-3"/>
                  <c:y val="-4.6874999999999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26-4BE0-B8C4-6920F2006FD4}"/>
                </c:ext>
              </c:extLst>
            </c:dLbl>
            <c:dLbl>
              <c:idx val="7"/>
              <c:layout>
                <c:manualLayout>
                  <c:x val="-1.2380527894179652E-7"/>
                  <c:y val="-5.9375000000000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826-4BE0-B8C4-6920F2006FD4}"/>
                </c:ext>
              </c:extLst>
            </c:dLbl>
            <c:dLbl>
              <c:idx val="8"/>
              <c:layout>
                <c:manualLayout>
                  <c:x val="-2.5157232704402517E-2"/>
                  <c:y val="-3.1250000000000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26-4BE0-B8C4-6920F2006FD4}"/>
                </c:ext>
              </c:extLst>
            </c:dLbl>
            <c:dLbl>
              <c:idx val="9"/>
              <c:layout>
                <c:manualLayout>
                  <c:x val="-2.47017857674417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26-4BE0-B8C4-6920F2006F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Sheet1!$B$13:$B$22</c:f>
              <c:numCache>
                <c:formatCode>0</c:formatCode>
                <c:ptCount val="10"/>
                <c:pt idx="0">
                  <c:v>153</c:v>
                </c:pt>
                <c:pt idx="1">
                  <c:v>135</c:v>
                </c:pt>
                <c:pt idx="2">
                  <c:v>124</c:v>
                </c:pt>
                <c:pt idx="3">
                  <c:v>143</c:v>
                </c:pt>
                <c:pt idx="4">
                  <c:v>159</c:v>
                </c:pt>
                <c:pt idx="5">
                  <c:v>147</c:v>
                </c:pt>
                <c:pt idx="6">
                  <c:v>154</c:v>
                </c:pt>
                <c:pt idx="7">
                  <c:v>134</c:v>
                </c:pt>
                <c:pt idx="8">
                  <c:v>193</c:v>
                </c:pt>
                <c:pt idx="9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826-4BE0-B8C4-6920F2006F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Fertilizer</c:v>
                </c:pt>
              </c:strCache>
            </c:strRef>
          </c:tx>
          <c:spPr>
            <a:solidFill>
              <a:srgbClr val="6699FF"/>
            </a:solidFill>
          </c:spPr>
          <c:dLbls>
            <c:dLbl>
              <c:idx val="0"/>
              <c:layout>
                <c:manualLayout>
                  <c:x val="1.93318323397369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26-4BE0-B8C4-6920F2006FD4}"/>
                </c:ext>
              </c:extLst>
            </c:dLbl>
            <c:dLbl>
              <c:idx val="8"/>
              <c:layout>
                <c:manualLayout>
                  <c:x val="-2.6729683553706845E-2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DA-4CD1-84E1-AEC3929D74FE}"/>
                </c:ext>
              </c:extLst>
            </c:dLbl>
            <c:dLbl>
              <c:idx val="9"/>
              <c:layout>
                <c:manualLayout>
                  <c:x val="-2.47017857674417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26-4BE0-B8C4-6920F2006F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Sheet1!$C$13:$C$22</c:f>
              <c:numCache>
                <c:formatCode>General</c:formatCode>
                <c:ptCount val="10"/>
                <c:pt idx="0">
                  <c:v>129</c:v>
                </c:pt>
                <c:pt idx="1">
                  <c:v>125</c:v>
                </c:pt>
                <c:pt idx="2">
                  <c:v>111</c:v>
                </c:pt>
                <c:pt idx="3">
                  <c:v>102</c:v>
                </c:pt>
                <c:pt idx="4">
                  <c:v>101</c:v>
                </c:pt>
                <c:pt idx="5">
                  <c:v>119</c:v>
                </c:pt>
                <c:pt idx="6">
                  <c:v>114</c:v>
                </c:pt>
                <c:pt idx="7">
                  <c:v>124</c:v>
                </c:pt>
                <c:pt idx="8">
                  <c:v>193</c:v>
                </c:pt>
                <c:pt idx="9">
                  <c:v>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26-4BE0-B8C4-6920F2006FD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Seed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47981371081879E-2"/>
                  <c:y val="-2.5644318551706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26-4BE0-B8C4-6920F2006FD4}"/>
                </c:ext>
              </c:extLst>
            </c:dLbl>
            <c:dLbl>
              <c:idx val="8"/>
              <c:layout>
                <c:manualLayout>
                  <c:x val="-2.8301886792452831E-2"/>
                  <c:y val="1.874999999999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DA-4CD1-84E1-AEC3929D74FE}"/>
                </c:ext>
              </c:extLst>
            </c:dLbl>
            <c:dLbl>
              <c:idx val="9"/>
              <c:layout>
                <c:manualLayout>
                  <c:x val="-2.4701785767441767E-2"/>
                  <c:y val="-2.5644318551705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826-4BE0-B8C4-6920F2006F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Sheet1!$D$13:$D$22</c:f>
              <c:numCache>
                <c:formatCode>General</c:formatCode>
                <c:ptCount val="10"/>
                <c:pt idx="0">
                  <c:v>99</c:v>
                </c:pt>
                <c:pt idx="1">
                  <c:v>95</c:v>
                </c:pt>
                <c:pt idx="2">
                  <c:v>90</c:v>
                </c:pt>
                <c:pt idx="3">
                  <c:v>92</c:v>
                </c:pt>
                <c:pt idx="4">
                  <c:v>89</c:v>
                </c:pt>
                <c:pt idx="5">
                  <c:v>88</c:v>
                </c:pt>
                <c:pt idx="6">
                  <c:v>88</c:v>
                </c:pt>
                <c:pt idx="7">
                  <c:v>91</c:v>
                </c:pt>
                <c:pt idx="8">
                  <c:v>101</c:v>
                </c:pt>
                <c:pt idx="9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826-4BE0-B8C4-6920F2006FD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Land Rent</c:v>
                </c:pt>
              </c:strCache>
            </c:strRef>
          </c:tx>
          <c:spPr>
            <a:solidFill>
              <a:srgbClr val="FF7C80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1.82578416541959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826-4BE0-B8C4-6920F2006FD4}"/>
                </c:ext>
              </c:extLst>
            </c:dLbl>
            <c:dLbl>
              <c:idx val="8"/>
              <c:layout>
                <c:manualLayout>
                  <c:x val="-3.14465408805032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DA-4CD1-84E1-AEC3929D74FE}"/>
                </c:ext>
              </c:extLst>
            </c:dLbl>
            <c:dLbl>
              <c:idx val="9"/>
              <c:layout>
                <c:manualLayout>
                  <c:x val="-2.4701785767441767E-2"/>
                  <c:y val="5.1288637103411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826-4BE0-B8C4-6920F2006F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Sheet1!$E$13:$E$22</c:f>
              <c:numCache>
                <c:formatCode>0</c:formatCode>
                <c:ptCount val="10"/>
                <c:pt idx="0">
                  <c:v>102</c:v>
                </c:pt>
                <c:pt idx="1">
                  <c:v>102</c:v>
                </c:pt>
                <c:pt idx="2">
                  <c:v>116</c:v>
                </c:pt>
                <c:pt idx="3">
                  <c:v>117</c:v>
                </c:pt>
                <c:pt idx="4">
                  <c:v>128</c:v>
                </c:pt>
                <c:pt idx="5">
                  <c:v>120</c:v>
                </c:pt>
                <c:pt idx="6">
                  <c:v>121</c:v>
                </c:pt>
                <c:pt idx="7">
                  <c:v>119</c:v>
                </c:pt>
                <c:pt idx="8">
                  <c:v>137</c:v>
                </c:pt>
                <c:pt idx="9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826-4BE0-B8C4-6920F2006FD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Chemicals</c:v>
                </c:pt>
              </c:strCache>
            </c:strRef>
          </c:tx>
          <c:spPr>
            <a:solidFill>
              <a:srgbClr val="FFFF99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1.8257841654195972E-2"/>
                  <c:y val="-2.66818028723252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636199608695302E-2"/>
                      <c:h val="6.9175650255110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4826-4BE0-B8C4-6920F2006FD4}"/>
                </c:ext>
              </c:extLst>
            </c:dLbl>
            <c:dLbl>
              <c:idx val="1"/>
              <c:layout>
                <c:manualLayout>
                  <c:x val="-4.7169811320755001E-3"/>
                  <c:y val="-4.37500000000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826-4BE0-B8C4-6920F2006FD4}"/>
                </c:ext>
              </c:extLst>
            </c:dLbl>
            <c:dLbl>
              <c:idx val="2"/>
              <c:layout>
                <c:manualLayout>
                  <c:x val="0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826-4BE0-B8C4-6920F2006FD4}"/>
                </c:ext>
              </c:extLst>
            </c:dLbl>
            <c:dLbl>
              <c:idx val="3"/>
              <c:layout>
                <c:manualLayout>
                  <c:x val="-1.5723270440251573E-3"/>
                  <c:y val="-3.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826-4BE0-B8C4-6920F2006FD4}"/>
                </c:ext>
              </c:extLst>
            </c:dLbl>
            <c:dLbl>
              <c:idx val="4"/>
              <c:layout>
                <c:manualLayout>
                  <c:x val="-4.7169811320754715E-3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826-4BE0-B8C4-6920F2006FD4}"/>
                </c:ext>
              </c:extLst>
            </c:dLbl>
            <c:dLbl>
              <c:idx val="5"/>
              <c:layout>
                <c:manualLayout>
                  <c:x val="0"/>
                  <c:y val="-3.437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826-4BE0-B8C4-6920F2006FD4}"/>
                </c:ext>
              </c:extLst>
            </c:dLbl>
            <c:dLbl>
              <c:idx val="6"/>
              <c:layout>
                <c:manualLayout>
                  <c:x val="7.8616352201256717E-3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826-4BE0-B8C4-6920F2006FD4}"/>
                </c:ext>
              </c:extLst>
            </c:dLbl>
            <c:dLbl>
              <c:idx val="7"/>
              <c:layout>
                <c:manualLayout>
                  <c:x val="3.1446540880501993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826-4BE0-B8C4-6920F2006FD4}"/>
                </c:ext>
              </c:extLst>
            </c:dLbl>
            <c:dLbl>
              <c:idx val="8"/>
              <c:layout>
                <c:manualLayout>
                  <c:x val="-2.7515723270440249E-2"/>
                  <c:y val="-3.59374999999999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37106918238993E-2"/>
                      <c:h val="8.2515748031496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4826-4BE0-B8C4-6920F2006FD4}"/>
                </c:ext>
              </c:extLst>
            </c:dLbl>
            <c:dLbl>
              <c:idx val="9"/>
              <c:layout>
                <c:manualLayout>
                  <c:x val="-2.5238781110212077E-2"/>
                  <c:y val="1.28221592758529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2662461809906E-2"/>
                      <c:h val="7.68689458206222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4826-4BE0-B8C4-6920F2006FD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Sheet1!$F$13:$F$22</c:f>
              <c:numCache>
                <c:formatCode>General</c:formatCode>
                <c:ptCount val="10"/>
                <c:pt idx="0">
                  <c:v>26</c:v>
                </c:pt>
                <c:pt idx="1">
                  <c:v>27</c:v>
                </c:pt>
                <c:pt idx="2">
                  <c:v>27</c:v>
                </c:pt>
                <c:pt idx="3">
                  <c:v>27</c:v>
                </c:pt>
                <c:pt idx="4">
                  <c:v>26</c:v>
                </c:pt>
                <c:pt idx="5">
                  <c:v>27</c:v>
                </c:pt>
                <c:pt idx="6">
                  <c:v>20</c:v>
                </c:pt>
                <c:pt idx="7">
                  <c:v>29</c:v>
                </c:pt>
                <c:pt idx="8">
                  <c:v>41</c:v>
                </c:pt>
                <c:pt idx="9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4826-4BE0-B8C4-6920F2006F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5350576"/>
        <c:axId val="235351136"/>
      </c:areaChart>
      <c:catAx>
        <c:axId val="23535057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35351136"/>
        <c:crosses val="autoZero"/>
        <c:auto val="1"/>
        <c:lblAlgn val="ctr"/>
        <c:lblOffset val="100"/>
        <c:noMultiLvlLbl val="0"/>
      </c:catAx>
      <c:valAx>
        <c:axId val="23535113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5350576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66643843432704E-2"/>
          <c:y val="5.0008288437629507E-2"/>
          <c:w val="0.90599132717106012"/>
          <c:h val="0.67333842726896009"/>
        </c:manualLayout>
      </c:layou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Direct &amp; Overhead Exp/Acre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4.9275362318840582E-2"/>
                  <c:y val="-8.585526315789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5A-4934-A8B9-BCDC2E5B82BF}"/>
                </c:ext>
              </c:extLst>
            </c:dLbl>
            <c:dLbl>
              <c:idx val="1"/>
              <c:layout>
                <c:manualLayout>
                  <c:x val="-5.3623188405797099E-2"/>
                  <c:y val="-6.2424108992954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5A-4934-A8B9-BCDC2E5B82BF}"/>
                </c:ext>
              </c:extLst>
            </c:dLbl>
            <c:dLbl>
              <c:idx val="2"/>
              <c:layout>
                <c:manualLayout>
                  <c:x val="-8.1159420289855067E-2"/>
                  <c:y val="-0.10950683796104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5A-4934-A8B9-BCDC2E5B82BF}"/>
                </c:ext>
              </c:extLst>
            </c:dLbl>
            <c:dLbl>
              <c:idx val="3"/>
              <c:layout>
                <c:manualLayout>
                  <c:x val="-4.6376811594202899E-2"/>
                  <c:y val="-7.0033153750518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5A-4934-A8B9-BCDC2E5B82BF}"/>
                </c:ext>
              </c:extLst>
            </c:dLbl>
            <c:dLbl>
              <c:idx val="4"/>
              <c:layout>
                <c:manualLayout>
                  <c:x val="-3.1637107346174122E-2"/>
                  <c:y val="-7.8504095193942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5A-4934-A8B9-BCDC2E5B82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2200" baseline="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Sheet1!$C$12:$C$16</c:f>
              <c:numCache>
                <c:formatCode>0.00</c:formatCode>
                <c:ptCount val="5"/>
                <c:pt idx="0">
                  <c:v>301.73</c:v>
                </c:pt>
                <c:pt idx="1">
                  <c:v>309.79000000000002</c:v>
                </c:pt>
                <c:pt idx="2">
                  <c:v>310.81</c:v>
                </c:pt>
                <c:pt idx="3">
                  <c:v>379.03</c:v>
                </c:pt>
                <c:pt idx="4">
                  <c:v>390.01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5A-4934-A8B9-BCDC2E5B8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465024"/>
        <c:axId val="232465584"/>
      </c:line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Yield/Acre</c:v>
                </c:pt>
              </c:strCache>
            </c:strRef>
          </c:tx>
          <c:spPr>
            <a:ln w="63500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</c:spPr>
          </c:marker>
          <c:dLbls>
            <c:dLbl>
              <c:idx val="0"/>
              <c:layout>
                <c:manualLayout>
                  <c:x val="-4.9275362318840575E-2"/>
                  <c:y val="-6.2828947368420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5A-4934-A8B9-BCDC2E5B82BF}"/>
                </c:ext>
              </c:extLst>
            </c:dLbl>
            <c:dLbl>
              <c:idx val="1"/>
              <c:layout>
                <c:manualLayout>
                  <c:x val="-5.0007932899439098E-2"/>
                  <c:y val="-3.0670169474063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5A-4934-A8B9-BCDC2E5B82BF}"/>
                </c:ext>
              </c:extLst>
            </c:dLbl>
            <c:dLbl>
              <c:idx val="2"/>
              <c:layout>
                <c:manualLayout>
                  <c:x val="-5.5072463768115941E-2"/>
                  <c:y val="-7.2697368421052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5A-4934-A8B9-BCDC2E5B82BF}"/>
                </c:ext>
              </c:extLst>
            </c:dLbl>
            <c:dLbl>
              <c:idx val="3"/>
              <c:layout>
                <c:manualLayout>
                  <c:x val="-2.0289969188634134E-2"/>
                  <c:y val="-8.0756578947368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5A-4934-A8B9-BCDC2E5B82BF}"/>
                </c:ext>
              </c:extLst>
            </c:dLbl>
            <c:dLbl>
              <c:idx val="4"/>
              <c:layout>
                <c:manualLayout>
                  <c:x val="-2.9455237874024182E-2"/>
                  <c:y val="-6.1058740706399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5A-4934-A8B9-BCDC2E5B82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aseline="0">
                    <a:solidFill>
                      <a:srgbClr val="008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Sheet1!$B$12:$B$16</c:f>
              <c:numCache>
                <c:formatCode>0.0</c:formatCode>
                <c:ptCount val="5"/>
                <c:pt idx="0">
                  <c:v>37.83</c:v>
                </c:pt>
                <c:pt idx="1">
                  <c:v>41.52</c:v>
                </c:pt>
                <c:pt idx="2">
                  <c:v>30.61</c:v>
                </c:pt>
                <c:pt idx="3">
                  <c:v>39.68</c:v>
                </c:pt>
                <c:pt idx="4">
                  <c:v>39.700000000000003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05A-4934-A8B9-BCDC2E5B8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466704"/>
        <c:axId val="232466144"/>
      </c:lineChart>
      <c:catAx>
        <c:axId val="23246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 baseline="0"/>
            </a:pPr>
            <a:endParaRPr lang="en-US"/>
          </a:p>
        </c:txPr>
        <c:crossAx val="232465584"/>
        <c:crosses val="autoZero"/>
        <c:auto val="1"/>
        <c:lblAlgn val="ctr"/>
        <c:lblOffset val="100"/>
        <c:noMultiLvlLbl val="0"/>
      </c:catAx>
      <c:valAx>
        <c:axId val="232465584"/>
        <c:scaling>
          <c:orientation val="minMax"/>
          <c:max val="420"/>
          <c:min val="20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one"/>
        <c:crossAx val="232465024"/>
        <c:crosses val="autoZero"/>
        <c:crossBetween val="between"/>
      </c:valAx>
      <c:valAx>
        <c:axId val="232466144"/>
        <c:scaling>
          <c:orientation val="minMax"/>
          <c:max val="65"/>
          <c:min val="28"/>
        </c:scaling>
        <c:delete val="0"/>
        <c:axPos val="r"/>
        <c:numFmt formatCode="0.0" sourceLinked="1"/>
        <c:majorTickMark val="out"/>
        <c:minorTickMark val="none"/>
        <c:tickLblPos val="none"/>
        <c:crossAx val="232466704"/>
        <c:crosses val="max"/>
        <c:crossBetween val="between"/>
        <c:majorUnit val="25"/>
      </c:valAx>
      <c:catAx>
        <c:axId val="232466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246614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8.5278557571607905E-2"/>
          <c:y val="0.85874740986324061"/>
          <c:w val="0.81810510099281064"/>
          <c:h val="9.3579569001243354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Land Rent</c:v>
                </c:pt>
              </c:strCache>
            </c:strRef>
          </c:tx>
          <c:spPr>
            <a:solidFill>
              <a:srgbClr val="99CC00"/>
            </a:solidFill>
          </c:spPr>
          <c:dLbls>
            <c:dLbl>
              <c:idx val="0"/>
              <c:layout>
                <c:manualLayout>
                  <c:x val="2.2142857380072392E-2"/>
                  <c:y val="5.0505050505049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66-4ECA-9FD3-6DC12A206E27}"/>
                </c:ext>
              </c:extLst>
            </c:dLbl>
            <c:dLbl>
              <c:idx val="3"/>
              <c:layout>
                <c:manualLayout>
                  <c:x val="3.1446540880503177E-3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FF-43E9-AD13-F88E197DABBB}"/>
                </c:ext>
              </c:extLst>
            </c:dLbl>
            <c:dLbl>
              <c:idx val="4"/>
              <c:layout>
                <c:manualLayout>
                  <c:x val="3.1446540880503146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66-4ECA-9FD3-6DC12A206E27}"/>
                </c:ext>
              </c:extLst>
            </c:dLbl>
            <c:dLbl>
              <c:idx val="5"/>
              <c:layout>
                <c:manualLayout>
                  <c:x val="-1.5723270440251573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66-4ECA-9FD3-6DC12A206E27}"/>
                </c:ext>
              </c:extLst>
            </c:dLbl>
            <c:dLbl>
              <c:idx val="6"/>
              <c:layout>
                <c:manualLayout>
                  <c:x val="-3.1446540880503146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66-4ECA-9FD3-6DC12A206E27}"/>
                </c:ext>
              </c:extLst>
            </c:dLbl>
            <c:dLbl>
              <c:idx val="7"/>
              <c:layout>
                <c:manualLayout>
                  <c:x val="-2.4761055811419798E-7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166-4ECA-9FD3-6DC12A206E27}"/>
                </c:ext>
              </c:extLst>
            </c:dLbl>
            <c:dLbl>
              <c:idx val="8"/>
              <c:layout>
                <c:manualLayout>
                  <c:x val="-2.0440375377605985E-2"/>
                  <c:y val="-4.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66-4ECA-9FD3-6DC12A206E27}"/>
                </c:ext>
              </c:extLst>
            </c:dLbl>
            <c:dLbl>
              <c:idx val="9"/>
              <c:layout>
                <c:manualLayout>
                  <c:x val="-2.7414966280089628E-2"/>
                  <c:y val="-2.52525252525261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66-4ECA-9FD3-6DC12A206E2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Sheet1!$B$13:$B$22</c:f>
              <c:numCache>
                <c:formatCode>0</c:formatCode>
                <c:ptCount val="10"/>
                <c:pt idx="0">
                  <c:v>81</c:v>
                </c:pt>
                <c:pt idx="1">
                  <c:v>78</c:v>
                </c:pt>
                <c:pt idx="2">
                  <c:v>84</c:v>
                </c:pt>
                <c:pt idx="3">
                  <c:v>89</c:v>
                </c:pt>
                <c:pt idx="4">
                  <c:v>94</c:v>
                </c:pt>
                <c:pt idx="5">
                  <c:v>93</c:v>
                </c:pt>
                <c:pt idx="6">
                  <c:v>96.04</c:v>
                </c:pt>
                <c:pt idx="7">
                  <c:v>97</c:v>
                </c:pt>
                <c:pt idx="8">
                  <c:v>106</c:v>
                </c:pt>
                <c:pt idx="9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166-4ECA-9FD3-6DC12A206E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Fertilizer</c:v>
                </c:pt>
              </c:strCache>
            </c:strRef>
          </c:tx>
          <c:spPr>
            <a:solidFill>
              <a:srgbClr val="6699FF"/>
            </a:solidFill>
          </c:spPr>
          <c:dLbls>
            <c:dLbl>
              <c:idx val="0"/>
              <c:layout>
                <c:manualLayout>
                  <c:x val="1.581632670005171E-2"/>
                  <c:y val="5.050505050505050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05952418511462E-2"/>
                      <c:h val="6.8118786288077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A166-4ECA-9FD3-6DC12A206E27}"/>
                </c:ext>
              </c:extLst>
            </c:dLbl>
            <c:dLbl>
              <c:idx val="8"/>
              <c:layout>
                <c:manualLayout>
                  <c:x val="-2.0440375377605985E-2"/>
                  <c:y val="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FF-43E9-AD13-F88E197DABBB}"/>
                </c:ext>
              </c:extLst>
            </c:dLbl>
            <c:dLbl>
              <c:idx val="9"/>
              <c:layout>
                <c:manualLayout>
                  <c:x val="-2.31972791600758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787415285097384E-2"/>
                      <c:h val="6.30682812375725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166-4ECA-9FD3-6DC12A206E2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Sheet1!$C$13:$C$22</c:f>
              <c:numCache>
                <c:formatCode>0</c:formatCode>
                <c:ptCount val="10"/>
                <c:pt idx="0">
                  <c:v>31</c:v>
                </c:pt>
                <c:pt idx="1">
                  <c:v>30</c:v>
                </c:pt>
                <c:pt idx="2">
                  <c:v>26</c:v>
                </c:pt>
                <c:pt idx="3">
                  <c:v>24</c:v>
                </c:pt>
                <c:pt idx="4">
                  <c:v>26</c:v>
                </c:pt>
                <c:pt idx="5">
                  <c:v>25</c:v>
                </c:pt>
                <c:pt idx="6">
                  <c:v>23.65</c:v>
                </c:pt>
                <c:pt idx="7">
                  <c:v>30</c:v>
                </c:pt>
                <c:pt idx="8">
                  <c:v>41</c:v>
                </c:pt>
                <c:pt idx="9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66-4ECA-9FD3-6DC12A206E2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 Direct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79251702600586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787415285097384E-2"/>
                      <c:h val="6.30682812375725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166-4ECA-9FD3-6DC12A206E27}"/>
                </c:ext>
              </c:extLst>
            </c:dLbl>
            <c:dLbl>
              <c:idx val="8"/>
              <c:layout>
                <c:manualLayout>
                  <c:x val="-2.6729559748427788E-2"/>
                  <c:y val="6.2499999999999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FF-43E9-AD13-F88E197DABBB}"/>
                </c:ext>
              </c:extLst>
            </c:dLbl>
            <c:dLbl>
              <c:idx val="9"/>
              <c:layout>
                <c:manualLayout>
                  <c:x val="-2.4251700940079286E-2"/>
                  <c:y val="-7.5757575757575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166-4ECA-9FD3-6DC12A206E2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Sheet1!$D$13:$D$22</c:f>
              <c:numCache>
                <c:formatCode>0</c:formatCode>
                <c:ptCount val="10"/>
                <c:pt idx="0">
                  <c:v>77</c:v>
                </c:pt>
                <c:pt idx="1">
                  <c:v>62</c:v>
                </c:pt>
                <c:pt idx="2">
                  <c:v>70</c:v>
                </c:pt>
                <c:pt idx="3">
                  <c:v>76</c:v>
                </c:pt>
                <c:pt idx="4">
                  <c:v>79</c:v>
                </c:pt>
                <c:pt idx="5">
                  <c:v>80</c:v>
                </c:pt>
                <c:pt idx="6">
                  <c:v>76.98</c:v>
                </c:pt>
                <c:pt idx="7">
                  <c:v>132</c:v>
                </c:pt>
                <c:pt idx="8">
                  <c:v>105</c:v>
                </c:pt>
                <c:pt idx="9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166-4ECA-9FD3-6DC12A206E2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Seed</c:v>
                </c:pt>
              </c:strCache>
            </c:strRef>
          </c:tx>
          <c:spPr>
            <a:ln w="25400">
              <a:noFill/>
            </a:ln>
          </c:spPr>
          <c:dLbls>
            <c:dLbl>
              <c:idx val="0"/>
              <c:layout>
                <c:manualLayout>
                  <c:x val="1.1071387177367692E-2"/>
                  <c:y val="-9.37504970969537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386054865135295E-2"/>
                      <c:h val="6.30682812375725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A166-4ECA-9FD3-6DC12A206E27}"/>
                </c:ext>
              </c:extLst>
            </c:dLbl>
            <c:dLbl>
              <c:idx val="1"/>
              <c:layout>
                <c:manualLayout>
                  <c:x val="-3.1446540880503146E-3"/>
                  <c:y val="-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166-4ECA-9FD3-6DC12A206E27}"/>
                </c:ext>
              </c:extLst>
            </c:dLbl>
            <c:dLbl>
              <c:idx val="2"/>
              <c:layout>
                <c:manualLayout>
                  <c:x val="1.5723270440251573E-3"/>
                  <c:y val="-6.2499999999999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166-4ECA-9FD3-6DC12A206E27}"/>
                </c:ext>
              </c:extLst>
            </c:dLbl>
            <c:dLbl>
              <c:idx val="3"/>
              <c:layout>
                <c:manualLayout>
                  <c:x val="7.8616352201257862E-3"/>
                  <c:y val="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166-4ECA-9FD3-6DC12A206E27}"/>
                </c:ext>
              </c:extLst>
            </c:dLbl>
            <c:dLbl>
              <c:idx val="5"/>
              <c:layout>
                <c:manualLayout>
                  <c:x val="-1.5723270440251573E-3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FF-43E9-AD13-F88E197DABBB}"/>
                </c:ext>
              </c:extLst>
            </c:dLbl>
            <c:dLbl>
              <c:idx val="6"/>
              <c:layout>
                <c:manualLayout>
                  <c:x val="-4.7169811320754715E-3"/>
                  <c:y val="-2.5000246062992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166-4ECA-9FD3-6DC12A206E27}"/>
                </c:ext>
              </c:extLst>
            </c:dLbl>
            <c:dLbl>
              <c:idx val="7"/>
              <c:layout>
                <c:manualLayout>
                  <c:x val="4.7168573267965296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166-4ECA-9FD3-6DC12A206E27}"/>
                </c:ext>
              </c:extLst>
            </c:dLbl>
            <c:dLbl>
              <c:idx val="8"/>
              <c:layout>
                <c:manualLayout>
                  <c:x val="-2.0440251572327043E-2"/>
                  <c:y val="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166-4ECA-9FD3-6DC12A206E27}"/>
                </c:ext>
              </c:extLst>
            </c:dLbl>
            <c:dLbl>
              <c:idx val="9"/>
              <c:layout>
                <c:manualLayout>
                  <c:x val="-2.10883940874004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4005185430448177E-2"/>
                      <c:h val="6.30682812375725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A166-4ECA-9FD3-6DC12A206E2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Sheet1!$E$13:$E$22</c:f>
              <c:numCache>
                <c:formatCode>0</c:formatCode>
                <c:ptCount val="10"/>
                <c:pt idx="0">
                  <c:v>64</c:v>
                </c:pt>
                <c:pt idx="1">
                  <c:v>63</c:v>
                </c:pt>
                <c:pt idx="2" formatCode="General">
                  <c:v>59</c:v>
                </c:pt>
                <c:pt idx="3" formatCode="General">
                  <c:v>57</c:v>
                </c:pt>
                <c:pt idx="4" formatCode="General">
                  <c:v>58</c:v>
                </c:pt>
                <c:pt idx="5" formatCode="General">
                  <c:v>54</c:v>
                </c:pt>
                <c:pt idx="6">
                  <c:v>53.3</c:v>
                </c:pt>
                <c:pt idx="7" formatCode="General">
                  <c:v>56</c:v>
                </c:pt>
                <c:pt idx="8" formatCode="General">
                  <c:v>58</c:v>
                </c:pt>
                <c:pt idx="9" formatCode="General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A166-4ECA-9FD3-6DC12A206E2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Chemicals</c:v>
                </c:pt>
              </c:strCache>
            </c:strRef>
          </c:tx>
          <c:spPr>
            <a:solidFill>
              <a:srgbClr val="FFFF99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9.4897960200310254E-3"/>
                  <c:y val="-4.32454465919032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166-4ECA-9FD3-6DC12A206E27}"/>
                </c:ext>
              </c:extLst>
            </c:dLbl>
            <c:dLbl>
              <c:idx val="1"/>
              <c:layout>
                <c:manualLayout>
                  <c:x val="-1.4150943396226443E-2"/>
                  <c:y val="6.2497539370078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166-4ECA-9FD3-6DC12A206E27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166-4ECA-9FD3-6DC12A206E27}"/>
                </c:ext>
              </c:extLst>
            </c:dLbl>
            <c:dLbl>
              <c:idx val="3"/>
              <c:layout>
                <c:manualLayout>
                  <c:x val="2.20125786163522E-2"/>
                  <c:y val="-2.03125000000000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95344921507446E-2"/>
                      <c:h val="7.62657480314960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A166-4ECA-9FD3-6DC12A206E27}"/>
                </c:ext>
              </c:extLst>
            </c:dLbl>
            <c:dLbl>
              <c:idx val="4"/>
              <c:layout>
                <c:manualLayout>
                  <c:x val="-4.7169811320754715E-3"/>
                  <c:y val="-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166-4ECA-9FD3-6DC12A206E27}"/>
                </c:ext>
              </c:extLst>
            </c:dLbl>
            <c:dLbl>
              <c:idx val="5"/>
              <c:layout>
                <c:manualLayout>
                  <c:x val="-1.5723270440251573E-3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166-4ECA-9FD3-6DC12A206E27}"/>
                </c:ext>
              </c:extLst>
            </c:dLbl>
            <c:dLbl>
              <c:idx val="6"/>
              <c:layout>
                <c:manualLayout>
                  <c:x val="-3.1446540880504296E-3"/>
                  <c:y val="-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166-4ECA-9FD3-6DC12A206E27}"/>
                </c:ext>
              </c:extLst>
            </c:dLbl>
            <c:dLbl>
              <c:idx val="7"/>
              <c:layout>
                <c:manualLayout>
                  <c:x val="3.1446540880503146E-3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166-4ECA-9FD3-6DC12A206E27}"/>
                </c:ext>
              </c:extLst>
            </c:dLbl>
            <c:dLbl>
              <c:idx val="8"/>
              <c:layout>
                <c:manualLayout>
                  <c:x val="-2.4371192987668881E-2"/>
                  <c:y val="-4.68737696850393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27987421383648E-2"/>
                      <c:h val="9.50157480314960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0-A166-4ECA-9FD3-6DC12A206E27}"/>
                </c:ext>
              </c:extLst>
            </c:dLbl>
            <c:dLbl>
              <c:idx val="9"/>
              <c:layout>
                <c:manualLayout>
                  <c:x val="-2.0034013820065498E-2"/>
                  <c:y val="-2.525252525252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166-4ECA-9FD3-6DC12A206E2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Sheet1!$F$13:$F$22</c:f>
              <c:numCache>
                <c:formatCode>0</c:formatCode>
                <c:ptCount val="10"/>
                <c:pt idx="0">
                  <c:v>21</c:v>
                </c:pt>
                <c:pt idx="1">
                  <c:v>25</c:v>
                </c:pt>
                <c:pt idx="2" formatCode="General">
                  <c:v>24</c:v>
                </c:pt>
                <c:pt idx="3" formatCode="General">
                  <c:v>31</c:v>
                </c:pt>
                <c:pt idx="4" formatCode="General">
                  <c:v>32</c:v>
                </c:pt>
                <c:pt idx="5" formatCode="General">
                  <c:v>30</c:v>
                </c:pt>
                <c:pt idx="6">
                  <c:v>34.450000000000003</c:v>
                </c:pt>
                <c:pt idx="7" formatCode="General">
                  <c:v>35</c:v>
                </c:pt>
                <c:pt idx="8" formatCode="General">
                  <c:v>50</c:v>
                </c:pt>
                <c:pt idx="9" formatCode="General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A166-4ECA-9FD3-6DC12A206E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475664"/>
        <c:axId val="232476224"/>
      </c:areaChart>
      <c:catAx>
        <c:axId val="23247566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32476224"/>
        <c:crosses val="autoZero"/>
        <c:auto val="1"/>
        <c:lblAlgn val="ctr"/>
        <c:lblOffset val="100"/>
        <c:noMultiLvlLbl val="0"/>
      </c:catAx>
      <c:valAx>
        <c:axId val="2324762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2475664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66643843432704E-2"/>
          <c:y val="5.0008288437629507E-2"/>
          <c:w val="0.90599132717106012"/>
          <c:h val="0.67333842726896009"/>
        </c:manualLayout>
      </c:layou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Direct &amp; Overhead Exp/Acre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4.6376811594202955E-2"/>
                  <c:y val="-8.2565789473684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17-4874-95E4-0AFAE818C9B0}"/>
                </c:ext>
              </c:extLst>
            </c:dLbl>
            <c:dLbl>
              <c:idx val="1"/>
              <c:layout>
                <c:manualLayout>
                  <c:x val="-5.2173913043478258E-2"/>
                  <c:y val="-0.125493421052631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17-4874-95E4-0AFAE818C9B0}"/>
                </c:ext>
              </c:extLst>
            </c:dLbl>
            <c:dLbl>
              <c:idx val="2"/>
              <c:layout>
                <c:manualLayout>
                  <c:x val="-5.2173913043478258E-2"/>
                  <c:y val="-0.112828947368421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17-4874-95E4-0AFAE818C9B0}"/>
                </c:ext>
              </c:extLst>
            </c:dLbl>
            <c:dLbl>
              <c:idx val="3"/>
              <c:layout>
                <c:manualLayout>
                  <c:x val="-5.5830797564043626E-2"/>
                  <c:y val="-5.864369048109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17-4874-95E4-0AFAE818C9B0}"/>
                </c:ext>
              </c:extLst>
            </c:dLbl>
            <c:dLbl>
              <c:idx val="4"/>
              <c:layout>
                <c:manualLayout>
                  <c:x val="-4.066556023086864E-2"/>
                  <c:y val="-6.2827225130890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17-4874-95E4-0AFAE818C9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2200" baseline="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Sheet1!$C$12:$C$16</c:f>
              <c:numCache>
                <c:formatCode>0.00</c:formatCode>
                <c:ptCount val="5"/>
                <c:pt idx="0">
                  <c:v>572.6</c:v>
                </c:pt>
                <c:pt idx="1">
                  <c:v>597.78</c:v>
                </c:pt>
                <c:pt idx="2">
                  <c:v>600.39</c:v>
                </c:pt>
                <c:pt idx="3">
                  <c:v>690.23</c:v>
                </c:pt>
                <c:pt idx="4">
                  <c:v>717.43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117-4874-95E4-0AFAE818C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479024"/>
        <c:axId val="232479584"/>
      </c:line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Yield/Acre</c:v>
                </c:pt>
              </c:strCache>
            </c:strRef>
          </c:tx>
          <c:spPr>
            <a:ln w="63500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</c:spPr>
          </c:marker>
          <c:dLbls>
            <c:dLbl>
              <c:idx val="0"/>
              <c:layout>
                <c:manualLayout>
                  <c:x val="-3.3400614921243972E-2"/>
                  <c:y val="-5.4355443789421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17-4874-95E4-0AFAE818C9B0}"/>
                </c:ext>
              </c:extLst>
            </c:dLbl>
            <c:dLbl>
              <c:idx val="1"/>
              <c:layout>
                <c:manualLayout>
                  <c:x val="-4.1405225145304002E-2"/>
                  <c:y val="-4.9873438595044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17-4874-95E4-0AFAE818C9B0}"/>
                </c:ext>
              </c:extLst>
            </c:dLbl>
            <c:dLbl>
              <c:idx val="2"/>
              <c:layout>
                <c:manualLayout>
                  <c:x val="-4.2028985507246375E-2"/>
                  <c:y val="-6.6118421052631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17-4874-95E4-0AFAE818C9B0}"/>
                </c:ext>
              </c:extLst>
            </c:dLbl>
            <c:dLbl>
              <c:idx val="3"/>
              <c:layout>
                <c:manualLayout>
                  <c:x val="-3.0655226156465921E-2"/>
                  <c:y val="-8.4097786206043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17-4874-95E4-0AFAE818C9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aseline="0">
                    <a:solidFill>
                      <a:srgbClr val="008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Sheet1!$B$12:$B$16</c:f>
              <c:numCache>
                <c:formatCode>0.0</c:formatCode>
                <c:ptCount val="5"/>
                <c:pt idx="0">
                  <c:v>18.7</c:v>
                </c:pt>
                <c:pt idx="1">
                  <c:v>21.03</c:v>
                </c:pt>
                <c:pt idx="2">
                  <c:v>13.3</c:v>
                </c:pt>
                <c:pt idx="3">
                  <c:v>19.37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117-4874-95E4-0AFAE818C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480704"/>
        <c:axId val="232480144"/>
      </c:lineChart>
      <c:catAx>
        <c:axId val="23247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32479584"/>
        <c:crosses val="autoZero"/>
        <c:auto val="1"/>
        <c:lblAlgn val="ctr"/>
        <c:lblOffset val="100"/>
        <c:noMultiLvlLbl val="0"/>
      </c:catAx>
      <c:valAx>
        <c:axId val="232479584"/>
        <c:scaling>
          <c:orientation val="minMax"/>
          <c:max val="750"/>
          <c:min val="350"/>
        </c:scaling>
        <c:delete val="0"/>
        <c:axPos val="l"/>
        <c:numFmt formatCode="0.00" sourceLinked="1"/>
        <c:majorTickMark val="out"/>
        <c:minorTickMark val="none"/>
        <c:tickLblPos val="none"/>
        <c:crossAx val="232479024"/>
        <c:crosses val="autoZero"/>
        <c:crossBetween val="between"/>
      </c:valAx>
      <c:valAx>
        <c:axId val="232480144"/>
        <c:scaling>
          <c:orientation val="minMax"/>
          <c:max val="45"/>
          <c:min val="10"/>
        </c:scaling>
        <c:delete val="0"/>
        <c:axPos val="r"/>
        <c:numFmt formatCode="0.0" sourceLinked="1"/>
        <c:majorTickMark val="out"/>
        <c:minorTickMark val="none"/>
        <c:tickLblPos val="none"/>
        <c:crossAx val="232480704"/>
        <c:crosses val="max"/>
        <c:crossBetween val="between"/>
      </c:valAx>
      <c:catAx>
        <c:axId val="232480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2480144"/>
        <c:crossesAt val="10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8.9626383658564429E-2"/>
          <c:y val="0.89822109407376693"/>
          <c:w val="0.79201814447107155"/>
          <c:h val="9.3579569001243354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Land Rent</c:v>
                </c:pt>
              </c:strCache>
            </c:strRef>
          </c:tx>
          <c:spPr>
            <a:solidFill>
              <a:srgbClr val="99CC00"/>
            </a:solidFill>
          </c:spPr>
          <c:dLbls>
            <c:dLbl>
              <c:idx val="0"/>
              <c:layout>
                <c:manualLayout>
                  <c:x val="2.5681758856710108E-2"/>
                  <c:y val="4.97512437810945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F7-46E6-8520-4FB5EAA7247E}"/>
                </c:ext>
              </c:extLst>
            </c:dLbl>
            <c:dLbl>
              <c:idx val="3"/>
              <c:layout>
                <c:manualLayout>
                  <c:x val="-1.5723270440251573E-3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5C-47D3-8214-86BA72EF3C9E}"/>
                </c:ext>
              </c:extLst>
            </c:dLbl>
            <c:dLbl>
              <c:idx val="4"/>
              <c:layout>
                <c:manualLayout>
                  <c:x val="3.1446540880503146E-3"/>
                  <c:y val="-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F7-46E6-8520-4FB5EAA7247E}"/>
                </c:ext>
              </c:extLst>
            </c:dLbl>
            <c:dLbl>
              <c:idx val="5"/>
              <c:layout>
                <c:manualLayout>
                  <c:x val="-1.5723270440251573E-3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F7-46E6-8520-4FB5EAA7247E}"/>
                </c:ext>
              </c:extLst>
            </c:dLbl>
            <c:dLbl>
              <c:idx val="6"/>
              <c:layout>
                <c:manualLayout>
                  <c:x val="-3.1446540880503146E-3"/>
                  <c:y val="-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F7-46E6-8520-4FB5EAA7247E}"/>
                </c:ext>
              </c:extLst>
            </c:dLbl>
            <c:dLbl>
              <c:idx val="7"/>
              <c:layout>
                <c:manualLayout>
                  <c:x val="-2.4761055799889535E-7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F7-46E6-8520-4FB5EAA7247E}"/>
                </c:ext>
              </c:extLst>
            </c:dLbl>
            <c:dLbl>
              <c:idx val="8"/>
              <c:layout>
                <c:manualLayout>
                  <c:x val="-2.3585029465656531E-2"/>
                  <c:y val="-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F7-46E6-8520-4FB5EAA7247E}"/>
                </c:ext>
              </c:extLst>
            </c:dLbl>
            <c:dLbl>
              <c:idx val="9"/>
              <c:layout>
                <c:manualLayout>
                  <c:x val="-2.1401465713925091E-2"/>
                  <c:y val="-7.462686567164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F7-46E6-8520-4FB5EAA724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Sheet1!$B$13:$B$22</c:f>
              <c:numCache>
                <c:formatCode>0</c:formatCode>
                <c:ptCount val="10"/>
                <c:pt idx="0">
                  <c:v>90</c:v>
                </c:pt>
                <c:pt idx="1">
                  <c:v>88</c:v>
                </c:pt>
                <c:pt idx="2">
                  <c:v>95</c:v>
                </c:pt>
                <c:pt idx="3">
                  <c:v>87</c:v>
                </c:pt>
                <c:pt idx="4">
                  <c:v>94</c:v>
                </c:pt>
                <c:pt idx="5">
                  <c:v>102</c:v>
                </c:pt>
                <c:pt idx="6">
                  <c:v>108</c:v>
                </c:pt>
                <c:pt idx="7">
                  <c:v>110</c:v>
                </c:pt>
                <c:pt idx="8">
                  <c:v>142</c:v>
                </c:pt>
                <c:pt idx="9">
                  <c:v>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EF7-46E6-8520-4FB5EAA724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Fertilizer</c:v>
                </c:pt>
              </c:strCache>
            </c:strRef>
          </c:tx>
          <c:spPr>
            <a:solidFill>
              <a:srgbClr val="6699FF"/>
            </a:solidFill>
          </c:spPr>
          <c:dLbls>
            <c:dLbl>
              <c:idx val="0"/>
              <c:layout>
                <c:manualLayout>
                  <c:x val="1.8191245856836326E-2"/>
                  <c:y val="2.4875621890546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F7-46E6-8520-4FB5EAA7247E}"/>
                </c:ext>
              </c:extLst>
            </c:dLbl>
            <c:dLbl>
              <c:idx val="8"/>
              <c:layout>
                <c:manualLayout>
                  <c:x val="-2.0440375377606006E-2"/>
                  <c:y val="-3.12500000000000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5C-47D3-8214-86BA72EF3C9E}"/>
                </c:ext>
              </c:extLst>
            </c:dLbl>
            <c:dLbl>
              <c:idx val="9"/>
              <c:layout>
                <c:manualLayout>
                  <c:x val="-1.8191245856836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F7-46E6-8520-4FB5EAA724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Sheet1!$C$13:$C$22</c:f>
              <c:numCache>
                <c:formatCode>0</c:formatCode>
                <c:ptCount val="10"/>
                <c:pt idx="0">
                  <c:v>82</c:v>
                </c:pt>
                <c:pt idx="1">
                  <c:v>78</c:v>
                </c:pt>
                <c:pt idx="2">
                  <c:v>74</c:v>
                </c:pt>
                <c:pt idx="3">
                  <c:v>73</c:v>
                </c:pt>
                <c:pt idx="4">
                  <c:v>73</c:v>
                </c:pt>
                <c:pt idx="5">
                  <c:v>79</c:v>
                </c:pt>
                <c:pt idx="6">
                  <c:v>94</c:v>
                </c:pt>
                <c:pt idx="7">
                  <c:v>101</c:v>
                </c:pt>
                <c:pt idx="8">
                  <c:v>140</c:v>
                </c:pt>
                <c:pt idx="9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EF7-46E6-8520-4FB5EAA724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 Direct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35416122853175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EF7-46E6-8520-4FB5EAA7247E}"/>
                </c:ext>
              </c:extLst>
            </c:dLbl>
            <c:dLbl>
              <c:idx val="8"/>
              <c:layout>
                <c:manualLayout>
                  <c:x val="-2.9874213836478102E-2"/>
                  <c:y val="-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5C-47D3-8214-86BA72EF3C9E}"/>
                </c:ext>
              </c:extLst>
            </c:dLbl>
            <c:dLbl>
              <c:idx val="9"/>
              <c:layout>
                <c:manualLayout>
                  <c:x val="-2.3541612285317599E-2"/>
                  <c:y val="2.4875621890547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EF7-46E6-8520-4FB5EAA724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Sheet1!$D$13:$D$22</c:f>
              <c:numCache>
                <c:formatCode>0</c:formatCode>
                <c:ptCount val="10"/>
                <c:pt idx="0">
                  <c:v>199</c:v>
                </c:pt>
                <c:pt idx="1">
                  <c:v>199</c:v>
                </c:pt>
                <c:pt idx="2">
                  <c:v>178</c:v>
                </c:pt>
                <c:pt idx="3">
                  <c:v>193</c:v>
                </c:pt>
                <c:pt idx="4">
                  <c:v>195</c:v>
                </c:pt>
                <c:pt idx="5">
                  <c:v>194</c:v>
                </c:pt>
                <c:pt idx="6">
                  <c:v>230</c:v>
                </c:pt>
                <c:pt idx="7">
                  <c:v>200</c:v>
                </c:pt>
                <c:pt idx="8">
                  <c:v>229</c:v>
                </c:pt>
                <c:pt idx="9">
                  <c:v>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EF7-46E6-8520-4FB5EAA7247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Seed</c:v>
                </c:pt>
              </c:strCache>
            </c:strRef>
          </c:tx>
          <c:spPr>
            <a:solidFill>
              <a:srgbClr val="FF9966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1.6051099285443817E-2"/>
                  <c:y val="3.0628354291533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EF7-46E6-8520-4FB5EAA7247E}"/>
                </c:ext>
              </c:extLst>
            </c:dLbl>
            <c:dLbl>
              <c:idx val="1"/>
              <c:layout>
                <c:manualLayout>
                  <c:x val="-3.1446540880503146E-3"/>
                  <c:y val="-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EF7-46E6-8520-4FB5EAA7247E}"/>
                </c:ext>
              </c:extLst>
            </c:dLbl>
            <c:dLbl>
              <c:idx val="2"/>
              <c:layout>
                <c:manualLayout>
                  <c:x val="1.5723270440251573E-3"/>
                  <c:y val="-6.2499999999999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EF7-46E6-8520-4FB5EAA7247E}"/>
                </c:ext>
              </c:extLst>
            </c:dLbl>
            <c:dLbl>
              <c:idx val="3"/>
              <c:layout>
                <c:manualLayout>
                  <c:x val="7.8616352201257862E-3"/>
                  <c:y val="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EF7-46E6-8520-4FB5EAA7247E}"/>
                </c:ext>
              </c:extLst>
            </c:dLbl>
            <c:dLbl>
              <c:idx val="5"/>
              <c:layout>
                <c:manualLayout>
                  <c:x val="-1.5723270440251573E-3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5C-47D3-8214-86BA72EF3C9E}"/>
                </c:ext>
              </c:extLst>
            </c:dLbl>
            <c:dLbl>
              <c:idx val="6"/>
              <c:layout>
                <c:manualLayout>
                  <c:x val="6.2893081761006293E-3"/>
                  <c:y val="-6.25024606299212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EF7-46E6-8520-4FB5EAA7247E}"/>
                </c:ext>
              </c:extLst>
            </c:dLbl>
            <c:dLbl>
              <c:idx val="7"/>
              <c:layout>
                <c:manualLayout>
                  <c:x val="4.7168573267965296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EF7-46E6-8520-4FB5EAA7247E}"/>
                </c:ext>
              </c:extLst>
            </c:dLbl>
            <c:dLbl>
              <c:idx val="8"/>
              <c:layout>
                <c:manualLayout>
                  <c:x val="-1.41510672015053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EF7-46E6-8520-4FB5EAA7247E}"/>
                </c:ext>
              </c:extLst>
            </c:dLbl>
            <c:dLbl>
              <c:idx val="9"/>
              <c:layout>
                <c:manualLayout>
                  <c:x val="-1.8191245856836326E-2"/>
                  <c:y val="-2.280238998451341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EF7-46E6-8520-4FB5EAA724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Sheet1!$E$13:$E$22</c:f>
              <c:numCache>
                <c:formatCode>0</c:formatCode>
                <c:ptCount val="10"/>
                <c:pt idx="0">
                  <c:v>95</c:v>
                </c:pt>
                <c:pt idx="1">
                  <c:v>94</c:v>
                </c:pt>
                <c:pt idx="2" formatCode="General">
                  <c:v>90</c:v>
                </c:pt>
                <c:pt idx="3" formatCode="General">
                  <c:v>95</c:v>
                </c:pt>
                <c:pt idx="4" formatCode="General">
                  <c:v>97</c:v>
                </c:pt>
                <c:pt idx="5" formatCode="General">
                  <c:v>90</c:v>
                </c:pt>
                <c:pt idx="6" formatCode="General">
                  <c:v>92</c:v>
                </c:pt>
                <c:pt idx="7" formatCode="General">
                  <c:v>88</c:v>
                </c:pt>
                <c:pt idx="8" formatCode="General">
                  <c:v>103</c:v>
                </c:pt>
                <c:pt idx="9" formatCode="General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EEF7-46E6-8520-4FB5EAA7247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Chemicals</c:v>
                </c:pt>
              </c:strCache>
            </c:strRef>
          </c:tx>
          <c:spPr>
            <a:solidFill>
              <a:srgbClr val="FFFF99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1.8191245856836326E-2"/>
                  <c:y val="-3.5074626865671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EF7-46E6-8520-4FB5EAA7247E}"/>
                </c:ext>
              </c:extLst>
            </c:dLbl>
            <c:dLbl>
              <c:idx val="1"/>
              <c:layout>
                <c:manualLayout>
                  <c:x val="-1.2578616352201286E-2"/>
                  <c:y val="-2.8125246062992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EF7-46E6-8520-4FB5EAA7247E}"/>
                </c:ext>
              </c:extLst>
            </c:dLbl>
            <c:dLbl>
              <c:idx val="2"/>
              <c:layout>
                <c:manualLayout>
                  <c:x val="0"/>
                  <c:y val="-3.749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EF7-46E6-8520-4FB5EAA7247E}"/>
                </c:ext>
              </c:extLst>
            </c:dLbl>
            <c:dLbl>
              <c:idx val="3"/>
              <c:layout>
                <c:manualLayout>
                  <c:x val="7.8616352201257862E-3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EF7-46E6-8520-4FB5EAA7247E}"/>
                </c:ext>
              </c:extLst>
            </c:dLbl>
            <c:dLbl>
              <c:idx val="4"/>
              <c:layout>
                <c:manualLayout>
                  <c:x val="-4.7169811320754715E-3"/>
                  <c:y val="-3.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EF7-46E6-8520-4FB5EAA7247E}"/>
                </c:ext>
              </c:extLst>
            </c:dLbl>
            <c:dLbl>
              <c:idx val="5"/>
              <c:layout>
                <c:manualLayout>
                  <c:x val="-1.5723270440251573E-3"/>
                  <c:y val="-4.6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EF7-46E6-8520-4FB5EAA7247E}"/>
                </c:ext>
              </c:extLst>
            </c:dLbl>
            <c:dLbl>
              <c:idx val="6"/>
              <c:layout>
                <c:manualLayout>
                  <c:x val="5.1537088655823704E-3"/>
                  <c:y val="-2.3460845379402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229570320919191E-2"/>
                      <c:h val="6.21269636071610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EEF7-46E6-8520-4FB5EAA7247E}"/>
                </c:ext>
              </c:extLst>
            </c:dLbl>
            <c:dLbl>
              <c:idx val="7"/>
              <c:layout>
                <c:manualLayout>
                  <c:x val="1.572327044025042E-3"/>
                  <c:y val="-4.868233267716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EF7-46E6-8520-4FB5EAA7247E}"/>
                </c:ext>
              </c:extLst>
            </c:dLbl>
            <c:dLbl>
              <c:idx val="8"/>
              <c:layout>
                <c:manualLayout>
                  <c:x val="-9.3357574846570871E-3"/>
                  <c:y val="-8.47357699690523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579936749400465E-2"/>
                      <c:h val="6.71020879852704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0-EEF7-46E6-8520-4FB5EAA7247E}"/>
                </c:ext>
              </c:extLst>
            </c:dLbl>
            <c:dLbl>
              <c:idx val="9"/>
              <c:layout>
                <c:manualLayout>
                  <c:x val="-1.2840879428355054E-2"/>
                  <c:y val="-2.280238998451341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EF7-46E6-8520-4FB5EAA724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Sheet1!$F$13:$F$22</c:f>
              <c:numCache>
                <c:formatCode>0</c:formatCode>
                <c:ptCount val="10"/>
                <c:pt idx="0">
                  <c:v>27</c:v>
                </c:pt>
                <c:pt idx="1">
                  <c:v>28</c:v>
                </c:pt>
                <c:pt idx="2" formatCode="General">
                  <c:v>30</c:v>
                </c:pt>
                <c:pt idx="3" formatCode="General">
                  <c:v>30</c:v>
                </c:pt>
                <c:pt idx="4" formatCode="General">
                  <c:v>33</c:v>
                </c:pt>
                <c:pt idx="5" formatCode="General">
                  <c:v>31</c:v>
                </c:pt>
                <c:pt idx="6" formatCode="General">
                  <c:v>34</c:v>
                </c:pt>
                <c:pt idx="7" formatCode="General">
                  <c:v>37</c:v>
                </c:pt>
                <c:pt idx="8" formatCode="General">
                  <c:v>47</c:v>
                </c:pt>
                <c:pt idx="9" formatCode="General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EEF7-46E6-8520-4FB5EAA72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7341312"/>
        <c:axId val="237341872"/>
      </c:areaChart>
      <c:catAx>
        <c:axId val="2373413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37341872"/>
        <c:crosses val="autoZero"/>
        <c:auto val="1"/>
        <c:lblAlgn val="ctr"/>
        <c:lblOffset val="100"/>
        <c:noMultiLvlLbl val="0"/>
      </c:catAx>
      <c:valAx>
        <c:axId val="23734187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7341312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617368481113779E-2"/>
          <c:y val="3.356092001657688E-2"/>
          <c:w val="0.90599132717106012"/>
          <c:h val="0.67333842726896009"/>
        </c:manualLayout>
      </c:layou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Direct &amp; Overhead Exp/Acre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3.7681159420289857E-2"/>
                  <c:y val="-7.2697368421052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85-4FE3-A277-68EBA61D36BE}"/>
                </c:ext>
              </c:extLst>
            </c:dLbl>
            <c:dLbl>
              <c:idx val="1"/>
              <c:layout>
                <c:manualLayout>
                  <c:x val="-4.7826086956521741E-2"/>
                  <c:y val="-6.628289473684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85-4FE3-A277-68EBA61D36BE}"/>
                </c:ext>
              </c:extLst>
            </c:dLbl>
            <c:dLbl>
              <c:idx val="2"/>
              <c:layout>
                <c:manualLayout>
                  <c:x val="-4.9275362318840686E-2"/>
                  <c:y val="-7.9934210526315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85-4FE3-A277-68EBA61D36BE}"/>
                </c:ext>
              </c:extLst>
            </c:dLbl>
            <c:dLbl>
              <c:idx val="3"/>
              <c:layout>
                <c:manualLayout>
                  <c:x val="-4.9275476435010838E-2"/>
                  <c:y val="-8.4228916286779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85-4FE3-A277-68EBA61D36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2200" baseline="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Sheet1!$C$12:$C$16</c:f>
              <c:numCache>
                <c:formatCode>0</c:formatCode>
                <c:ptCount val="5"/>
                <c:pt idx="0">
                  <c:v>333.24</c:v>
                </c:pt>
                <c:pt idx="1">
                  <c:v>351.17</c:v>
                </c:pt>
                <c:pt idx="2">
                  <c:v>384</c:v>
                </c:pt>
                <c:pt idx="3">
                  <c:v>414</c:v>
                </c:pt>
                <c:pt idx="4">
                  <c:v>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685-4FE3-A277-68EBA61D36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831776"/>
        <c:axId val="231831216"/>
      </c:line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Yield/Acre</c:v>
                </c:pt>
              </c:strCache>
            </c:strRef>
          </c:tx>
          <c:spPr>
            <a:ln w="63500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</c:spPr>
          </c:marker>
          <c:dLbls>
            <c:dLbl>
              <c:idx val="0"/>
              <c:layout>
                <c:manualLayout>
                  <c:x val="-4.6376811594202955E-2"/>
                  <c:y val="-9.243421052631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85-4FE3-A277-68EBA61D36BE}"/>
                </c:ext>
              </c:extLst>
            </c:dLbl>
            <c:dLbl>
              <c:idx val="1"/>
              <c:layout>
                <c:manualLayout>
                  <c:x val="-4.7826086956521824E-2"/>
                  <c:y val="-8.0098684210526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685-4FE3-A277-68EBA61D36BE}"/>
                </c:ext>
              </c:extLst>
            </c:dLbl>
            <c:dLbl>
              <c:idx val="2"/>
              <c:layout>
                <c:manualLayout>
                  <c:x val="-4.2028985507246486E-2"/>
                  <c:y val="-0.131907894736842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85-4FE3-A277-68EBA61D36BE}"/>
                </c:ext>
              </c:extLst>
            </c:dLbl>
            <c:dLbl>
              <c:idx val="3"/>
              <c:layout>
                <c:manualLayout>
                  <c:x val="-4.4927650348054425E-2"/>
                  <c:y val="-7.417763157894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85-4FE3-A277-68EBA61D36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aseline="0">
                    <a:solidFill>
                      <a:srgbClr val="008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Sheet1!$B$12:$B$16</c:f>
              <c:numCache>
                <c:formatCode>0.0</c:formatCode>
                <c:ptCount val="5"/>
                <c:pt idx="0">
                  <c:v>4.03</c:v>
                </c:pt>
                <c:pt idx="1">
                  <c:v>4.1500000000000004</c:v>
                </c:pt>
                <c:pt idx="2">
                  <c:v>2.9</c:v>
                </c:pt>
                <c:pt idx="3">
                  <c:v>4.0999999999999996</c:v>
                </c:pt>
                <c:pt idx="4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685-4FE3-A277-68EBA61D36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832896"/>
        <c:axId val="231830656"/>
      </c:lineChart>
      <c:catAx>
        <c:axId val="23183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31831216"/>
        <c:crosses val="autoZero"/>
        <c:auto val="1"/>
        <c:lblAlgn val="ctr"/>
        <c:lblOffset val="100"/>
        <c:noMultiLvlLbl val="0"/>
      </c:catAx>
      <c:valAx>
        <c:axId val="231831216"/>
        <c:scaling>
          <c:orientation val="minMax"/>
          <c:max val="500"/>
        </c:scaling>
        <c:delete val="0"/>
        <c:axPos val="l"/>
        <c:numFmt formatCode="0" sourceLinked="1"/>
        <c:majorTickMark val="out"/>
        <c:minorTickMark val="none"/>
        <c:tickLblPos val="none"/>
        <c:crossAx val="231831776"/>
        <c:crosses val="autoZero"/>
        <c:crossBetween val="between"/>
      </c:valAx>
      <c:valAx>
        <c:axId val="231830656"/>
        <c:scaling>
          <c:orientation val="minMax"/>
          <c:max val="15"/>
        </c:scaling>
        <c:delete val="0"/>
        <c:axPos val="r"/>
        <c:numFmt formatCode="0.0" sourceLinked="1"/>
        <c:majorTickMark val="out"/>
        <c:minorTickMark val="none"/>
        <c:tickLblPos val="none"/>
        <c:crossAx val="231832896"/>
        <c:crosses val="max"/>
        <c:crossBetween val="between"/>
        <c:majorUnit val="15"/>
      </c:valAx>
      <c:catAx>
        <c:axId val="231832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183065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9.8322035832477478E-2"/>
          <c:y val="0.88177372565271439"/>
          <c:w val="0.72245292707976716"/>
          <c:h val="9.3579569001243354E-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Land Rent</c:v>
                </c:pt>
              </c:strCache>
            </c:strRef>
          </c:tx>
          <c:spPr>
            <a:solidFill>
              <a:srgbClr val="99CC00"/>
            </a:solidFill>
          </c:spPr>
          <c:dLbls>
            <c:dLbl>
              <c:idx val="0"/>
              <c:layout>
                <c:manualLayout>
                  <c:x val="2.1402928240784626E-2"/>
                  <c:y val="2.5351654395068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AE-4B73-9996-1CE7B4D4BF19}"/>
                </c:ext>
              </c:extLst>
            </c:dLbl>
            <c:dLbl>
              <c:idx val="3"/>
              <c:layout>
                <c:manualLayout>
                  <c:x val="3.1446540880503177E-3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57-4B13-BB86-4C698073626B}"/>
                </c:ext>
              </c:extLst>
            </c:dLbl>
            <c:dLbl>
              <c:idx val="4"/>
              <c:layout>
                <c:manualLayout>
                  <c:x val="3.1446540880503146E-3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AE-4B73-9996-1CE7B4D4BF19}"/>
                </c:ext>
              </c:extLst>
            </c:dLbl>
            <c:dLbl>
              <c:idx val="5"/>
              <c:layout>
                <c:manualLayout>
                  <c:x val="-1.5723270440251573E-3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AE-4B73-9996-1CE7B4D4BF19}"/>
                </c:ext>
              </c:extLst>
            </c:dLbl>
            <c:dLbl>
              <c:idx val="6"/>
              <c:layout>
                <c:manualLayout>
                  <c:x val="-3.1446540880503146E-3"/>
                  <c:y val="-1.25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AE-4B73-9996-1CE7B4D4BF19}"/>
                </c:ext>
              </c:extLst>
            </c:dLbl>
            <c:dLbl>
              <c:idx val="7"/>
              <c:layout>
                <c:manualLayout>
                  <c:x val="-2.4761055799889535E-7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AE-4B73-9996-1CE7B4D4BF19}"/>
                </c:ext>
              </c:extLst>
            </c:dLbl>
            <c:dLbl>
              <c:idx val="8"/>
              <c:layout>
                <c:manualLayout>
                  <c:x val="-2.9874213836478102E-2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AE-4B73-9996-1CE7B4D4BF19}"/>
                </c:ext>
              </c:extLst>
            </c:dLbl>
            <c:dLbl>
              <c:idx val="9"/>
              <c:layout>
                <c:manualLayout>
                  <c:x val="-3.3174538773216175E-2"/>
                  <c:y val="-9.29549922912484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AE-4B73-9996-1CE7B4D4BF1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Sheet1!$B$13:$B$22</c:f>
              <c:numCache>
                <c:formatCode>0</c:formatCode>
                <c:ptCount val="10"/>
                <c:pt idx="0">
                  <c:v>84</c:v>
                </c:pt>
                <c:pt idx="1">
                  <c:v>86</c:v>
                </c:pt>
                <c:pt idx="2">
                  <c:v>78</c:v>
                </c:pt>
                <c:pt idx="3">
                  <c:v>64</c:v>
                </c:pt>
                <c:pt idx="4">
                  <c:v>86</c:v>
                </c:pt>
                <c:pt idx="5">
                  <c:v>84</c:v>
                </c:pt>
                <c:pt idx="6">
                  <c:v>91</c:v>
                </c:pt>
                <c:pt idx="7">
                  <c:v>90</c:v>
                </c:pt>
                <c:pt idx="8">
                  <c:v>104</c:v>
                </c:pt>
                <c:pt idx="9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AE-4B73-9996-1CE7B4D4BF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Fertilizer</c:v>
                </c:pt>
              </c:strCache>
            </c:strRef>
          </c:tx>
          <c:spPr>
            <a:solidFill>
              <a:srgbClr val="6699FF"/>
            </a:solidFill>
          </c:spPr>
          <c:dLbls>
            <c:dLbl>
              <c:idx val="0"/>
              <c:layout>
                <c:manualLayout>
                  <c:x val="2.354322106486309E-2"/>
                  <c:y val="2.5351654395068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AE-4B73-9996-1CE7B4D4BF19}"/>
                </c:ext>
              </c:extLst>
            </c:dLbl>
            <c:dLbl>
              <c:idx val="8"/>
              <c:layout>
                <c:manualLayout>
                  <c:x val="-2.8302010597732002E-2"/>
                  <c:y val="-6.2499999999999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57-4B13-BB86-4C698073626B}"/>
                </c:ext>
              </c:extLst>
            </c:dLbl>
            <c:dLbl>
              <c:idx val="9"/>
              <c:layout>
                <c:manualLayout>
                  <c:x val="-2.6753660300980944E-2"/>
                  <c:y val="7.6054963185205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AE-4B73-9996-1CE7B4D4BF1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Sheet1!$C$13:$C$22</c:f>
              <c:numCache>
                <c:formatCode>0</c:formatCode>
                <c:ptCount val="10"/>
                <c:pt idx="0">
                  <c:v>39</c:v>
                </c:pt>
                <c:pt idx="1">
                  <c:v>40</c:v>
                </c:pt>
                <c:pt idx="2">
                  <c:v>44</c:v>
                </c:pt>
                <c:pt idx="3">
                  <c:v>32</c:v>
                </c:pt>
                <c:pt idx="4">
                  <c:v>34</c:v>
                </c:pt>
                <c:pt idx="5">
                  <c:v>38</c:v>
                </c:pt>
                <c:pt idx="6">
                  <c:v>43</c:v>
                </c:pt>
                <c:pt idx="7">
                  <c:v>43</c:v>
                </c:pt>
                <c:pt idx="8">
                  <c:v>53</c:v>
                </c:pt>
                <c:pt idx="9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AE-4B73-9996-1CE7B4D4BF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 Direct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0332781828745396E-2"/>
                  <c:y val="1.014066175802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DAE-4B73-9996-1CE7B4D4BF19}"/>
                </c:ext>
              </c:extLst>
            </c:dLbl>
            <c:dLbl>
              <c:idx val="7"/>
              <c:layout>
                <c:manualLayout>
                  <c:x val="-1.57232704402504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E57-4B13-BB86-4C698073626B}"/>
                </c:ext>
              </c:extLst>
            </c:dLbl>
            <c:dLbl>
              <c:idx val="8"/>
              <c:layout>
                <c:manualLayout>
                  <c:x val="-3.1446540880503263E-2"/>
                  <c:y val="-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DAE-4B73-9996-1CE7B4D4BF19}"/>
                </c:ext>
              </c:extLst>
            </c:dLbl>
            <c:dLbl>
              <c:idx val="9"/>
              <c:layout>
                <c:manualLayout>
                  <c:x val="-2.0332781828745396E-2"/>
                  <c:y val="-4.647749614562421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AE-4B73-9996-1CE7B4D4BF1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Sheet1!$D$13:$D$22</c:f>
              <c:numCache>
                <c:formatCode>0</c:formatCode>
                <c:ptCount val="10"/>
                <c:pt idx="0">
                  <c:v>96</c:v>
                </c:pt>
                <c:pt idx="1">
                  <c:v>77</c:v>
                </c:pt>
                <c:pt idx="2">
                  <c:v>70</c:v>
                </c:pt>
                <c:pt idx="3">
                  <c:v>73</c:v>
                </c:pt>
                <c:pt idx="4">
                  <c:v>69</c:v>
                </c:pt>
                <c:pt idx="5">
                  <c:v>72</c:v>
                </c:pt>
                <c:pt idx="6">
                  <c:v>75</c:v>
                </c:pt>
                <c:pt idx="7">
                  <c:v>74</c:v>
                </c:pt>
                <c:pt idx="8">
                  <c:v>98</c:v>
                </c:pt>
                <c:pt idx="9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DAE-4B73-9996-1CE7B4D4BF1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Repairs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</c:spPr>
          <c:dLbls>
            <c:dLbl>
              <c:idx val="0"/>
              <c:layout>
                <c:manualLayout>
                  <c:x val="1.7122300460879196E-2"/>
                  <c:y val="-1.35038481615559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aseline="0"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073393084579061E-2"/>
                      <c:h val="8.35971801774016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1DAE-4B73-9996-1CE7B4D4BF19}"/>
                </c:ext>
              </c:extLst>
            </c:dLbl>
            <c:dLbl>
              <c:idx val="1"/>
              <c:layout>
                <c:manualLayout>
                  <c:x val="-3.1446540880503146E-3"/>
                  <c:y val="-1.875000000000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DAE-4B73-9996-1CE7B4D4BF19}"/>
                </c:ext>
              </c:extLst>
            </c:dLbl>
            <c:dLbl>
              <c:idx val="2"/>
              <c:layout>
                <c:manualLayout>
                  <c:x val="-3.1446540880503146E-3"/>
                  <c:y val="-3.7500000000000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DAE-4B73-9996-1CE7B4D4BF19}"/>
                </c:ext>
              </c:extLst>
            </c:dLbl>
            <c:dLbl>
              <c:idx val="3"/>
              <c:layout>
                <c:manualLayout>
                  <c:x val="-6.2893081761006865E-3"/>
                  <c:y val="2.812499999999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DAE-4B73-9996-1CE7B4D4BF19}"/>
                </c:ext>
              </c:extLst>
            </c:dLbl>
            <c:dLbl>
              <c:idx val="4"/>
              <c:layout>
                <c:manualLayout>
                  <c:x val="-4.7169811320754715E-3"/>
                  <c:y val="9.37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DAE-4B73-9996-1CE7B4D4BF19}"/>
                </c:ext>
              </c:extLst>
            </c:dLbl>
            <c:dLbl>
              <c:idx val="5"/>
              <c:layout>
                <c:manualLayout>
                  <c:x val="3.1445921854106706E-3"/>
                  <c:y val="-1.2500000000000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042514732828202E-2"/>
                      <c:h val="7.31407480314960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1DAE-4B73-9996-1CE7B4D4BF19}"/>
                </c:ext>
              </c:extLst>
            </c:dLbl>
            <c:dLbl>
              <c:idx val="6"/>
              <c:layout>
                <c:manualLayout>
                  <c:x val="-1.5723270440251573E-3"/>
                  <c:y val="-2.8125246062992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DAE-4B73-9996-1CE7B4D4BF19}"/>
                </c:ext>
              </c:extLst>
            </c:dLbl>
            <c:dLbl>
              <c:idx val="7"/>
              <c:layout>
                <c:manualLayout>
                  <c:x val="3.144530282771142E-3"/>
                  <c:y val="-9.3750000000000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DAE-4B73-9996-1CE7B4D4BF19}"/>
                </c:ext>
              </c:extLst>
            </c:dLbl>
            <c:dLbl>
              <c:idx val="8"/>
              <c:layout>
                <c:manualLayout>
                  <c:x val="-2.8301886792452831E-2"/>
                  <c:y val="-6.25024606299212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DAE-4B73-9996-1CE7B4D4BF19}"/>
                </c:ext>
              </c:extLst>
            </c:dLbl>
            <c:dLbl>
              <c:idx val="9"/>
              <c:layout>
                <c:manualLayout>
                  <c:x val="-2.0332781828745396E-2"/>
                  <c:y val="2.535165439506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DAE-4B73-9996-1CE7B4D4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rgbClr val="FFC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Sheet1!$A$13:$A$22</c:f>
              <c:numCache>
                <c:formatCode>0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16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20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cat>
          <c:val>
            <c:numRef>
              <c:f>Sheet1!$E$13:$E$22</c:f>
              <c:numCache>
                <c:formatCode>0</c:formatCode>
                <c:ptCount val="10"/>
                <c:pt idx="0">
                  <c:v>57</c:v>
                </c:pt>
                <c:pt idx="1">
                  <c:v>48</c:v>
                </c:pt>
                <c:pt idx="2" formatCode="General">
                  <c:v>46</c:v>
                </c:pt>
                <c:pt idx="3" formatCode="General">
                  <c:v>51</c:v>
                </c:pt>
                <c:pt idx="4" formatCode="General">
                  <c:v>51</c:v>
                </c:pt>
                <c:pt idx="5" formatCode="General">
                  <c:v>47</c:v>
                </c:pt>
                <c:pt idx="6" formatCode="General">
                  <c:v>55</c:v>
                </c:pt>
                <c:pt idx="7" formatCode="General">
                  <c:v>56</c:v>
                </c:pt>
                <c:pt idx="8" formatCode="General">
                  <c:v>68</c:v>
                </c:pt>
                <c:pt idx="9" formatCode="General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DAE-4B73-9996-1CE7B4D4B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8196560"/>
        <c:axId val="238197120"/>
      </c:areaChart>
      <c:catAx>
        <c:axId val="23819656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38197120"/>
        <c:crosses val="autoZero"/>
        <c:auto val="1"/>
        <c:lblAlgn val="ctr"/>
        <c:lblOffset val="100"/>
        <c:noMultiLvlLbl val="0"/>
      </c:catAx>
      <c:valAx>
        <c:axId val="2381971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38196560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168093118794937E-2"/>
          <c:y val="5.00082884376295E-2"/>
          <c:w val="0.90599132717106012"/>
          <c:h val="0.67333842726896009"/>
        </c:manualLayout>
      </c:layou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Direct &amp; Overhead Exp/Acre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5.0724637681159424E-2"/>
                  <c:y val="-0.11546052631578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A6-4890-8E11-CF3EF34367AF}"/>
                </c:ext>
              </c:extLst>
            </c:dLbl>
            <c:dLbl>
              <c:idx val="1"/>
              <c:layout>
                <c:manualLayout>
                  <c:x val="-5.7971014492753728E-2"/>
                  <c:y val="-8.2457003729796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A6-4890-8E11-CF3EF34367AF}"/>
                </c:ext>
              </c:extLst>
            </c:dLbl>
            <c:dLbl>
              <c:idx val="2"/>
              <c:layout>
                <c:manualLayout>
                  <c:x val="-6.8115942028985618E-2"/>
                  <c:y val="-8.2457003729796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A6-4890-8E11-CF3EF34367AF}"/>
                </c:ext>
              </c:extLst>
            </c:dLbl>
            <c:dLbl>
              <c:idx val="3"/>
              <c:layout>
                <c:manualLayout>
                  <c:x val="-4.3864514505624209E-2"/>
                  <c:y val="-4.6026534702297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A6-4890-8E11-CF3EF34367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2200" baseline="0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Sheet1!$C$12:$C$16</c:f>
              <c:numCache>
                <c:formatCode>0.00</c:formatCode>
                <c:ptCount val="5"/>
                <c:pt idx="0">
                  <c:v>329.97</c:v>
                </c:pt>
                <c:pt idx="1">
                  <c:v>343.07</c:v>
                </c:pt>
                <c:pt idx="2">
                  <c:v>316.32</c:v>
                </c:pt>
                <c:pt idx="3">
                  <c:v>422.81</c:v>
                </c:pt>
                <c:pt idx="4">
                  <c:v>430.91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1A6-4890-8E11-CF3EF343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198800"/>
        <c:axId val="238199360"/>
      </c:line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Yield/Acre</c:v>
                </c:pt>
              </c:strCache>
            </c:strRef>
          </c:tx>
          <c:spPr>
            <a:ln w="63500">
              <a:solidFill>
                <a:srgbClr val="008000"/>
              </a:solidFill>
            </a:ln>
          </c:spPr>
          <c:marker>
            <c:spPr>
              <a:solidFill>
                <a:srgbClr val="008000"/>
              </a:solidFill>
            </c:spPr>
          </c:marker>
          <c:dLbls>
            <c:dLbl>
              <c:idx val="0"/>
              <c:layout>
                <c:manualLayout>
                  <c:x val="-4.9275362318840575E-2"/>
                  <c:y val="-6.2828947368420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1A6-4890-8E11-CF3EF34367AF}"/>
                </c:ext>
              </c:extLst>
            </c:dLbl>
            <c:dLbl>
              <c:idx val="1"/>
              <c:layout>
                <c:manualLayout>
                  <c:x val="-4.7826086956521824E-2"/>
                  <c:y val="-8.0098684210526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A6-4890-8E11-CF3EF34367AF}"/>
                </c:ext>
              </c:extLst>
            </c:dLbl>
            <c:dLbl>
              <c:idx val="2"/>
              <c:layout>
                <c:manualLayout>
                  <c:x val="-4.6376811594202899E-2"/>
                  <c:y val="-6.611842105263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1A6-4890-8E11-CF3EF34367AF}"/>
                </c:ext>
              </c:extLst>
            </c:dLbl>
            <c:dLbl>
              <c:idx val="3"/>
              <c:layout>
                <c:manualLayout>
                  <c:x val="-5.5072577884286246E-2"/>
                  <c:y val="-9.062500000000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A6-4890-8E11-CF3EF34367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aseline="0">
                    <a:solidFill>
                      <a:srgbClr val="0033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Sheet1!$A$12:$A$16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Sheet1!$B$12:$B$16</c:f>
              <c:numCache>
                <c:formatCode>0.0</c:formatCode>
                <c:ptCount val="5"/>
                <c:pt idx="0">
                  <c:v>59.79</c:v>
                </c:pt>
                <c:pt idx="1">
                  <c:v>56.52</c:v>
                </c:pt>
                <c:pt idx="2">
                  <c:v>50.32</c:v>
                </c:pt>
                <c:pt idx="3">
                  <c:v>64.400000000000006</c:v>
                </c:pt>
                <c:pt idx="4">
                  <c:v>65.7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1A6-4890-8E11-CF3EF343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200480"/>
        <c:axId val="238199920"/>
      </c:lineChart>
      <c:catAx>
        <c:axId val="23819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238199360"/>
        <c:crosses val="autoZero"/>
        <c:auto val="1"/>
        <c:lblAlgn val="ctr"/>
        <c:lblOffset val="100"/>
        <c:noMultiLvlLbl val="0"/>
      </c:catAx>
      <c:valAx>
        <c:axId val="238199360"/>
        <c:scaling>
          <c:orientation val="minMax"/>
          <c:max val="500"/>
        </c:scaling>
        <c:delete val="0"/>
        <c:axPos val="l"/>
        <c:numFmt formatCode="0.00" sourceLinked="1"/>
        <c:majorTickMark val="out"/>
        <c:minorTickMark val="none"/>
        <c:tickLblPos val="none"/>
        <c:crossAx val="238198800"/>
        <c:crosses val="autoZero"/>
        <c:crossBetween val="between"/>
      </c:valAx>
      <c:valAx>
        <c:axId val="238199920"/>
        <c:scaling>
          <c:orientation val="minMax"/>
          <c:max val="100"/>
          <c:min val="40"/>
        </c:scaling>
        <c:delete val="0"/>
        <c:axPos val="r"/>
        <c:numFmt formatCode="0.0" sourceLinked="1"/>
        <c:majorTickMark val="out"/>
        <c:minorTickMark val="none"/>
        <c:tickLblPos val="none"/>
        <c:crossAx val="238200480"/>
        <c:crosses val="max"/>
        <c:crossBetween val="between"/>
        <c:majorUnit val="25"/>
      </c:valAx>
      <c:catAx>
        <c:axId val="238200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8199920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0"/>
        <c:txPr>
          <a:bodyPr/>
          <a:lstStyle/>
          <a:p>
            <a:pPr>
              <a:defRPr sz="2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400"/>
            </a:pPr>
            <a:endParaRPr lang="en-US"/>
          </a:p>
        </c:txPr>
      </c:legendEntry>
      <c:layout>
        <c:manualLayout>
          <c:xMode val="edge"/>
          <c:yMode val="edge"/>
          <c:x val="9.9771311194796319E-2"/>
          <c:y val="0.89822109407376693"/>
          <c:w val="0.71955437635512953"/>
          <c:h val="9.3579569001243354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2E230-ACE1-41E8-984A-62CFE75BF223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82505-0D2B-44AE-8832-872023870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F68A1D04-32B5-4A0D-B636-98E8F0604FD4}" type="slidenum">
              <a:rPr lang="en-US" smtClean="0"/>
              <a:pPr defTabSz="974604"/>
              <a:t>2</a:t>
            </a:fld>
            <a:endParaRPr lang="en-US" dirty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50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A6E39873-B6E0-4B76-B636-B20E863E92A9}" type="slidenum">
              <a:rPr lang="en-US" smtClean="0"/>
              <a:pPr defTabSz="974604"/>
              <a:t>15</a:t>
            </a:fld>
            <a:endParaRPr lang="en-US" dirty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NOTE:  2013 include the whole</a:t>
            </a:r>
            <a:r>
              <a:rPr lang="en-US" baseline="0" dirty="0"/>
              <a:t>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8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7D592F-34EA-415E-A5FD-279B5300568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2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91F9986F-14AF-46E0-ABC3-70E84483FD21}" type="slidenum">
              <a:rPr lang="en-US" smtClean="0"/>
              <a:pPr defTabSz="974604"/>
              <a:t>18</a:t>
            </a:fld>
            <a:endParaRPr lang="en-US" dirty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4663" y="728663"/>
            <a:ext cx="6367462" cy="358298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6" y="4560890"/>
            <a:ext cx="5365750" cy="4319587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2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A6E39873-B6E0-4B76-B636-B20E863E92A9}" type="slidenum">
              <a:rPr lang="en-US" smtClean="0"/>
              <a:pPr defTabSz="974604"/>
              <a:t>3</a:t>
            </a:fld>
            <a:endParaRPr lang="en-US" dirty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01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3230A1A9-6B6D-4366-B69A-69948B9E94A2}" type="slidenum">
              <a:rPr lang="en-US" smtClean="0"/>
              <a:pPr defTabSz="974604"/>
              <a:t>5</a:t>
            </a:fld>
            <a:endParaRPr lang="en-US" dirty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7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A6E39873-B6E0-4B76-B636-B20E863E92A9}" type="slidenum">
              <a:rPr lang="en-US" smtClean="0"/>
              <a:pPr defTabSz="974604"/>
              <a:t>6</a:t>
            </a:fld>
            <a:endParaRPr lang="en-US" dirty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87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3230A1A9-6B6D-4366-B69A-69948B9E94A2}" type="slidenum">
              <a:rPr lang="en-US" smtClean="0"/>
              <a:pPr defTabSz="974604"/>
              <a:t>8</a:t>
            </a:fld>
            <a:endParaRPr lang="en-US" dirty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87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A6E39873-B6E0-4B76-B636-B20E863E92A9}" type="slidenum">
              <a:rPr lang="en-US" smtClean="0"/>
              <a:pPr defTabSz="974604"/>
              <a:t>9</a:t>
            </a:fld>
            <a:endParaRPr lang="en-US" dirty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6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3230A1A9-6B6D-4366-B69A-69948B9E94A2}" type="slidenum">
              <a:rPr lang="en-US" smtClean="0"/>
              <a:pPr defTabSz="974604"/>
              <a:t>11</a:t>
            </a:fld>
            <a:endParaRPr lang="en-US" dirty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402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74604"/>
            <a:fld id="{A6E39873-B6E0-4B76-B636-B20E863E92A9}" type="slidenum">
              <a:rPr lang="en-US" smtClean="0"/>
              <a:pPr defTabSz="974604"/>
              <a:t>12</a:t>
            </a:fld>
            <a:endParaRPr lang="en-US" dirty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800" dirty="0">
                <a:solidFill>
                  <a:srgbClr val="C00000"/>
                </a:solidFill>
              </a:rPr>
              <a:t>Yes,</a:t>
            </a:r>
            <a:r>
              <a:rPr lang="en-US" sz="1800" baseline="0" dirty="0">
                <a:solidFill>
                  <a:srgbClr val="C00000"/>
                </a:solidFill>
              </a:rPr>
              <a:t> in 2012 and 2013, the YIELD and the Expense per Acre WAS THE SAME FOR ALFALFA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638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</a:t>
            </a:r>
            <a:r>
              <a:rPr lang="en-US" baseline="0" dirty="0"/>
              <a:t> that Fuel-Oil, Repairs, and Custom Hire total over 100 of the 127.  See page 76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7D592F-34EA-415E-A5FD-279B5300568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3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oup 6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51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title="Minnesota State logo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36298" r="5000"/>
          <a:stretch/>
        </p:blipFill>
        <p:spPr>
          <a:xfrm>
            <a:off x="457199" y="539279"/>
            <a:ext cx="11284831" cy="2934056"/>
          </a:xfrm>
          <a:prstGeom prst="rect">
            <a:avLst/>
          </a:prstGeom>
        </p:spPr>
      </p:pic>
      <p:pic>
        <p:nvPicPr>
          <p:cNvPr id="4" name="Picture 3" title="Blue line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817" y="3749171"/>
            <a:ext cx="12673413" cy="160530"/>
          </a:xfrm>
          <a:prstGeom prst="rect">
            <a:avLst/>
          </a:prstGeom>
        </p:spPr>
      </p:pic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290133" y="3124200"/>
            <a:ext cx="26670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0">
                <a:solidFill>
                  <a:srgbClr val="003C66"/>
                </a:solidFill>
              </a:defRPr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604333" y="3468688"/>
            <a:ext cx="3352800" cy="417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600" b="0">
                <a:solidFill>
                  <a:srgbClr val="003C66"/>
                </a:solidFill>
              </a:defRPr>
            </a:lvl1pPr>
          </a:lstStyle>
          <a:p>
            <a:pPr lvl="0"/>
            <a:r>
              <a:rPr lang="en-US" dirty="0"/>
              <a:t>Click to edit DEPARMENT NAME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255519" y="5105400"/>
            <a:ext cx="26670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9F4D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8" name="Text Placeholder 4" title="Text Box with MINNESOTA STATE typed in gray"/>
          <p:cNvSpPr>
            <a:spLocks noGrp="1"/>
          </p:cNvSpPr>
          <p:nvPr>
            <p:ph type="body" sz="quarter" idx="14"/>
          </p:nvPr>
        </p:nvSpPr>
        <p:spPr>
          <a:xfrm>
            <a:off x="1255519" y="5715000"/>
            <a:ext cx="28194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="1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55519" y="3779839"/>
            <a:ext cx="9701614" cy="1325563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1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422400" y="1981200"/>
            <a:ext cx="10058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76201"/>
            <a:ext cx="4470400" cy="2889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0F9A7-E1AD-4323-83EC-78CC1417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74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22400" y="1981200"/>
            <a:ext cx="10058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76201"/>
            <a:ext cx="4470400" cy="2889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ECF43-8365-464C-9306-6DAFD441D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10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422400" y="304800"/>
            <a:ext cx="10058400" cy="579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76201"/>
            <a:ext cx="4470400" cy="2889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E2743-1EFB-46D0-9644-284D5A866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1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oup 6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888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7" name="Group 6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044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8" name="Group 7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707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085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6" name="Group 5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992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031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3839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8" name="Group 7" title="Blue and green decorative border"/>
          <p:cNvGrpSpPr/>
          <p:nvPr userDrawn="1"/>
        </p:nvGrpSpPr>
        <p:grpSpPr>
          <a:xfrm>
            <a:off x="0" y="-76200"/>
            <a:ext cx="304800" cy="6934200"/>
            <a:chOff x="0" y="-76200"/>
            <a:chExt cx="304800" cy="6934200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rgbClr val="003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 userDrawn="1"/>
          </p:nvCxnSpPr>
          <p:spPr>
            <a:xfrm>
              <a:off x="304800" y="-76200"/>
              <a:ext cx="0" cy="6934200"/>
            </a:xfrm>
            <a:prstGeom prst="line">
              <a:avLst/>
            </a:prstGeom>
            <a:ln w="57150">
              <a:solidFill>
                <a:srgbClr val="009F4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806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4AAC72-AE5F-4950-AF10-0950EE0D4BC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793" y="6192750"/>
            <a:ext cx="1485207" cy="45600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1DF4F6F-9C1B-448F-955A-BB7C55844718}"/>
              </a:ext>
            </a:extLst>
          </p:cNvPr>
          <p:cNvSpPr/>
          <p:nvPr userDrawn="1"/>
        </p:nvSpPr>
        <p:spPr>
          <a:xfrm>
            <a:off x="11378739" y="6518419"/>
            <a:ext cx="30649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D83FE643-7C41-44D2-A7F3-B4EB1EC4DD70}" type="slidenum">
              <a:rPr lang="en-US" sz="800" b="0" smtClean="0">
                <a:solidFill>
                  <a:srgbClr val="003C66"/>
                </a:solidFill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5" r:id="rId11"/>
    <p:sldLayoutId id="2147483686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802016" y="3468688"/>
            <a:ext cx="4155117" cy="417512"/>
          </a:xfrm>
        </p:spPr>
        <p:txBody>
          <a:bodyPr/>
          <a:lstStyle/>
          <a:p>
            <a:r>
              <a:rPr lang="en-US" dirty="0"/>
              <a:t>Minnesota State Farm Business Management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1255518" y="5105400"/>
            <a:ext cx="3031255" cy="533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Analysis Trend Data for Crops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255519" y="5715000"/>
            <a:ext cx="5816400" cy="504056"/>
          </a:xfrm>
        </p:spPr>
        <p:txBody>
          <a:bodyPr>
            <a:noAutofit/>
          </a:bodyPr>
          <a:lstStyle/>
          <a:p>
            <a:r>
              <a:rPr lang="en-US" sz="1000" dirty="0"/>
              <a:t>Compiled by Josh Tjosaas</a:t>
            </a:r>
          </a:p>
          <a:p>
            <a:r>
              <a:rPr lang="en-US" sz="1000" dirty="0"/>
              <a:t>MN State Database Lead and Northland Community and Technical College FBM Instructor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Crop Year in Review</a:t>
            </a:r>
          </a:p>
        </p:txBody>
      </p:sp>
    </p:spTree>
    <p:extLst>
      <p:ext uri="{BB962C8B-B14F-4D97-AF65-F5344CB8AC3E}">
        <p14:creationId xmlns:p14="http://schemas.microsoft.com/office/powerpoint/2010/main" val="2281029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36870"/>
            <a:ext cx="5638800" cy="802943"/>
          </a:xfrm>
        </p:spPr>
        <p:txBody>
          <a:bodyPr/>
          <a:lstStyle/>
          <a:p>
            <a:r>
              <a:rPr lang="en-US" dirty="0">
                <a:effectLst/>
              </a:rPr>
              <a:t>2</a:t>
            </a:r>
            <a:r>
              <a:rPr lang="en-US" cap="none" dirty="0">
                <a:effectLst/>
              </a:rPr>
              <a:t>-year Corn </a:t>
            </a:r>
            <a:r>
              <a:rPr lang="en-US" dirty="0">
                <a:effectLst/>
              </a:rPr>
              <a:t>Silage </a:t>
            </a:r>
            <a:r>
              <a:rPr lang="en-US" cap="none" dirty="0">
                <a:effectLst/>
              </a:rPr>
              <a:t>Data</a:t>
            </a: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85268916"/>
              </p:ext>
            </p:extLst>
          </p:nvPr>
        </p:nvGraphicFramePr>
        <p:xfrm>
          <a:off x="94268" y="1600200"/>
          <a:ext cx="12019175" cy="4572000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4721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1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7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5738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738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Yield per Acre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19.4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16.2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19.4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17.0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r>
                        <a:rPr lang="en-US" sz="2400" dirty="0"/>
                        <a:t>Value per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$48.24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$43.23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$45.33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$42.21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r>
                        <a:rPr lang="en-US" sz="2400" dirty="0"/>
                        <a:t>Gross Revenue/Acre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937.77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895.60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880.50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933.07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740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Expense/Acre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823.15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801.81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690.23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717.43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348">
                <a:tc>
                  <a:txBody>
                    <a:bodyPr/>
                    <a:lstStyle/>
                    <a:p>
                      <a:r>
                        <a:rPr lang="en-US" sz="2400" dirty="0"/>
                        <a:t>Net Return/Acre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190.28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215.64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740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$42.50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$49.44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$35.63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$42.20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67400" y="1066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Rented 		                     Owned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448800" y="685800"/>
            <a:ext cx="1219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36-37</a:t>
            </a:r>
          </a:p>
        </p:txBody>
      </p:sp>
    </p:spTree>
    <p:extLst>
      <p:ext uri="{BB962C8B-B14F-4D97-AF65-F5344CB8AC3E}">
        <p14:creationId xmlns:p14="http://schemas.microsoft.com/office/powerpoint/2010/main" val="317987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600200" y="533401"/>
            <a:ext cx="7239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Corn Silage Inputs – the past 10 years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79625477"/>
              </p:ext>
            </p:extLst>
          </p:nvPr>
        </p:nvGraphicFramePr>
        <p:xfrm>
          <a:off x="94268" y="1066800"/>
          <a:ext cx="11868346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0972014" y="1443550"/>
            <a:ext cx="1219986" cy="4534463"/>
          </a:xfrm>
          <a:prstGeom prst="ellipse">
            <a:avLst/>
          </a:prstGeom>
          <a:solidFill>
            <a:schemeClr val="tx2">
              <a:alpha val="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37</a:t>
            </a:r>
          </a:p>
        </p:txBody>
      </p:sp>
    </p:spTree>
    <p:extLst>
      <p:ext uri="{BB962C8B-B14F-4D97-AF65-F5344CB8AC3E}">
        <p14:creationId xmlns:p14="http://schemas.microsoft.com/office/powerpoint/2010/main" val="3008427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51295" y="304800"/>
            <a:ext cx="45720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cap="none" dirty="0">
                <a:effectLst/>
              </a:rPr>
              <a:t>Alfalfa Hay </a:t>
            </a:r>
            <a:r>
              <a:rPr lang="en-US" sz="3600" dirty="0">
                <a:solidFill>
                  <a:srgbClr val="0070C0"/>
                </a:solidFill>
              </a:rPr>
              <a:t>(owned)</a:t>
            </a:r>
            <a:endParaRPr lang="en-US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38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171613723"/>
              </p:ext>
            </p:extLst>
          </p:nvPr>
        </p:nvGraphicFramePr>
        <p:xfrm>
          <a:off x="98323" y="1385750"/>
          <a:ext cx="11838038" cy="43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3002" name="Oval 10"/>
          <p:cNvSpPr>
            <a:spLocks noChangeArrowheads="1"/>
          </p:cNvSpPr>
          <p:nvPr/>
        </p:nvSpPr>
        <p:spPr bwMode="auto">
          <a:xfrm>
            <a:off x="9746840" y="1143000"/>
            <a:ext cx="1894554" cy="4422058"/>
          </a:xfrm>
          <a:prstGeom prst="ellipse">
            <a:avLst/>
          </a:prstGeom>
          <a:solidFill>
            <a:schemeClr val="bg2">
              <a:lumMod val="75000"/>
              <a:alpha val="1900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4304071" y="5976552"/>
            <a:ext cx="426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Net Return/Acre = $159.51</a:t>
            </a:r>
          </a:p>
        </p:txBody>
      </p:sp>
    </p:spTree>
    <p:extLst>
      <p:ext uri="{BB962C8B-B14F-4D97-AF65-F5344CB8AC3E}">
        <p14:creationId xmlns:p14="http://schemas.microsoft.com/office/powerpoint/2010/main" val="16964352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76400" y="381001"/>
            <a:ext cx="6096000" cy="609601"/>
          </a:xfrm>
        </p:spPr>
        <p:txBody>
          <a:bodyPr>
            <a:noAutofit/>
          </a:bodyPr>
          <a:lstStyle/>
          <a:p>
            <a:r>
              <a:rPr lang="en-US" sz="3200" dirty="0"/>
              <a:t>2-year Alfalfa Hay Data </a:t>
            </a:r>
          </a:p>
        </p:txBody>
      </p:sp>
      <p:graphicFrame>
        <p:nvGraphicFramePr>
          <p:cNvPr id="11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20381633"/>
              </p:ext>
            </p:extLst>
          </p:nvPr>
        </p:nvGraphicFramePr>
        <p:xfrm>
          <a:off x="137651" y="1443505"/>
          <a:ext cx="11867536" cy="4623000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4425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0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59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5276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Yield per Acre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3.5</a:t>
                      </a:r>
                    </a:p>
                    <a:p>
                      <a:pPr marL="0" algn="ctr" rtl="0" eaLnBrk="1" latinLnBrk="0" hangingPunct="1"/>
                      <a:endParaRPr kumimoji="0" lang="en-US" sz="2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4.1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3.7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650">
                <a:tc>
                  <a:txBody>
                    <a:bodyPr/>
                    <a:lstStyle/>
                    <a:p>
                      <a:r>
                        <a:rPr lang="en-US" sz="2400" dirty="0"/>
                        <a:t>Value per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$152.22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$164.47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$153.99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$161.72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650">
                <a:tc>
                  <a:txBody>
                    <a:bodyPr/>
                    <a:lstStyle/>
                    <a:p>
                      <a:r>
                        <a:rPr lang="en-US" sz="2400" dirty="0"/>
                        <a:t>Gross Revenue/Acre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577.02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575.63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633.43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604.32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592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Expense/Acre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415.74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458.46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413.66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444.80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650">
                <a:tc>
                  <a:txBody>
                    <a:bodyPr/>
                    <a:lstStyle/>
                    <a:p>
                      <a:r>
                        <a:rPr lang="en-US" sz="2400" dirty="0"/>
                        <a:t>Net Return/Acre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161.27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219.76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159.51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2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$110.28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$132.07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$101.02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b="1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$120.46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867400" y="1066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Rented 		                Owned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8686800" y="685800"/>
            <a:ext cx="1981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38-39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67400" y="7010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Northern Minnesota</a:t>
            </a:r>
          </a:p>
        </p:txBody>
      </p:sp>
    </p:spTree>
    <p:extLst>
      <p:ext uri="{BB962C8B-B14F-4D97-AF65-F5344CB8AC3E}">
        <p14:creationId xmlns:p14="http://schemas.microsoft.com/office/powerpoint/2010/main" val="2978715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12263458"/>
              </p:ext>
            </p:extLst>
          </p:nvPr>
        </p:nvGraphicFramePr>
        <p:xfrm>
          <a:off x="314632" y="1066799"/>
          <a:ext cx="11700386" cy="5009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600200" y="543461"/>
            <a:ext cx="7239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Alfalfa Hay Inputs – the past 10 years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7010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Northern Minnesota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0864645" y="1275621"/>
            <a:ext cx="1327355" cy="4938365"/>
          </a:xfrm>
          <a:prstGeom prst="ellipse">
            <a:avLst/>
          </a:prstGeom>
          <a:solidFill>
            <a:schemeClr val="tx2">
              <a:alpha val="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447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5330"/>
            <a:ext cx="4572000" cy="838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cap="none" dirty="0">
                <a:effectLst/>
              </a:rPr>
              <a:t>Spring Wheat </a:t>
            </a:r>
            <a:r>
              <a:rPr lang="en-US" sz="3600" dirty="0">
                <a:solidFill>
                  <a:srgbClr val="0070C0"/>
                </a:solidFill>
              </a:rPr>
              <a:t>(owned)</a:t>
            </a:r>
            <a:endParaRPr lang="en-US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34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566091175"/>
              </p:ext>
            </p:extLst>
          </p:nvPr>
        </p:nvGraphicFramePr>
        <p:xfrm>
          <a:off x="127819" y="1285500"/>
          <a:ext cx="11946194" cy="469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3002" name="Oval 10"/>
          <p:cNvSpPr>
            <a:spLocks noChangeArrowheads="1"/>
          </p:cNvSpPr>
          <p:nvPr/>
        </p:nvSpPr>
        <p:spPr bwMode="auto">
          <a:xfrm>
            <a:off x="9940414" y="1022350"/>
            <a:ext cx="2010336" cy="4695813"/>
          </a:xfrm>
          <a:prstGeom prst="ellipse">
            <a:avLst/>
          </a:prstGeom>
          <a:solidFill>
            <a:schemeClr val="bg2">
              <a:lumMod val="75000"/>
              <a:alpha val="2100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3645309" y="5898599"/>
            <a:ext cx="426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Net Return/Acre = $54.87</a:t>
            </a:r>
          </a:p>
        </p:txBody>
      </p:sp>
    </p:spTree>
    <p:extLst>
      <p:ext uri="{BB962C8B-B14F-4D97-AF65-F5344CB8AC3E}">
        <p14:creationId xmlns:p14="http://schemas.microsoft.com/office/powerpoint/2010/main" val="36284245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52600" y="470077"/>
            <a:ext cx="5638800" cy="685801"/>
          </a:xfrm>
        </p:spPr>
        <p:txBody>
          <a:bodyPr>
            <a:noAutofit/>
          </a:bodyPr>
          <a:lstStyle/>
          <a:p>
            <a:r>
              <a:rPr lang="en-US" sz="3200" dirty="0"/>
              <a:t>2-year Spring Wheat Data</a:t>
            </a:r>
          </a:p>
        </p:txBody>
      </p:sp>
      <p:graphicFrame>
        <p:nvGraphicFramePr>
          <p:cNvPr id="11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75072194"/>
              </p:ext>
            </p:extLst>
          </p:nvPr>
        </p:nvGraphicFramePr>
        <p:xfrm>
          <a:off x="108156" y="1629270"/>
          <a:ext cx="12015018" cy="4542931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4720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6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1314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1314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Yield per Acre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64.9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67.4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64.4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65.7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557">
                <a:tc>
                  <a:txBody>
                    <a:bodyPr/>
                    <a:lstStyle/>
                    <a:p>
                      <a:r>
                        <a:rPr lang="en-US" sz="2400" dirty="0"/>
                        <a:t>Value per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$9.18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$7.36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$9.05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$7.06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557">
                <a:tc>
                  <a:txBody>
                    <a:bodyPr/>
                    <a:lstStyle/>
                    <a:p>
                      <a:r>
                        <a:rPr lang="en-US" sz="2400" dirty="0"/>
                        <a:t>Gross Revenue/Acre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610.33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522.42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593.86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485.79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316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Expense/Acre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477.43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481.84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422.81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430.91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557">
                <a:tc>
                  <a:txBody>
                    <a:bodyPr/>
                    <a:lstStyle/>
                    <a:p>
                      <a:r>
                        <a:rPr lang="en-US" sz="2400" dirty="0"/>
                        <a:t>Net Return/Acre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132.91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40.59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171.05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54.87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1316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$7.36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$7.15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$6.57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$6.56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867400" y="1066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Rented 		                   Owned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9525000" y="685800"/>
            <a:ext cx="1143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34-35</a:t>
            </a:r>
          </a:p>
        </p:txBody>
      </p:sp>
    </p:spTree>
    <p:extLst>
      <p:ext uri="{BB962C8B-B14F-4D97-AF65-F5344CB8AC3E}">
        <p14:creationId xmlns:p14="http://schemas.microsoft.com/office/powerpoint/2010/main" val="3989903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97225942"/>
              </p:ext>
            </p:extLst>
          </p:nvPr>
        </p:nvGraphicFramePr>
        <p:xfrm>
          <a:off x="363792" y="1075506"/>
          <a:ext cx="11680723" cy="5096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1546762" y="482026"/>
            <a:ext cx="72162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Spring Wheat Inputs – the past 10 years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35</a:t>
            </a: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0990008" y="1218482"/>
            <a:ext cx="1201992" cy="4877517"/>
          </a:xfrm>
          <a:prstGeom prst="ellipse">
            <a:avLst/>
          </a:prstGeom>
          <a:solidFill>
            <a:schemeClr val="bg2">
              <a:lumMod val="75000"/>
              <a:alpha val="2100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999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6705600" cy="99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i="1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Net Return </a:t>
            </a:r>
            <a:br>
              <a:rPr lang="en-US" sz="3200" i="1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i="1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 Various Crops </a:t>
            </a:r>
            <a:r>
              <a:rPr lang="en-US" sz="3200" i="1" kern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(Irrigated)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842162374"/>
              </p:ext>
            </p:extLst>
          </p:nvPr>
        </p:nvGraphicFramePr>
        <p:xfrm>
          <a:off x="117987" y="1143000"/>
          <a:ext cx="11847871" cy="4959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9525000" y="685800"/>
            <a:ext cx="1143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43</a:t>
            </a:r>
          </a:p>
        </p:txBody>
      </p:sp>
    </p:spTree>
    <p:extLst>
      <p:ext uri="{BB962C8B-B14F-4D97-AF65-F5344CB8AC3E}">
        <p14:creationId xmlns:p14="http://schemas.microsoft.com/office/powerpoint/2010/main" val="31234349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2CB327-4C2F-9BB6-17B2-F9E009FE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7543800" cy="762000"/>
          </a:xfrm>
        </p:spPr>
        <p:txBody>
          <a:bodyPr/>
          <a:lstStyle/>
          <a:p>
            <a:r>
              <a:rPr lang="en-US" dirty="0"/>
              <a:t>For more information…</a:t>
            </a: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3A3AC575-F7C4-5CAA-BAF7-5D922677D3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143000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4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FB8911D-5634-FB97-5578-76B595C1F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91" y="1455429"/>
            <a:ext cx="11930781" cy="3436167"/>
          </a:xfrm>
          <a:prstGeom prst="rect">
            <a:avLst/>
          </a:prstGeom>
        </p:spPr>
      </p:pic>
      <p:sp>
        <p:nvSpPr>
          <p:cNvPr id="457901" name="Rectangle 173"/>
          <p:cNvSpPr>
            <a:spLocks noGrp="1" noChangeArrowheads="1"/>
          </p:cNvSpPr>
          <p:nvPr>
            <p:ph type="title"/>
          </p:nvPr>
        </p:nvSpPr>
        <p:spPr>
          <a:xfrm>
            <a:off x="1524000" y="304801"/>
            <a:ext cx="5638800" cy="761999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Machinery Cost per Acre </a:t>
            </a:r>
          </a:p>
        </p:txBody>
      </p:sp>
      <p:sp>
        <p:nvSpPr>
          <p:cNvPr id="23556" name="Rectangle 377"/>
          <p:cNvSpPr>
            <a:spLocks noChangeArrowheads="1"/>
          </p:cNvSpPr>
          <p:nvPr/>
        </p:nvSpPr>
        <p:spPr bwMode="auto">
          <a:xfrm>
            <a:off x="4267201" y="2139434"/>
            <a:ext cx="18473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23557" name="Rectangle 379"/>
          <p:cNvSpPr>
            <a:spLocks noChangeArrowheads="1"/>
          </p:cNvSpPr>
          <p:nvPr/>
        </p:nvSpPr>
        <p:spPr bwMode="auto">
          <a:xfrm>
            <a:off x="3810001" y="2101334"/>
            <a:ext cx="18473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23558" name="Text Box 380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28</a:t>
            </a:r>
          </a:p>
        </p:txBody>
      </p:sp>
      <p:sp>
        <p:nvSpPr>
          <p:cNvPr id="2" name="Rectangle 1"/>
          <p:cNvSpPr/>
          <p:nvPr/>
        </p:nvSpPr>
        <p:spPr>
          <a:xfrm>
            <a:off x="9707699" y="2999912"/>
            <a:ext cx="1735617" cy="17407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768819766"/>
              </p:ext>
            </p:extLst>
          </p:nvPr>
        </p:nvGraphicFramePr>
        <p:xfrm>
          <a:off x="301841" y="1384673"/>
          <a:ext cx="11745157" cy="4199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95701"/>
            <a:ext cx="4572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cap="none" dirty="0">
                <a:effectLst/>
              </a:rPr>
              <a:t>Corn </a:t>
            </a:r>
            <a:r>
              <a:rPr lang="en-US" sz="3600" dirty="0">
                <a:solidFill>
                  <a:srgbClr val="0070C0"/>
                </a:solidFill>
              </a:rPr>
              <a:t>(owned)</a:t>
            </a:r>
            <a:endParaRPr lang="en-US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30</a:t>
            </a:r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4774337" y="5543042"/>
            <a:ext cx="589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/>
              <a:t>Net Return/Acre = $108.96</a:t>
            </a:r>
          </a:p>
        </p:txBody>
      </p:sp>
      <p:sp>
        <p:nvSpPr>
          <p:cNvPr id="213002" name="Oval 10"/>
          <p:cNvSpPr>
            <a:spLocks noChangeArrowheads="1"/>
          </p:cNvSpPr>
          <p:nvPr/>
        </p:nvSpPr>
        <p:spPr bwMode="auto">
          <a:xfrm>
            <a:off x="9618955" y="1056353"/>
            <a:ext cx="2081431" cy="3917950"/>
          </a:xfrm>
          <a:prstGeom prst="ellipse">
            <a:avLst/>
          </a:prstGeom>
          <a:solidFill>
            <a:schemeClr val="bg2">
              <a:lumMod val="75000"/>
              <a:alpha val="1800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89838" y="6840882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Northern Minnesota</a:t>
            </a:r>
            <a:endParaRPr 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1"/>
            <a:ext cx="5638800" cy="802943"/>
          </a:xfrm>
        </p:spPr>
        <p:txBody>
          <a:bodyPr/>
          <a:lstStyle/>
          <a:p>
            <a:r>
              <a:rPr lang="en-US" dirty="0">
                <a:effectLst/>
              </a:rPr>
              <a:t>2</a:t>
            </a:r>
            <a:r>
              <a:rPr lang="en-US" cap="none" dirty="0">
                <a:effectLst/>
              </a:rPr>
              <a:t>-year Corn Data</a:t>
            </a: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138019662"/>
              </p:ext>
            </p:extLst>
          </p:nvPr>
        </p:nvGraphicFramePr>
        <p:xfrm>
          <a:off x="226143" y="1587012"/>
          <a:ext cx="11759380" cy="4588483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4619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4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9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7745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marL="0" algn="ctr" rtl="0" eaLnBrk="1" latinLnBrk="0" hangingPunct="1"/>
                      <a:endParaRPr kumimoji="0" lang="en-US" sz="2000" b="1" kern="1200" baseline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745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Yield per Acre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169.41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159.33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168.99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b="1" kern="1200" baseline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160.89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068">
                <a:tc>
                  <a:txBody>
                    <a:bodyPr/>
                    <a:lstStyle/>
                    <a:p>
                      <a:r>
                        <a:rPr lang="en-US" sz="2400" dirty="0"/>
                        <a:t>Value per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$6.06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$6.09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$4.67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068">
                <a:tc>
                  <a:txBody>
                    <a:bodyPr/>
                    <a:lstStyle/>
                    <a:p>
                      <a:r>
                        <a:rPr lang="en-US" sz="2400" dirty="0"/>
                        <a:t>Gross Revenue/Acre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1,039.01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827.02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1,044.68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830.18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747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Expense/Acre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779.41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774.29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725.05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721.22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068">
                <a:tc>
                  <a:txBody>
                    <a:bodyPr/>
                    <a:lstStyle/>
                    <a:p>
                      <a:r>
                        <a:rPr lang="en-US" sz="2400" dirty="0"/>
                        <a:t>Net Return/Acre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259.60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319.63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108.96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7747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$4.86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$4.29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000" kern="1200" baseline="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$4.48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67400" y="1066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Rented 		                   Owned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372600" y="685800"/>
            <a:ext cx="12954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30-31</a:t>
            </a:r>
          </a:p>
        </p:txBody>
      </p:sp>
    </p:spTree>
    <p:extLst>
      <p:ext uri="{BB962C8B-B14F-4D97-AF65-F5344CB8AC3E}">
        <p14:creationId xmlns:p14="http://schemas.microsoft.com/office/powerpoint/2010/main" val="374763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65395704"/>
              </p:ext>
            </p:extLst>
          </p:nvPr>
        </p:nvGraphicFramePr>
        <p:xfrm>
          <a:off x="168676" y="1084452"/>
          <a:ext cx="11825056" cy="495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0844981" y="1234604"/>
            <a:ext cx="1347019" cy="4615590"/>
          </a:xfrm>
          <a:prstGeom prst="ellipse">
            <a:avLst/>
          </a:prstGeom>
          <a:solidFill>
            <a:schemeClr val="tx2">
              <a:alpha val="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600200" y="561688"/>
            <a:ext cx="571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Corn Inputs – the past 10 years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02" name="Oval 10"/>
          <p:cNvSpPr>
            <a:spLocks noChangeArrowheads="1"/>
          </p:cNvSpPr>
          <p:nvPr/>
        </p:nvSpPr>
        <p:spPr bwMode="auto">
          <a:xfrm>
            <a:off x="9829800" y="924449"/>
            <a:ext cx="2136057" cy="4465826"/>
          </a:xfrm>
          <a:prstGeom prst="ellipse">
            <a:avLst/>
          </a:prstGeom>
          <a:solidFill>
            <a:schemeClr val="bg2">
              <a:lumMod val="75000"/>
              <a:alpha val="2200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41015"/>
            <a:ext cx="45720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cap="none" dirty="0">
                <a:effectLst/>
              </a:rPr>
              <a:t>Soybeans </a:t>
            </a:r>
            <a:r>
              <a:rPr lang="en-US" sz="3600" dirty="0">
                <a:solidFill>
                  <a:srgbClr val="0070C0"/>
                </a:solidFill>
              </a:rPr>
              <a:t>(owned)</a:t>
            </a:r>
            <a:endParaRPr lang="en-US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32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882147045"/>
              </p:ext>
            </p:extLst>
          </p:nvPr>
        </p:nvGraphicFramePr>
        <p:xfrm>
          <a:off x="324464" y="1386113"/>
          <a:ext cx="11641393" cy="436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4495800" y="5754038"/>
            <a:ext cx="426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Net Return/Acre = $116.32</a:t>
            </a:r>
          </a:p>
        </p:txBody>
      </p:sp>
    </p:spTree>
    <p:extLst>
      <p:ext uri="{BB962C8B-B14F-4D97-AF65-F5344CB8AC3E}">
        <p14:creationId xmlns:p14="http://schemas.microsoft.com/office/powerpoint/2010/main" val="616532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5638800" cy="838201"/>
          </a:xfrm>
        </p:spPr>
        <p:txBody>
          <a:bodyPr>
            <a:normAutofit/>
          </a:bodyPr>
          <a:lstStyle/>
          <a:p>
            <a:r>
              <a:rPr lang="en-US" sz="3200" dirty="0"/>
              <a:t>2-year Soybean Data</a:t>
            </a:r>
          </a:p>
        </p:txBody>
      </p:sp>
      <p:graphicFrame>
        <p:nvGraphicFramePr>
          <p:cNvPr id="10" name="Table Placehold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77431235"/>
              </p:ext>
            </p:extLst>
          </p:nvPr>
        </p:nvGraphicFramePr>
        <p:xfrm>
          <a:off x="98323" y="1676400"/>
          <a:ext cx="11975689" cy="4380272"/>
        </p:xfrm>
        <a:graphic>
          <a:graphicData uri="http://schemas.openxmlformats.org/drawingml/2006/table">
            <a:tbl>
              <a:tblPr firstRow="1" bandRow="1">
                <a:effectLst/>
                <a:tableStyleId>{21E4AEA4-8DFA-4A89-87EB-49C32662AFE0}</a:tableStyleId>
              </a:tblPr>
              <a:tblGrid>
                <a:gridCol w="4704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0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656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562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Yield per Acre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39.9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39.4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39.7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39.7</a:t>
                      </a:r>
                    </a:p>
                  </a:txBody>
                  <a:tcPr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340">
                <a:tc>
                  <a:txBody>
                    <a:bodyPr/>
                    <a:lstStyle/>
                    <a:p>
                      <a:r>
                        <a:rPr lang="en-US" sz="2400" dirty="0"/>
                        <a:t>Value per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$13.89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$12.44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$13.93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$12.33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40">
                <a:tc>
                  <a:txBody>
                    <a:bodyPr/>
                    <a:lstStyle/>
                    <a:p>
                      <a:r>
                        <a:rPr lang="en-US" sz="2400" dirty="0"/>
                        <a:t>Gross Revenue/Acre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515.79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569.46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506.33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564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Expense/Acre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420.41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442.87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379.03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390.01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40">
                <a:tc>
                  <a:txBody>
                    <a:bodyPr/>
                    <a:lstStyle/>
                    <a:p>
                      <a:r>
                        <a:rPr lang="en-US" sz="2400" dirty="0"/>
                        <a:t>Net Return/Acre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190.43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116.32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564">
                <a:tc>
                  <a:txBody>
                    <a:bodyPr/>
                    <a:lstStyle/>
                    <a:p>
                      <a:r>
                        <a:rPr lang="en-US" sz="2400" dirty="0"/>
                        <a:t>Dir &amp; </a:t>
                      </a:r>
                      <a:r>
                        <a:rPr lang="en-US" sz="2400" dirty="0" err="1"/>
                        <a:t>Ovhd</a:t>
                      </a:r>
                      <a:r>
                        <a:rPr lang="en-US" sz="2400" dirty="0"/>
                        <a:t> Expense/Unit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$10.55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$11.24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$9.55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2400" kern="1200" dirty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</a:rPr>
                        <a:t>$9.83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867400" y="10668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Rented 		               Owned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9448800" y="712857"/>
            <a:ext cx="1143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32-33</a:t>
            </a:r>
          </a:p>
        </p:txBody>
      </p:sp>
    </p:spTree>
    <p:extLst>
      <p:ext uri="{BB962C8B-B14F-4D97-AF65-F5344CB8AC3E}">
        <p14:creationId xmlns:p14="http://schemas.microsoft.com/office/powerpoint/2010/main" val="260131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537856" y="472212"/>
            <a:ext cx="63478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Soybean Inputs – the past 10 years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747808199"/>
              </p:ext>
            </p:extLst>
          </p:nvPr>
        </p:nvGraphicFramePr>
        <p:xfrm>
          <a:off x="0" y="1066800"/>
          <a:ext cx="12044516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0931013" y="1223896"/>
            <a:ext cx="1260987" cy="4645962"/>
          </a:xfrm>
          <a:prstGeom prst="ellipse">
            <a:avLst/>
          </a:prstGeom>
          <a:solidFill>
            <a:schemeClr val="tx2">
              <a:alpha val="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33</a:t>
            </a:r>
          </a:p>
        </p:txBody>
      </p:sp>
    </p:spTree>
    <p:extLst>
      <p:ext uri="{BB962C8B-B14F-4D97-AF65-F5344CB8AC3E}">
        <p14:creationId xmlns:p14="http://schemas.microsoft.com/office/powerpoint/2010/main" val="4179037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021" y="304800"/>
            <a:ext cx="4572000" cy="838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cap="none" dirty="0">
                <a:effectLst/>
              </a:rPr>
              <a:t>Corn Silage </a:t>
            </a:r>
            <a:r>
              <a:rPr lang="en-US" sz="3600" dirty="0">
                <a:solidFill>
                  <a:srgbClr val="0070C0"/>
                </a:solidFill>
              </a:rPr>
              <a:t>(owned)</a:t>
            </a:r>
            <a:endParaRPr lang="en-US" cap="none" dirty="0">
              <a:solidFill>
                <a:srgbClr val="0070C0"/>
              </a:solidFill>
              <a:effectLst/>
            </a:endParaRPr>
          </a:p>
        </p:txBody>
      </p:sp>
      <p:sp>
        <p:nvSpPr>
          <p:cNvPr id="27653" name="Text Box 11"/>
          <p:cNvSpPr txBox="1">
            <a:spLocks noChangeArrowheads="1"/>
          </p:cNvSpPr>
          <p:nvPr/>
        </p:nvSpPr>
        <p:spPr bwMode="auto">
          <a:xfrm>
            <a:off x="9829800" y="685800"/>
            <a:ext cx="8382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r">
              <a:spcBef>
                <a:spcPct val="50000"/>
              </a:spcBef>
            </a:pPr>
            <a:r>
              <a:rPr lang="en-US" sz="1600" dirty="0" err="1"/>
              <a:t>Pg</a:t>
            </a:r>
            <a:r>
              <a:rPr lang="en-US" sz="1600" dirty="0"/>
              <a:t> 36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708810975"/>
              </p:ext>
            </p:extLst>
          </p:nvPr>
        </p:nvGraphicFramePr>
        <p:xfrm>
          <a:off x="117987" y="1320800"/>
          <a:ext cx="11867536" cy="485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3002" name="Oval 10"/>
          <p:cNvSpPr>
            <a:spLocks noChangeArrowheads="1"/>
          </p:cNvSpPr>
          <p:nvPr/>
        </p:nvSpPr>
        <p:spPr bwMode="auto">
          <a:xfrm>
            <a:off x="9972367" y="932020"/>
            <a:ext cx="1790700" cy="4851399"/>
          </a:xfrm>
          <a:prstGeom prst="ellipse">
            <a:avLst/>
          </a:prstGeom>
          <a:solidFill>
            <a:schemeClr val="bg2">
              <a:lumMod val="75000"/>
              <a:alpha val="20000"/>
            </a:schemeClr>
          </a:solidFill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3987421" y="6099314"/>
            <a:ext cx="426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Net Return/Acre = $215.64</a:t>
            </a:r>
          </a:p>
        </p:txBody>
      </p:sp>
    </p:spTree>
    <p:extLst>
      <p:ext uri="{BB962C8B-B14F-4D97-AF65-F5344CB8AC3E}">
        <p14:creationId xmlns:p14="http://schemas.microsoft.com/office/powerpoint/2010/main" val="35135446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0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bf993f5-bc02-4148-a9c2-d93151cda005"/>
</p:tagLst>
</file>

<file path=ppt/theme/theme1.xml><?xml version="1.0" encoding="utf-8"?>
<a:theme xmlns:a="http://schemas.openxmlformats.org/drawingml/2006/main" name="Minnesota State">
  <a:themeElements>
    <a:clrScheme name="Custom 9">
      <a:dk1>
        <a:srgbClr val="003C66"/>
      </a:dk1>
      <a:lt1>
        <a:srgbClr val="FFFFFF"/>
      </a:lt1>
      <a:dk2>
        <a:srgbClr val="003C66"/>
      </a:dk2>
      <a:lt2>
        <a:srgbClr val="FFFFFF"/>
      </a:lt2>
      <a:accent1>
        <a:srgbClr val="139445"/>
      </a:accent1>
      <a:accent2>
        <a:srgbClr val="DB7C1B"/>
      </a:accent2>
      <a:accent3>
        <a:srgbClr val="0095DA"/>
      </a:accent3>
      <a:accent4>
        <a:srgbClr val="73CEE4"/>
      </a:accent4>
      <a:accent5>
        <a:srgbClr val="62BB46"/>
      </a:accent5>
      <a:accent6>
        <a:srgbClr val="D3E27E"/>
      </a:accent6>
      <a:hlink>
        <a:srgbClr val="0095DA"/>
      </a:hlink>
      <a:folHlink>
        <a:srgbClr val="9D9FA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" id="{5C900B94-D0F3-4FEF-9392-DD3DA3ADD64D}" vid="{32230FDD-6901-4838-B0D3-A117734344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806515F45B184C8BD98917972C7C9D" ma:contentTypeVersion="14" ma:contentTypeDescription="Create a new document." ma:contentTypeScope="" ma:versionID="d3edfef6749579caa083778bf5feba58">
  <xsd:schema xmlns:xsd="http://www.w3.org/2001/XMLSchema" xmlns:xs="http://www.w3.org/2001/XMLSchema" xmlns:p="http://schemas.microsoft.com/office/2006/metadata/properties" xmlns:ns2="2f271ae3-cf6a-4e4f-ad3f-7ef89437aa74" xmlns:ns3="cc7871a4-2539-4354-b01f-06547094f643" targetNamespace="http://schemas.microsoft.com/office/2006/metadata/properties" ma:root="true" ma:fieldsID="a2064d43b3e154f4289077fbaa818260" ns2:_="" ns3:_="">
    <xsd:import namespace="2f271ae3-cf6a-4e4f-ad3f-7ef89437aa74"/>
    <xsd:import namespace="cc7871a4-2539-4354-b01f-06547094f64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71ae3-cf6a-4e4f-ad3f-7ef89437aa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429f2fb-7289-43e5-bd24-9e0a6756f96d}" ma:internalName="TaxCatchAll" ma:showField="CatchAllData" ma:web="2f271ae3-cf6a-4e4f-ad3f-7ef89437aa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7871a4-2539-4354-b01f-06547094f6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95a9afa-61c7-4e96-8bec-901bd18877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7871a4-2539-4354-b01f-06547094f643">
      <Terms xmlns="http://schemas.microsoft.com/office/infopath/2007/PartnerControls"/>
    </lcf76f155ced4ddcb4097134ff3c332f>
    <TaxCatchAll xmlns="2f271ae3-cf6a-4e4f-ad3f-7ef89437aa74" xsi:nil="true"/>
  </documentManagement>
</p:properties>
</file>

<file path=customXml/itemProps1.xml><?xml version="1.0" encoding="utf-8"?>
<ds:datastoreItem xmlns:ds="http://schemas.openxmlformats.org/officeDocument/2006/customXml" ds:itemID="{B4270A98-8FD8-4FCE-869B-CECA0DE84BA7}"/>
</file>

<file path=customXml/itemProps2.xml><?xml version="1.0" encoding="utf-8"?>
<ds:datastoreItem xmlns:ds="http://schemas.openxmlformats.org/officeDocument/2006/customXml" ds:itemID="{F132A03C-30BA-4E99-9348-C9F6672E60F0}"/>
</file>

<file path=customXml/itemProps3.xml><?xml version="1.0" encoding="utf-8"?>
<ds:datastoreItem xmlns:ds="http://schemas.openxmlformats.org/officeDocument/2006/customXml" ds:itemID="{5B6FDDDA-8DAA-4AB7-BC6D-13E6B489415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597</Words>
  <Application>Microsoft Office PowerPoint</Application>
  <PresentationFormat>Widescreen</PresentationFormat>
  <Paragraphs>240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Minnesota State</vt:lpstr>
      <vt:lpstr>2023 Crop Year in Review</vt:lpstr>
      <vt:lpstr>Machinery Cost per Acre </vt:lpstr>
      <vt:lpstr>Corn (owned)</vt:lpstr>
      <vt:lpstr>2-year Corn Data</vt:lpstr>
      <vt:lpstr>PowerPoint Presentation</vt:lpstr>
      <vt:lpstr>Soybeans (owned)</vt:lpstr>
      <vt:lpstr>2-year Soybean Data</vt:lpstr>
      <vt:lpstr>PowerPoint Presentation</vt:lpstr>
      <vt:lpstr>Corn Silage (owned)</vt:lpstr>
      <vt:lpstr>2-year Corn Silage Data</vt:lpstr>
      <vt:lpstr>PowerPoint Presentation</vt:lpstr>
      <vt:lpstr>Alfalfa Hay (owned)</vt:lpstr>
      <vt:lpstr>2-year Alfalfa Hay Data </vt:lpstr>
      <vt:lpstr>PowerPoint Presentation</vt:lpstr>
      <vt:lpstr>Spring Wheat (owned)</vt:lpstr>
      <vt:lpstr>2-year Spring Wheat Data</vt:lpstr>
      <vt:lpstr>PowerPoint Presentation</vt:lpstr>
      <vt:lpstr>Net Return  for Various Crops (Irrigated)</vt:lpstr>
      <vt:lpstr>For more information…</vt:lpstr>
    </vt:vector>
  </TitlesOfParts>
  <Company>Central Lakes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Delray Lecy</dc:creator>
  <cp:lastModifiedBy>Josh Tjosaas</cp:lastModifiedBy>
  <cp:revision>19</cp:revision>
  <dcterms:created xsi:type="dcterms:W3CDTF">2023-03-18T17:28:37Z</dcterms:created>
  <dcterms:modified xsi:type="dcterms:W3CDTF">2024-03-26T13:42:18Z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0x01010005806515F45B184C8BD98917972C7C9D</vt:lpwstr>
  </property>
</Properties>
</file>