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notesSlides/notesSlide21.xml" ContentType="application/vnd.openxmlformats-officedocument.presentationml.notesSlide+xml"/>
  <Override PartName="/ppt/charts/chart18.xml" ContentType="application/vnd.openxmlformats-officedocument.drawingml.chart+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charts/chart20.xml" ContentType="application/vnd.openxmlformats-officedocument.drawingml.chart+xml"/>
  <Override PartName="/ppt/notesSlides/notesSlide24.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0"/>
  </p:notesMasterIdLst>
  <p:sldIdLst>
    <p:sldId id="258" r:id="rId5"/>
    <p:sldId id="846" r:id="rId6"/>
    <p:sldId id="257" r:id="rId7"/>
    <p:sldId id="525" r:id="rId8"/>
    <p:sldId id="813" r:id="rId9"/>
    <p:sldId id="766" r:id="rId10"/>
    <p:sldId id="848" r:id="rId11"/>
    <p:sldId id="702" r:id="rId12"/>
    <p:sldId id="682" r:id="rId13"/>
    <p:sldId id="684" r:id="rId14"/>
    <p:sldId id="807" r:id="rId15"/>
    <p:sldId id="772" r:id="rId16"/>
    <p:sldId id="792" r:id="rId17"/>
    <p:sldId id="683" r:id="rId18"/>
    <p:sldId id="769" r:id="rId19"/>
    <p:sldId id="771" r:id="rId20"/>
    <p:sldId id="780" r:id="rId21"/>
    <p:sldId id="781" r:id="rId22"/>
    <p:sldId id="808" r:id="rId23"/>
    <p:sldId id="742" r:id="rId24"/>
    <p:sldId id="809" r:id="rId25"/>
    <p:sldId id="815" r:id="rId26"/>
    <p:sldId id="849" r:id="rId27"/>
    <p:sldId id="812" r:id="rId28"/>
    <p:sldId id="836" r:id="rId29"/>
    <p:sldId id="471" r:id="rId30"/>
    <p:sldId id="804" r:id="rId31"/>
    <p:sldId id="810" r:id="rId32"/>
    <p:sldId id="750" r:id="rId33"/>
    <p:sldId id="782" r:id="rId34"/>
    <p:sldId id="553" r:id="rId35"/>
    <p:sldId id="811" r:id="rId36"/>
    <p:sldId id="816" r:id="rId37"/>
    <p:sldId id="851" r:id="rId38"/>
    <p:sldId id="853" r:id="rId39"/>
    <p:sldId id="784" r:id="rId40"/>
    <p:sldId id="785" r:id="rId41"/>
    <p:sldId id="474" r:id="rId42"/>
    <p:sldId id="752" r:id="rId43"/>
    <p:sldId id="800" r:id="rId44"/>
    <p:sldId id="786" r:id="rId45"/>
    <p:sldId id="788" r:id="rId46"/>
    <p:sldId id="790" r:id="rId47"/>
    <p:sldId id="854" r:id="rId48"/>
    <p:sldId id="611" r:id="rId49"/>
  </p:sldIdLst>
  <p:sldSz cx="12192000" cy="6858000"/>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966B8-8316-49E4-89C4-C1861BE6858B}" v="2" dt="2024-03-25T18:42:14.246"/>
    <p1510:client id="{9639063D-FF6E-4E3A-B86C-24F4E188D032}" v="2" dt="2024-03-25T18:46:38.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showGuides="1">
      <p:cViewPr varScale="1">
        <p:scale>
          <a:sx n="78" d="100"/>
          <a:sy n="78" d="100"/>
        </p:scale>
        <p:origin x="77" y="23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berkow, Jeremy D" userId="S::cg6256uk@minnstate.edu::7fe729de-cc19-420b-b6d1-7699344ea539" providerId="AD" clId="Web-{20A966B8-8316-49E4-89C4-C1861BE6858B}"/>
    <pc:docChg chg="addSld delSld">
      <pc:chgData name="Daberkow, Jeremy D" userId="S::cg6256uk@minnstate.edu::7fe729de-cc19-420b-b6d1-7699344ea539" providerId="AD" clId="Web-{20A966B8-8316-49E4-89C4-C1861BE6858B}" dt="2024-03-25T18:42:14.246" v="1"/>
      <pc:docMkLst>
        <pc:docMk/>
      </pc:docMkLst>
      <pc:sldChg chg="add del replId">
        <pc:chgData name="Daberkow, Jeremy D" userId="S::cg6256uk@minnstate.edu::7fe729de-cc19-420b-b6d1-7699344ea539" providerId="AD" clId="Web-{20A966B8-8316-49E4-89C4-C1861BE6858B}" dt="2024-03-25T18:42:14.246" v="1"/>
        <pc:sldMkLst>
          <pc:docMk/>
          <pc:sldMk cId="2836894682" sldId="855"/>
        </pc:sldMkLst>
      </pc:sldChg>
    </pc:docChg>
  </pc:docChgLst>
  <pc:docChgLst>
    <pc:chgData name="Daberkow, Jeremy D" userId="S::cg6256uk@minnstate.edu::7fe729de-cc19-420b-b6d1-7699344ea539" providerId="AD" clId="Web-{9639063D-FF6E-4E3A-B86C-24F4E188D032}"/>
    <pc:docChg chg="addSld delSld">
      <pc:chgData name="Daberkow, Jeremy D" userId="S::cg6256uk@minnstate.edu::7fe729de-cc19-420b-b6d1-7699344ea539" providerId="AD" clId="Web-{9639063D-FF6E-4E3A-B86C-24F4E188D032}" dt="2024-03-25T18:46:38.711" v="1"/>
      <pc:docMkLst>
        <pc:docMk/>
      </pc:docMkLst>
      <pc:sldChg chg="add del replId">
        <pc:chgData name="Daberkow, Jeremy D" userId="S::cg6256uk@minnstate.edu::7fe729de-cc19-420b-b6d1-7699344ea539" providerId="AD" clId="Web-{9639063D-FF6E-4E3A-B86C-24F4E188D032}" dt="2024-03-25T18:46:38.711" v="1"/>
        <pc:sldMkLst>
          <pc:docMk/>
          <pc:sldMk cId="3655910881" sldId="85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Farms</c:v>
                </c:pt>
              </c:strCache>
            </c:strRef>
          </c:tx>
          <c:spPr>
            <a:ln w="60325" cap="rnd">
              <a:solidFill>
                <a:schemeClr val="accent1"/>
              </a:solidFill>
              <a:round/>
            </a:ln>
            <a:effectLst>
              <a:outerShdw blurRad="40000" dist="23000" dir="5400000" rotWithShape="0">
                <a:srgbClr val="000000">
                  <a:alpha val="35000"/>
                </a:srgbClr>
              </a:outerShdw>
            </a:effectLst>
          </c:spPr>
          <c:marker>
            <c:symbol val="none"/>
          </c:marker>
          <c:dLbls>
            <c:dLbl>
              <c:idx val="0"/>
              <c:layout>
                <c:manualLayout>
                  <c:x val="-4.3178258967629043E-2"/>
                  <c:y val="5.69056109670984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25-4EE0-9B5D-0573A8900D9B}"/>
                </c:ext>
              </c:extLst>
            </c:dLbl>
            <c:dLbl>
              <c:idx val="1"/>
              <c:layout>
                <c:manualLayout>
                  <c:x val="-4.2952209098862645E-2"/>
                  <c:y val="-4.0936191260858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25-4EE0-9B5D-0573A8900D9B}"/>
                </c:ext>
              </c:extLst>
            </c:dLbl>
            <c:dLbl>
              <c:idx val="2"/>
              <c:layout>
                <c:manualLayout>
                  <c:x val="-4.9670494313210953E-2"/>
                  <c:y val="5.9304037021092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25-4EE0-9B5D-0573A8900D9B}"/>
                </c:ext>
              </c:extLst>
            </c:dLbl>
            <c:dLbl>
              <c:idx val="3"/>
              <c:layout>
                <c:manualLayout>
                  <c:x val="-3.4489610673665891E-2"/>
                  <c:y val="5.8164844907406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25-4EE0-9B5D-0573A8900D9B}"/>
                </c:ext>
              </c:extLst>
            </c:dLbl>
            <c:dLbl>
              <c:idx val="4"/>
              <c:layout>
                <c:manualLayout>
                  <c:x val="-2.5711507462477891E-2"/>
                  <c:y val="-4.0404040404040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25-4EE0-9B5D-0573A8900D9B}"/>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Sheet1!$A$9:$A$13</c:f>
              <c:numCache>
                <c:formatCode>General</c:formatCode>
                <c:ptCount val="5"/>
                <c:pt idx="0">
                  <c:v>2019</c:v>
                </c:pt>
                <c:pt idx="1">
                  <c:v>2020</c:v>
                </c:pt>
                <c:pt idx="2">
                  <c:v>2021</c:v>
                </c:pt>
                <c:pt idx="3">
                  <c:v>2022</c:v>
                </c:pt>
                <c:pt idx="4">
                  <c:v>2023</c:v>
                </c:pt>
              </c:numCache>
            </c:numRef>
          </c:cat>
          <c:val>
            <c:numRef>
              <c:f>Sheet1!$B$9:$B$13</c:f>
              <c:numCache>
                <c:formatCode>General</c:formatCode>
                <c:ptCount val="5"/>
                <c:pt idx="0">
                  <c:v>572</c:v>
                </c:pt>
                <c:pt idx="1">
                  <c:v>577</c:v>
                </c:pt>
                <c:pt idx="2">
                  <c:v>572</c:v>
                </c:pt>
                <c:pt idx="3">
                  <c:v>541</c:v>
                </c:pt>
                <c:pt idx="4">
                  <c:v>581</c:v>
                </c:pt>
              </c:numCache>
            </c:numRef>
          </c:val>
          <c:smooth val="0"/>
          <c:extLst>
            <c:ext xmlns:c16="http://schemas.microsoft.com/office/drawing/2014/chart" uri="{C3380CC4-5D6E-409C-BE32-E72D297353CC}">
              <c16:uniqueId val="{00000005-B125-4EE0-9B5D-0573A8900D9B}"/>
            </c:ext>
          </c:extLst>
        </c:ser>
        <c:dLbls>
          <c:dLblPos val="ctr"/>
          <c:showLegendKey val="0"/>
          <c:showVal val="1"/>
          <c:showCatName val="0"/>
          <c:showSerName val="0"/>
          <c:showPercent val="0"/>
          <c:showBubbleSize val="0"/>
        </c:dLbls>
        <c:smooth val="0"/>
        <c:axId val="224515920"/>
        <c:axId val="224521520"/>
      </c:lineChart>
      <c:catAx>
        <c:axId val="22451592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224521520"/>
        <c:crosses val="autoZero"/>
        <c:auto val="1"/>
        <c:lblAlgn val="ctr"/>
        <c:lblOffset val="100"/>
        <c:noMultiLvlLbl val="0"/>
      </c:catAx>
      <c:valAx>
        <c:axId val="224521520"/>
        <c:scaling>
          <c:orientation val="minMax"/>
          <c:max val="700"/>
          <c:min val="500"/>
        </c:scaling>
        <c:delete val="1"/>
        <c:axPos val="l"/>
        <c:numFmt formatCode="General" sourceLinked="1"/>
        <c:majorTickMark val="none"/>
        <c:minorTickMark val="none"/>
        <c:tickLblPos val="nextTo"/>
        <c:crossAx val="224515920"/>
        <c:crosses val="autoZero"/>
        <c:crossBetween val="between"/>
        <c:majorUnit val="100"/>
      </c:valAx>
      <c:spPr>
        <a:noFill/>
        <a:ln>
          <a:noFill/>
        </a:ln>
        <a:effectLst/>
      </c:spPr>
    </c:plotArea>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baseline="0" dirty="0"/>
              <a:t>Current Ratio</a:t>
            </a:r>
          </a:p>
        </c:rich>
      </c:tx>
      <c:overlay val="0"/>
    </c:title>
    <c:autoTitleDeleted val="0"/>
    <c:plotArea>
      <c:layout/>
      <c:lineChart>
        <c:grouping val="standard"/>
        <c:varyColors val="0"/>
        <c:ser>
          <c:idx val="0"/>
          <c:order val="0"/>
          <c:tx>
            <c:strRef>
              <c:f>Sheet1!$B$1</c:f>
              <c:strCache>
                <c:ptCount val="1"/>
                <c:pt idx="0">
                  <c:v>Ave</c:v>
                </c:pt>
              </c:strCache>
            </c:strRef>
          </c:tx>
          <c:spPr>
            <a:ln w="41275"/>
          </c:spPr>
          <c:marker>
            <c:symbol val="none"/>
          </c:marker>
          <c:dLbls>
            <c:dLbl>
              <c:idx val="0"/>
              <c:layout>
                <c:manualLayout>
                  <c:x val="-3.872053872053878E-2"/>
                  <c:y val="5.6249999999999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9B-42BB-86E6-C711528C8EFF}"/>
                </c:ext>
              </c:extLst>
            </c:dLbl>
            <c:dLbl>
              <c:idx val="1"/>
              <c:layout>
                <c:manualLayout>
                  <c:x val="-3.3670033670033669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9B-42BB-86E6-C711528C8EFF}"/>
                </c:ext>
              </c:extLst>
            </c:dLbl>
            <c:dLbl>
              <c:idx val="2"/>
              <c:layout>
                <c:manualLayout>
                  <c:x val="-1.1784511784511785E-2"/>
                  <c:y val="5.6249999999999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9B-42BB-86E6-C711528C8EFF}"/>
                </c:ext>
              </c:extLst>
            </c:dLbl>
            <c:dLbl>
              <c:idx val="3"/>
              <c:layout>
                <c:manualLayout>
                  <c:x val="-3.3670033670033669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9B-42BB-86E6-C711528C8EF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Sheet1!$B$12:$B$16</c:f>
              <c:numCache>
                <c:formatCode>0.00</c:formatCode>
                <c:ptCount val="5"/>
                <c:pt idx="0">
                  <c:v>1.53</c:v>
                </c:pt>
                <c:pt idx="1">
                  <c:v>1.9</c:v>
                </c:pt>
                <c:pt idx="2">
                  <c:v>2.19</c:v>
                </c:pt>
                <c:pt idx="3">
                  <c:v>2.38</c:v>
                </c:pt>
                <c:pt idx="4">
                  <c:v>1.98</c:v>
                </c:pt>
              </c:numCache>
            </c:numRef>
          </c:val>
          <c:smooth val="0"/>
          <c:extLst>
            <c:ext xmlns:c16="http://schemas.microsoft.com/office/drawing/2014/chart" uri="{C3380CC4-5D6E-409C-BE32-E72D297353CC}">
              <c16:uniqueId val="{00000005-DA9B-42BB-86E6-C711528C8EFF}"/>
            </c:ext>
          </c:extLst>
        </c:ser>
        <c:ser>
          <c:idx val="1"/>
          <c:order val="1"/>
          <c:tx>
            <c:strRef>
              <c:f>Sheet1!$C$1</c:f>
              <c:strCache>
                <c:ptCount val="1"/>
                <c:pt idx="0">
                  <c:v>High</c:v>
                </c:pt>
              </c:strCache>
            </c:strRef>
          </c:tx>
          <c:spPr>
            <a:ln w="41275">
              <a:solidFill>
                <a:srgbClr val="0000CC"/>
              </a:solidFill>
            </a:ln>
          </c:spPr>
          <c:marker>
            <c:symbol val="none"/>
          </c:marker>
          <c:dLbls>
            <c:dLbl>
              <c:idx val="0"/>
              <c:layout>
                <c:manualLayout>
                  <c:x val="-2.8619528619528621E-2"/>
                  <c:y val="-7.499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9B-42BB-86E6-C711528C8EFF}"/>
                </c:ext>
              </c:extLst>
            </c:dLbl>
            <c:dLbl>
              <c:idx val="1"/>
              <c:layout>
                <c:manualLayout>
                  <c:x val="-1.8518518518518517E-2"/>
                  <c:y val="-5.312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9B-42BB-86E6-C711528C8EFF}"/>
                </c:ext>
              </c:extLst>
            </c:dLbl>
            <c:dLbl>
              <c:idx val="2"/>
              <c:layout>
                <c:manualLayout>
                  <c:x val="-1.1784511784511785E-2"/>
                  <c:y val="-6.562500000000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9B-42BB-86E6-C711528C8EFF}"/>
                </c:ext>
              </c:extLst>
            </c:dLbl>
            <c:dLbl>
              <c:idx val="3"/>
              <c:layout>
                <c:manualLayout>
                  <c:x val="-3.3670033670033669E-2"/>
                  <c:y val="-6.8750000000000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9B-42BB-86E6-C711528C8EF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Sheet1!$C$12:$C$16</c:f>
              <c:numCache>
                <c:formatCode>General</c:formatCode>
                <c:ptCount val="5"/>
                <c:pt idx="0">
                  <c:v>2.12</c:v>
                </c:pt>
                <c:pt idx="1">
                  <c:v>2.2400000000000002</c:v>
                </c:pt>
                <c:pt idx="2">
                  <c:v>2.39</c:v>
                </c:pt>
                <c:pt idx="3">
                  <c:v>2.54</c:v>
                </c:pt>
                <c:pt idx="4">
                  <c:v>2.41</c:v>
                </c:pt>
              </c:numCache>
            </c:numRef>
          </c:val>
          <c:smooth val="0"/>
          <c:extLst>
            <c:ext xmlns:c16="http://schemas.microsoft.com/office/drawing/2014/chart" uri="{C3380CC4-5D6E-409C-BE32-E72D297353CC}">
              <c16:uniqueId val="{0000000B-DA9B-42BB-86E6-C711528C8EFF}"/>
            </c:ext>
          </c:extLst>
        </c:ser>
        <c:dLbls>
          <c:showLegendKey val="0"/>
          <c:showVal val="0"/>
          <c:showCatName val="0"/>
          <c:showSerName val="0"/>
          <c:showPercent val="0"/>
          <c:showBubbleSize val="0"/>
        </c:dLbls>
        <c:smooth val="0"/>
        <c:axId val="229557680"/>
        <c:axId val="229558240"/>
      </c:lineChart>
      <c:catAx>
        <c:axId val="229557680"/>
        <c:scaling>
          <c:orientation val="minMax"/>
        </c:scaling>
        <c:delete val="0"/>
        <c:axPos val="b"/>
        <c:numFmt formatCode="General" sourceLinked="1"/>
        <c:majorTickMark val="out"/>
        <c:minorTickMark val="none"/>
        <c:tickLblPos val="nextTo"/>
        <c:crossAx val="229558240"/>
        <c:crosses val="autoZero"/>
        <c:auto val="1"/>
        <c:lblAlgn val="ctr"/>
        <c:lblOffset val="100"/>
        <c:noMultiLvlLbl val="0"/>
      </c:catAx>
      <c:valAx>
        <c:axId val="229558240"/>
        <c:scaling>
          <c:orientation val="minMax"/>
          <c:max val="3"/>
          <c:min val="1"/>
        </c:scaling>
        <c:delete val="1"/>
        <c:axPos val="l"/>
        <c:numFmt formatCode="0.00" sourceLinked="1"/>
        <c:majorTickMark val="out"/>
        <c:minorTickMark val="none"/>
        <c:tickLblPos val="nextTo"/>
        <c:crossAx val="229557680"/>
        <c:crosses val="autoZero"/>
        <c:crossBetween val="between"/>
        <c:majorUnit val="0.5"/>
      </c:valAx>
    </c:plotArea>
    <c:legend>
      <c:legendPos val="b"/>
      <c:layout>
        <c:manualLayout>
          <c:xMode val="edge"/>
          <c:yMode val="edge"/>
          <c:x val="0.38952517298973993"/>
          <c:y val="0.89937229330708657"/>
          <c:w val="0.32701026008112621"/>
          <c:h val="8.1877706692913388E-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baseline="0" dirty="0"/>
              <a:t>Working capital as a % of gross revenue</a:t>
            </a:r>
          </a:p>
        </c:rich>
      </c:tx>
      <c:overlay val="0"/>
    </c:title>
    <c:autoTitleDeleted val="0"/>
    <c:plotArea>
      <c:layout/>
      <c:lineChart>
        <c:grouping val="standard"/>
        <c:varyColors val="0"/>
        <c:ser>
          <c:idx val="0"/>
          <c:order val="0"/>
          <c:tx>
            <c:strRef>
              <c:f>Sheet1!$B$1</c:f>
              <c:strCache>
                <c:ptCount val="1"/>
                <c:pt idx="0">
                  <c:v>Ave</c:v>
                </c:pt>
              </c:strCache>
            </c:strRef>
          </c:tx>
          <c:spPr>
            <a:ln w="41275"/>
          </c:spPr>
          <c:marker>
            <c:symbol val="none"/>
          </c:marker>
          <c:dLbls>
            <c:dLbl>
              <c:idx val="0"/>
              <c:layout>
                <c:manualLayout>
                  <c:x val="-3.872053872053878E-2"/>
                  <c:y val="5.6249999999999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5B-4445-B6D0-9411376593E0}"/>
                </c:ext>
              </c:extLst>
            </c:dLbl>
            <c:dLbl>
              <c:idx val="1"/>
              <c:layout>
                <c:manualLayout>
                  <c:x val="-3.3670033670033669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5B-4445-B6D0-9411376593E0}"/>
                </c:ext>
              </c:extLst>
            </c:dLbl>
            <c:dLbl>
              <c:idx val="2"/>
              <c:layout>
                <c:manualLayout>
                  <c:x val="-1.1784511784511785E-2"/>
                  <c:y val="5.6249999999999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5B-4445-B6D0-9411376593E0}"/>
                </c:ext>
              </c:extLst>
            </c:dLbl>
            <c:dLbl>
              <c:idx val="3"/>
              <c:layout>
                <c:manualLayout>
                  <c:x val="-3.3670033670033669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5B-4445-B6D0-9411376593E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Sheet1!$B$12:$B$16</c:f>
              <c:numCache>
                <c:formatCode>0.0%</c:formatCode>
                <c:ptCount val="5"/>
                <c:pt idx="0">
                  <c:v>0.23</c:v>
                </c:pt>
                <c:pt idx="1">
                  <c:v>0.30499999999999999</c:v>
                </c:pt>
                <c:pt idx="2">
                  <c:v>0.34799999999999998</c:v>
                </c:pt>
                <c:pt idx="3">
                  <c:v>0.375</c:v>
                </c:pt>
                <c:pt idx="4">
                  <c:v>0.33</c:v>
                </c:pt>
              </c:numCache>
            </c:numRef>
          </c:val>
          <c:smooth val="0"/>
          <c:extLst>
            <c:ext xmlns:c16="http://schemas.microsoft.com/office/drawing/2014/chart" uri="{C3380CC4-5D6E-409C-BE32-E72D297353CC}">
              <c16:uniqueId val="{00000005-525B-4445-B6D0-9411376593E0}"/>
            </c:ext>
          </c:extLst>
        </c:ser>
        <c:ser>
          <c:idx val="1"/>
          <c:order val="1"/>
          <c:tx>
            <c:strRef>
              <c:f>Sheet1!$C$1</c:f>
              <c:strCache>
                <c:ptCount val="1"/>
                <c:pt idx="0">
                  <c:v>High</c:v>
                </c:pt>
              </c:strCache>
            </c:strRef>
          </c:tx>
          <c:spPr>
            <a:ln w="41275">
              <a:solidFill>
                <a:srgbClr val="0000CC"/>
              </a:solidFill>
            </a:ln>
          </c:spPr>
          <c:marker>
            <c:symbol val="none"/>
          </c:marker>
          <c:dLbls>
            <c:dLbl>
              <c:idx val="0"/>
              <c:layout>
                <c:manualLayout>
                  <c:x val="-4.8821548821548821E-2"/>
                  <c:y val="-5.9374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5B-4445-B6D0-9411376593E0}"/>
                </c:ext>
              </c:extLst>
            </c:dLbl>
            <c:dLbl>
              <c:idx val="1"/>
              <c:layout>
                <c:manualLayout>
                  <c:x val="-5.0505050505050442E-2"/>
                  <c:y val="-5.9374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5B-4445-B6D0-9411376593E0}"/>
                </c:ext>
              </c:extLst>
            </c:dLbl>
            <c:dLbl>
              <c:idx val="2"/>
              <c:layout>
                <c:manualLayout>
                  <c:x val="-1.1784511784511785E-2"/>
                  <c:y val="-6.562500000000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5B-4445-B6D0-9411376593E0}"/>
                </c:ext>
              </c:extLst>
            </c:dLbl>
            <c:dLbl>
              <c:idx val="3"/>
              <c:layout>
                <c:manualLayout>
                  <c:x val="-3.3670033670033669E-2"/>
                  <c:y val="-6.8750000000000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5B-4445-B6D0-9411376593E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Sheet1!$C$12:$C$16</c:f>
              <c:numCache>
                <c:formatCode>0.0%</c:formatCode>
                <c:ptCount val="5"/>
                <c:pt idx="0">
                  <c:v>0.32900000000000001</c:v>
                </c:pt>
                <c:pt idx="1">
                  <c:v>0.35</c:v>
                </c:pt>
                <c:pt idx="2">
                  <c:v>0.39800000000000002</c:v>
                </c:pt>
                <c:pt idx="3">
                  <c:v>0.39700000000000002</c:v>
                </c:pt>
                <c:pt idx="4">
                  <c:v>0.5</c:v>
                </c:pt>
              </c:numCache>
            </c:numRef>
          </c:val>
          <c:smooth val="0"/>
          <c:extLst>
            <c:ext xmlns:c16="http://schemas.microsoft.com/office/drawing/2014/chart" uri="{C3380CC4-5D6E-409C-BE32-E72D297353CC}">
              <c16:uniqueId val="{0000000B-525B-4445-B6D0-9411376593E0}"/>
            </c:ext>
          </c:extLst>
        </c:ser>
        <c:dLbls>
          <c:showLegendKey val="0"/>
          <c:showVal val="0"/>
          <c:showCatName val="0"/>
          <c:showSerName val="0"/>
          <c:showPercent val="0"/>
          <c:showBubbleSize val="0"/>
        </c:dLbls>
        <c:smooth val="0"/>
        <c:axId val="269731856"/>
        <c:axId val="269732416"/>
      </c:lineChart>
      <c:catAx>
        <c:axId val="269731856"/>
        <c:scaling>
          <c:orientation val="minMax"/>
        </c:scaling>
        <c:delete val="0"/>
        <c:axPos val="b"/>
        <c:numFmt formatCode="General" sourceLinked="1"/>
        <c:majorTickMark val="out"/>
        <c:minorTickMark val="none"/>
        <c:tickLblPos val="nextTo"/>
        <c:crossAx val="269732416"/>
        <c:crosses val="autoZero"/>
        <c:auto val="1"/>
        <c:lblAlgn val="ctr"/>
        <c:lblOffset val="100"/>
        <c:noMultiLvlLbl val="0"/>
      </c:catAx>
      <c:valAx>
        <c:axId val="269732416"/>
        <c:scaling>
          <c:orientation val="minMax"/>
          <c:max val="0.5"/>
          <c:min val="0.1"/>
        </c:scaling>
        <c:delete val="1"/>
        <c:axPos val="l"/>
        <c:numFmt formatCode="0.0%" sourceLinked="1"/>
        <c:majorTickMark val="out"/>
        <c:minorTickMark val="none"/>
        <c:tickLblPos val="nextTo"/>
        <c:crossAx val="269731856"/>
        <c:crosses val="autoZero"/>
        <c:crossBetween val="between"/>
        <c:majorUnit val="0.1"/>
      </c:valAx>
    </c:plotArea>
    <c:legend>
      <c:legendPos val="b"/>
      <c:layout>
        <c:manualLayout>
          <c:xMode val="edge"/>
          <c:yMode val="edge"/>
          <c:x val="0.38952517298973993"/>
          <c:y val="0.89937229330708657"/>
          <c:w val="0.35226278533365146"/>
          <c:h val="8.1877706692913388E-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baseline="0" dirty="0"/>
              <a:t>Working capital as a % of gross revenue</a:t>
            </a:r>
          </a:p>
        </c:rich>
      </c:tx>
      <c:overlay val="0"/>
    </c:title>
    <c:autoTitleDeleted val="0"/>
    <c:plotArea>
      <c:layout/>
      <c:lineChart>
        <c:grouping val="standard"/>
        <c:varyColors val="0"/>
        <c:ser>
          <c:idx val="0"/>
          <c:order val="0"/>
          <c:tx>
            <c:strRef>
              <c:f>Sheet1!$B$1</c:f>
              <c:strCache>
                <c:ptCount val="1"/>
                <c:pt idx="0">
                  <c:v>Type</c:v>
                </c:pt>
              </c:strCache>
            </c:strRef>
          </c:tx>
          <c:spPr>
            <a:ln w="41275"/>
          </c:spPr>
          <c:marker>
            <c:symbol val="none"/>
          </c:marker>
          <c:dLbls>
            <c:dLbl>
              <c:idx val="0"/>
              <c:layout>
                <c:manualLayout>
                  <c:x val="-3.5158183352080992E-2"/>
                  <c:y val="6.8749999999999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E9-4F53-B928-4B326F599FD2}"/>
                </c:ext>
              </c:extLst>
            </c:dLbl>
            <c:dLbl>
              <c:idx val="1"/>
              <c:layout>
                <c:manualLayout>
                  <c:x val="-4.7138047138047139E-2"/>
                  <c:y val="-4.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E9-4F53-B928-4B326F599FD2}"/>
                </c:ext>
              </c:extLst>
            </c:dLbl>
            <c:dLbl>
              <c:idx val="2"/>
              <c:layout>
                <c:manualLayout>
                  <c:x val="-3.5308398950131235E-2"/>
                  <c:y val="4.06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E9-4F53-B928-4B326F599FD2}"/>
                </c:ext>
              </c:extLst>
            </c:dLbl>
            <c:dLbl>
              <c:idx val="3"/>
              <c:layout>
                <c:manualLayout>
                  <c:x val="-2.8210247996505903E-2"/>
                  <c:y val="-3.451006341073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E9-4F53-B928-4B326F599FD2}"/>
                </c:ext>
              </c:extLst>
            </c:dLbl>
            <c:dLbl>
              <c:idx val="4"/>
              <c:layout>
                <c:manualLayout>
                  <c:x val="-3.8960880880332671E-2"/>
                  <c:y val="3.5024267057361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E9-4F53-B928-4B326F599FD2}"/>
                </c:ext>
              </c:extLst>
            </c:dLbl>
            <c:dLbl>
              <c:idx val="5"/>
              <c:layout>
                <c:manualLayout>
                  <c:x val="-4.3771091113610799E-2"/>
                  <c:y val="-4.06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E9-4F53-B928-4B326F599FD2}"/>
                </c:ext>
              </c:extLst>
            </c:dLbl>
            <c:dLbl>
              <c:idx val="6"/>
              <c:layout>
                <c:manualLayout>
                  <c:x val="-2.6274606299212598E-2"/>
                  <c:y val="4.0624999999999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E9-4F53-B928-4B326F599F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Sheet1!$A$4:$A$10</c:f>
              <c:strCache>
                <c:ptCount val="7"/>
                <c:pt idx="0">
                  <c:v>Avg</c:v>
                </c:pt>
                <c:pt idx="1">
                  <c:v>Crop</c:v>
                </c:pt>
                <c:pt idx="2">
                  <c:v>Dairy</c:v>
                </c:pt>
                <c:pt idx="3">
                  <c:v>Beef</c:v>
                </c:pt>
                <c:pt idx="4">
                  <c:v>Crop/Dairy</c:v>
                </c:pt>
                <c:pt idx="5">
                  <c:v>Crop/Beef</c:v>
                </c:pt>
                <c:pt idx="6">
                  <c:v>Other</c:v>
                </c:pt>
              </c:strCache>
            </c:strRef>
          </c:cat>
          <c:val>
            <c:numRef>
              <c:f>Sheet1!$B$4:$B$10</c:f>
              <c:numCache>
                <c:formatCode>0.0%</c:formatCode>
                <c:ptCount val="7"/>
                <c:pt idx="0">
                  <c:v>0.33</c:v>
                </c:pt>
                <c:pt idx="1">
                  <c:v>0.438</c:v>
                </c:pt>
                <c:pt idx="2">
                  <c:v>0.14399999999999999</c:v>
                </c:pt>
                <c:pt idx="3">
                  <c:v>0.52</c:v>
                </c:pt>
                <c:pt idx="4">
                  <c:v>0.253</c:v>
                </c:pt>
                <c:pt idx="5">
                  <c:v>0.43</c:v>
                </c:pt>
                <c:pt idx="6">
                  <c:v>0.33400000000000002</c:v>
                </c:pt>
              </c:numCache>
            </c:numRef>
          </c:val>
          <c:smooth val="0"/>
          <c:extLst>
            <c:ext xmlns:c16="http://schemas.microsoft.com/office/drawing/2014/chart" uri="{C3380CC4-5D6E-409C-BE32-E72D297353CC}">
              <c16:uniqueId val="{00000007-A8E9-4F53-B928-4B326F599FD2}"/>
            </c:ext>
          </c:extLst>
        </c:ser>
        <c:dLbls>
          <c:showLegendKey val="0"/>
          <c:showVal val="0"/>
          <c:showCatName val="0"/>
          <c:showSerName val="0"/>
          <c:showPercent val="0"/>
          <c:showBubbleSize val="0"/>
        </c:dLbls>
        <c:smooth val="0"/>
        <c:axId val="269734656"/>
        <c:axId val="269735216"/>
      </c:lineChart>
      <c:catAx>
        <c:axId val="269734656"/>
        <c:scaling>
          <c:orientation val="minMax"/>
        </c:scaling>
        <c:delete val="0"/>
        <c:axPos val="b"/>
        <c:numFmt formatCode="General" sourceLinked="1"/>
        <c:majorTickMark val="out"/>
        <c:minorTickMark val="none"/>
        <c:tickLblPos val="nextTo"/>
        <c:crossAx val="269735216"/>
        <c:crosses val="autoZero"/>
        <c:auto val="1"/>
        <c:lblAlgn val="ctr"/>
        <c:lblOffset val="100"/>
        <c:noMultiLvlLbl val="0"/>
      </c:catAx>
      <c:valAx>
        <c:axId val="269735216"/>
        <c:scaling>
          <c:orientation val="minMax"/>
          <c:max val="0.60000000000000009"/>
          <c:min val="0"/>
        </c:scaling>
        <c:delete val="0"/>
        <c:axPos val="l"/>
        <c:numFmt formatCode="0.0%" sourceLinked="1"/>
        <c:majorTickMark val="out"/>
        <c:minorTickMark val="none"/>
        <c:tickLblPos val="nextTo"/>
        <c:crossAx val="269734656"/>
        <c:crosses val="autoZero"/>
        <c:crossBetween val="between"/>
        <c:majorUnit val="0.1"/>
      </c:valAx>
    </c:plotArea>
    <c:legend>
      <c:legendPos val="b"/>
      <c:layout>
        <c:manualLayout>
          <c:xMode val="edge"/>
          <c:yMode val="edge"/>
          <c:x val="0.34743763090219781"/>
          <c:y val="0.91812229330708661"/>
          <c:w val="0.35226278533365146"/>
          <c:h val="8.1877706692913388E-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baseline="0" dirty="0"/>
              <a:t>Working capital as a % of operating expenses</a:t>
            </a:r>
          </a:p>
        </c:rich>
      </c:tx>
      <c:overlay val="0"/>
    </c:title>
    <c:autoTitleDeleted val="0"/>
    <c:plotArea>
      <c:layout>
        <c:manualLayout>
          <c:layoutTarget val="inner"/>
          <c:xMode val="edge"/>
          <c:yMode val="edge"/>
          <c:x val="2.5297619047619048E-2"/>
          <c:y val="0.16167199803149607"/>
          <c:w val="0.96726190476190477"/>
          <c:h val="0.58550393700787406"/>
        </c:manualLayout>
      </c:layout>
      <c:lineChart>
        <c:grouping val="standard"/>
        <c:varyColors val="0"/>
        <c:ser>
          <c:idx val="0"/>
          <c:order val="0"/>
          <c:tx>
            <c:strRef>
              <c:f>Sheet1!$B$1</c:f>
              <c:strCache>
                <c:ptCount val="1"/>
                <c:pt idx="0">
                  <c:v>Type</c:v>
                </c:pt>
              </c:strCache>
            </c:strRef>
          </c:tx>
          <c:spPr>
            <a:ln w="41275"/>
          </c:spPr>
          <c:marker>
            <c:symbol val="none"/>
          </c:marker>
          <c:dLbls>
            <c:dLbl>
              <c:idx val="0"/>
              <c:layout>
                <c:manualLayout>
                  <c:x val="-4.2598659542557205E-2"/>
                  <c:y val="-6.8750000000000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E9-4F53-B928-4B326F599FD2}"/>
                </c:ext>
              </c:extLst>
            </c:dLbl>
            <c:dLbl>
              <c:idx val="1"/>
              <c:layout>
                <c:manualLayout>
                  <c:x val="-4.7138047138047139E-2"/>
                  <c:y val="-4.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E9-4F53-B928-4B326F599FD2}"/>
                </c:ext>
              </c:extLst>
            </c:dLbl>
            <c:dLbl>
              <c:idx val="2"/>
              <c:layout>
                <c:manualLayout>
                  <c:x val="-3.5308398950131235E-2"/>
                  <c:y val="4.06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E9-4F53-B928-4B326F599FD2}"/>
                </c:ext>
              </c:extLst>
            </c:dLbl>
            <c:dLbl>
              <c:idx val="3"/>
              <c:layout>
                <c:manualLayout>
                  <c:x val="-4.0869983566893864E-2"/>
                  <c:y val="-2.8404026902042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E9-4F53-B928-4B326F599FD2}"/>
                </c:ext>
              </c:extLst>
            </c:dLbl>
            <c:dLbl>
              <c:idx val="4"/>
              <c:layout>
                <c:manualLayout>
                  <c:x val="-3.1269580967716842E-2"/>
                  <c:y val="4.3651986336867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E9-4F53-B928-4B326F599FD2}"/>
                </c:ext>
              </c:extLst>
            </c:dLbl>
            <c:dLbl>
              <c:idx val="5"/>
              <c:layout>
                <c:manualLayout>
                  <c:x val="-2.591394825646794E-2"/>
                  <c:y val="-4.6875000000000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E9-4F53-B928-4B326F599FD2}"/>
                </c:ext>
              </c:extLst>
            </c:dLbl>
            <c:dLbl>
              <c:idx val="6"/>
              <c:layout>
                <c:manualLayout>
                  <c:x val="-3.8179368203974502E-2"/>
                  <c:y val="4.3749999999999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E9-4F53-B928-4B326F599F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Sheet1!$A$4:$A$10</c:f>
              <c:strCache>
                <c:ptCount val="7"/>
                <c:pt idx="0">
                  <c:v>Avg</c:v>
                </c:pt>
                <c:pt idx="1">
                  <c:v>Crop</c:v>
                </c:pt>
                <c:pt idx="2">
                  <c:v>Dairy</c:v>
                </c:pt>
                <c:pt idx="3">
                  <c:v>Beef</c:v>
                </c:pt>
                <c:pt idx="4">
                  <c:v>Crop/Dairy</c:v>
                </c:pt>
                <c:pt idx="5">
                  <c:v>Crop/Beef</c:v>
                </c:pt>
                <c:pt idx="6">
                  <c:v>Other</c:v>
                </c:pt>
              </c:strCache>
            </c:strRef>
          </c:cat>
          <c:val>
            <c:numRef>
              <c:f>Sheet1!$B$4:$B$10</c:f>
              <c:numCache>
                <c:formatCode>0.0%</c:formatCode>
                <c:ptCount val="7"/>
                <c:pt idx="0">
                  <c:v>0.41</c:v>
                </c:pt>
                <c:pt idx="1">
                  <c:v>0.56799999999999995</c:v>
                </c:pt>
                <c:pt idx="2">
                  <c:v>0.16300000000000001</c:v>
                </c:pt>
                <c:pt idx="3">
                  <c:v>0.749</c:v>
                </c:pt>
                <c:pt idx="4">
                  <c:v>0.315</c:v>
                </c:pt>
                <c:pt idx="5">
                  <c:v>0.55900000000000005</c:v>
                </c:pt>
                <c:pt idx="6">
                  <c:v>0.42099999999999999</c:v>
                </c:pt>
              </c:numCache>
            </c:numRef>
          </c:val>
          <c:smooth val="0"/>
          <c:extLst>
            <c:ext xmlns:c16="http://schemas.microsoft.com/office/drawing/2014/chart" uri="{C3380CC4-5D6E-409C-BE32-E72D297353CC}">
              <c16:uniqueId val="{00000007-A8E9-4F53-B928-4B326F599FD2}"/>
            </c:ext>
          </c:extLst>
        </c:ser>
        <c:dLbls>
          <c:showLegendKey val="0"/>
          <c:showVal val="0"/>
          <c:showCatName val="0"/>
          <c:showSerName val="0"/>
          <c:showPercent val="0"/>
          <c:showBubbleSize val="0"/>
        </c:dLbls>
        <c:smooth val="0"/>
        <c:axId val="269734656"/>
        <c:axId val="269735216"/>
      </c:lineChart>
      <c:catAx>
        <c:axId val="269734656"/>
        <c:scaling>
          <c:orientation val="minMax"/>
        </c:scaling>
        <c:delete val="0"/>
        <c:axPos val="b"/>
        <c:numFmt formatCode="General" sourceLinked="1"/>
        <c:majorTickMark val="out"/>
        <c:minorTickMark val="none"/>
        <c:tickLblPos val="nextTo"/>
        <c:crossAx val="269735216"/>
        <c:crosses val="autoZero"/>
        <c:auto val="1"/>
        <c:lblAlgn val="ctr"/>
        <c:lblOffset val="100"/>
        <c:noMultiLvlLbl val="0"/>
      </c:catAx>
      <c:valAx>
        <c:axId val="269735216"/>
        <c:scaling>
          <c:orientation val="minMax"/>
          <c:max val="0.9"/>
          <c:min val="0"/>
        </c:scaling>
        <c:delete val="1"/>
        <c:axPos val="l"/>
        <c:numFmt formatCode="0.0%" sourceLinked="1"/>
        <c:majorTickMark val="out"/>
        <c:minorTickMark val="none"/>
        <c:tickLblPos val="nextTo"/>
        <c:crossAx val="269734656"/>
        <c:crosses val="autoZero"/>
        <c:crossBetween val="between"/>
        <c:majorUnit val="0.1"/>
      </c:valAx>
    </c:plotArea>
    <c:legend>
      <c:legendPos val="b"/>
      <c:layout>
        <c:manualLayout>
          <c:xMode val="edge"/>
          <c:yMode val="edge"/>
          <c:x val="0.34743763090219781"/>
          <c:y val="0.91812229330708661"/>
          <c:w val="0.35226278533365146"/>
          <c:h val="8.1877706692913388E-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1"/>
          <a:lstStyle/>
          <a:p>
            <a:pPr>
              <a:defRPr/>
            </a:pPr>
            <a:r>
              <a:rPr lang="en-US" sz="2000" baseline="0" dirty="0"/>
              <a:t>Debt to</a:t>
            </a:r>
            <a:br>
              <a:rPr lang="en-US" sz="2000" baseline="0" dirty="0"/>
            </a:br>
            <a:r>
              <a:rPr lang="en-US" sz="2000" baseline="0" dirty="0"/>
              <a:t>Asset Ratio</a:t>
            </a:r>
          </a:p>
        </c:rich>
      </c:tx>
      <c:layout>
        <c:manualLayout>
          <c:xMode val="edge"/>
          <c:yMode val="edge"/>
          <c:x val="0.38388857919308755"/>
          <c:y val="3.0830742863107861E-2"/>
        </c:manualLayout>
      </c:layout>
      <c:overlay val="0"/>
    </c:title>
    <c:autoTitleDeleted val="0"/>
    <c:plotArea>
      <c:layout>
        <c:manualLayout>
          <c:layoutTarget val="inner"/>
          <c:xMode val="edge"/>
          <c:yMode val="edge"/>
          <c:x val="1.2848349708498826E-2"/>
          <c:y val="0.16457114048901988"/>
          <c:w val="0.98339732422827675"/>
          <c:h val="0.58680839275330132"/>
        </c:manualLayout>
      </c:layout>
      <c:lineChart>
        <c:grouping val="standard"/>
        <c:varyColors val="0"/>
        <c:ser>
          <c:idx val="0"/>
          <c:order val="0"/>
          <c:tx>
            <c:strRef>
              <c:f>Sheet1!$B$1</c:f>
              <c:strCache>
                <c:ptCount val="1"/>
                <c:pt idx="0">
                  <c:v>Ave</c:v>
                </c:pt>
              </c:strCache>
            </c:strRef>
          </c:tx>
          <c:spPr>
            <a:ln w="41275"/>
          </c:spPr>
          <c:marker>
            <c:symbol val="none"/>
          </c:marker>
          <c:dLbls>
            <c:dLbl>
              <c:idx val="0"/>
              <c:layout>
                <c:manualLayout>
                  <c:x val="-4.9670754651243813E-2"/>
                  <c:y val="-3.327826687527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8-441F-8BD9-601ACCE5F7A3}"/>
                </c:ext>
              </c:extLst>
            </c:dLbl>
            <c:dLbl>
              <c:idx val="1"/>
              <c:layout>
                <c:manualLayout>
                  <c:x val="-3.0720158873946066E-2"/>
                  <c:y val="-5.1776712593144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D8-441F-8BD9-601ACCE5F7A3}"/>
                </c:ext>
              </c:extLst>
            </c:dLbl>
            <c:dLbl>
              <c:idx val="2"/>
              <c:layout>
                <c:manualLayout>
                  <c:x val="-4.5454545454545581E-2"/>
                  <c:y val="-4.5177810666393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D8-441F-8BD9-601ACCE5F7A3}"/>
                </c:ext>
              </c:extLst>
            </c:dLbl>
            <c:dLbl>
              <c:idx val="3"/>
              <c:layout>
                <c:manualLayout>
                  <c:x val="-5.3872087891668412E-2"/>
                  <c:y val="-3.55769779317427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D8-441F-8BD9-601ACCE5F7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Sheet1!$B$12:$B$16</c:f>
              <c:numCache>
                <c:formatCode>0.0%</c:formatCode>
                <c:ptCount val="5"/>
                <c:pt idx="0">
                  <c:v>0.47</c:v>
                </c:pt>
                <c:pt idx="1">
                  <c:v>0.46</c:v>
                </c:pt>
                <c:pt idx="2">
                  <c:v>0.46</c:v>
                </c:pt>
                <c:pt idx="3">
                  <c:v>0.45</c:v>
                </c:pt>
                <c:pt idx="4">
                  <c:v>0.46</c:v>
                </c:pt>
              </c:numCache>
            </c:numRef>
          </c:val>
          <c:smooth val="0"/>
          <c:extLst>
            <c:ext xmlns:c16="http://schemas.microsoft.com/office/drawing/2014/chart" uri="{C3380CC4-5D6E-409C-BE32-E72D297353CC}">
              <c16:uniqueId val="{00000005-EBD8-441F-8BD9-601ACCE5F7A3}"/>
            </c:ext>
          </c:extLst>
        </c:ser>
        <c:ser>
          <c:idx val="1"/>
          <c:order val="1"/>
          <c:tx>
            <c:strRef>
              <c:f>Sheet1!$C$1</c:f>
              <c:strCache>
                <c:ptCount val="1"/>
                <c:pt idx="0">
                  <c:v>High</c:v>
                </c:pt>
              </c:strCache>
            </c:strRef>
          </c:tx>
          <c:spPr>
            <a:ln w="41275">
              <a:solidFill>
                <a:srgbClr val="0000CC"/>
              </a:solidFill>
            </a:ln>
          </c:spPr>
          <c:marker>
            <c:symbol val="none"/>
          </c:marker>
          <c:dLbls>
            <c:dLbl>
              <c:idx val="0"/>
              <c:layout>
                <c:manualLayout>
                  <c:x val="-4.8821548821548821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D8-441F-8BD9-601ACCE5F7A3}"/>
                </c:ext>
              </c:extLst>
            </c:dLbl>
            <c:dLbl>
              <c:idx val="1"/>
              <c:layout>
                <c:manualLayout>
                  <c:x val="-4.3771043771043711E-2"/>
                  <c:y val="4.3928431487549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D8-441F-8BD9-601ACCE5F7A3}"/>
                </c:ext>
              </c:extLst>
            </c:dLbl>
            <c:dLbl>
              <c:idx val="2"/>
              <c:layout>
                <c:manualLayout>
                  <c:x val="-2.1885521885521887E-2"/>
                  <c:y val="5.9374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D8-441F-8BD9-601ACCE5F7A3}"/>
                </c:ext>
              </c:extLst>
            </c:dLbl>
            <c:dLbl>
              <c:idx val="3"/>
              <c:layout>
                <c:manualLayout>
                  <c:x val="-5.2188552188552187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D8-441F-8BD9-601ACCE5F7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Sheet1!$C$12:$C$16</c:f>
              <c:numCache>
                <c:formatCode>0.0%</c:formatCode>
                <c:ptCount val="5"/>
                <c:pt idx="0">
                  <c:v>0.41</c:v>
                </c:pt>
                <c:pt idx="1">
                  <c:v>0.43</c:v>
                </c:pt>
                <c:pt idx="2">
                  <c:v>0.45</c:v>
                </c:pt>
                <c:pt idx="3">
                  <c:v>0.44</c:v>
                </c:pt>
                <c:pt idx="4">
                  <c:v>0.44</c:v>
                </c:pt>
              </c:numCache>
            </c:numRef>
          </c:val>
          <c:smooth val="0"/>
          <c:extLst>
            <c:ext xmlns:c16="http://schemas.microsoft.com/office/drawing/2014/chart" uri="{C3380CC4-5D6E-409C-BE32-E72D297353CC}">
              <c16:uniqueId val="{0000000B-EBD8-441F-8BD9-601ACCE5F7A3}"/>
            </c:ext>
          </c:extLst>
        </c:ser>
        <c:dLbls>
          <c:showLegendKey val="0"/>
          <c:showVal val="0"/>
          <c:showCatName val="0"/>
          <c:showSerName val="0"/>
          <c:showPercent val="0"/>
          <c:showBubbleSize val="0"/>
        </c:dLbls>
        <c:smooth val="0"/>
        <c:axId val="270295616"/>
        <c:axId val="270296176"/>
      </c:lineChart>
      <c:catAx>
        <c:axId val="270295616"/>
        <c:scaling>
          <c:orientation val="minMax"/>
        </c:scaling>
        <c:delete val="0"/>
        <c:axPos val="b"/>
        <c:numFmt formatCode="General" sourceLinked="1"/>
        <c:majorTickMark val="out"/>
        <c:minorTickMark val="none"/>
        <c:tickLblPos val="nextTo"/>
        <c:crossAx val="270296176"/>
        <c:crosses val="autoZero"/>
        <c:auto val="1"/>
        <c:lblAlgn val="ctr"/>
        <c:lblOffset val="100"/>
        <c:noMultiLvlLbl val="0"/>
      </c:catAx>
      <c:valAx>
        <c:axId val="270296176"/>
        <c:scaling>
          <c:orientation val="minMax"/>
          <c:max val="0.5"/>
          <c:min val="0.30000000000000004"/>
        </c:scaling>
        <c:delete val="1"/>
        <c:axPos val="l"/>
        <c:numFmt formatCode="0.0%" sourceLinked="1"/>
        <c:majorTickMark val="out"/>
        <c:minorTickMark val="none"/>
        <c:tickLblPos val="nextTo"/>
        <c:crossAx val="270295616"/>
        <c:crosses val="autoZero"/>
        <c:crossBetween val="between"/>
        <c:majorUnit val="0.1"/>
      </c:valAx>
    </c:plotArea>
    <c:legend>
      <c:legendPos val="b"/>
      <c:layout>
        <c:manualLayout>
          <c:xMode val="edge"/>
          <c:yMode val="edge"/>
          <c:x val="0.38447466793923485"/>
          <c:y val="0.91695322190581485"/>
          <c:w val="0.26228293433017841"/>
          <c:h val="8.304677809418512E-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Rate</a:t>
            </a:r>
            <a:r>
              <a:rPr lang="en-US" sz="2800" baseline="0" dirty="0"/>
              <a:t> of Return on Assets</a:t>
            </a:r>
            <a:endParaRPr lang="en-US" sz="2800" dirty="0"/>
          </a:p>
        </c:rich>
      </c:tx>
      <c:overlay val="0"/>
    </c:title>
    <c:autoTitleDeleted val="0"/>
    <c:plotArea>
      <c:layout/>
      <c:lineChart>
        <c:grouping val="standard"/>
        <c:varyColors val="0"/>
        <c:ser>
          <c:idx val="0"/>
          <c:order val="0"/>
          <c:tx>
            <c:strRef>
              <c:f>Sheet1!$B$1</c:f>
              <c:strCache>
                <c:ptCount val="1"/>
                <c:pt idx="0">
                  <c:v>Average</c:v>
                </c:pt>
              </c:strCache>
            </c:strRef>
          </c:tx>
          <c:spPr>
            <a:ln w="44450"/>
          </c:spPr>
          <c:marker>
            <c:symbol val="none"/>
          </c:marker>
          <c:dLbls>
            <c:dLbl>
              <c:idx val="0"/>
              <c:layout>
                <c:manualLayout>
                  <c:x val="-4.864446147771357E-2"/>
                  <c:y val="-6.4879503698401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87-4276-AAA6-6D21D330DE8E}"/>
                </c:ext>
              </c:extLst>
            </c:dLbl>
            <c:dLbl>
              <c:idx val="1"/>
              <c:layout>
                <c:manualLayout>
                  <c:x val="-5.8968945253524835E-2"/>
                  <c:y val="-4.1826055833929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87-4276-AAA6-6D21D330DE8E}"/>
                </c:ext>
              </c:extLst>
            </c:dLbl>
            <c:dLbl>
              <c:idx val="2"/>
              <c:layout>
                <c:manualLayout>
                  <c:x val="-6.2944277982951241E-2"/>
                  <c:y val="-3.5216654736339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87-4276-AAA6-6D21D330DE8E}"/>
                </c:ext>
              </c:extLst>
            </c:dLbl>
            <c:dLbl>
              <c:idx val="3"/>
              <c:layout>
                <c:manualLayout>
                  <c:x val="-2.7222957749750417E-2"/>
                  <c:y val="-6.9696969696969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87-4276-AAA6-6D21D330DE8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Sheet1!$B$12:$B$16</c:f>
              <c:numCache>
                <c:formatCode>0.0%</c:formatCode>
                <c:ptCount val="5"/>
                <c:pt idx="0">
                  <c:v>3.4000000000000002E-2</c:v>
                </c:pt>
                <c:pt idx="1">
                  <c:v>7.4999999999999997E-2</c:v>
                </c:pt>
                <c:pt idx="2">
                  <c:v>8.5999999999999993E-2</c:v>
                </c:pt>
                <c:pt idx="3">
                  <c:v>9.4E-2</c:v>
                </c:pt>
                <c:pt idx="4">
                  <c:v>0.03</c:v>
                </c:pt>
              </c:numCache>
            </c:numRef>
          </c:val>
          <c:smooth val="0"/>
          <c:extLst>
            <c:ext xmlns:c16="http://schemas.microsoft.com/office/drawing/2014/chart" uri="{C3380CC4-5D6E-409C-BE32-E72D297353CC}">
              <c16:uniqueId val="{00000005-3F87-4276-AAA6-6D21D330DE8E}"/>
            </c:ext>
          </c:extLst>
        </c:ser>
        <c:ser>
          <c:idx val="1"/>
          <c:order val="1"/>
          <c:tx>
            <c:strRef>
              <c:f>Sheet1!$C$1</c:f>
              <c:strCache>
                <c:ptCount val="1"/>
                <c:pt idx="0">
                  <c:v>High</c:v>
                </c:pt>
              </c:strCache>
            </c:strRef>
          </c:tx>
          <c:spPr>
            <a:ln w="47625">
              <a:solidFill>
                <a:srgbClr val="0000CC"/>
              </a:solidFill>
            </a:ln>
          </c:spPr>
          <c:marker>
            <c:symbol val="none"/>
          </c:marker>
          <c:dLbls>
            <c:dLbl>
              <c:idx val="0"/>
              <c:layout>
                <c:manualLayout>
                  <c:x val="-3.2371147190672016E-2"/>
                  <c:y val="-0.10756597470770698"/>
                </c:manualLayout>
              </c:layout>
              <c:showLegendKey val="0"/>
              <c:showVal val="1"/>
              <c:showCatName val="0"/>
              <c:showSerName val="0"/>
              <c:showPercent val="0"/>
              <c:showBubbleSize val="0"/>
              <c:extLst>
                <c:ext xmlns:c15="http://schemas.microsoft.com/office/drawing/2012/chart" uri="{CE6537A1-D6FC-4f65-9D91-7224C49458BB}">
                  <c15:layout>
                    <c:manualLayout>
                      <c:w val="8.7898288156458323E-2"/>
                      <c:h val="7.0924361727511334E-2"/>
                    </c:manualLayout>
                  </c15:layout>
                </c:ext>
                <c:ext xmlns:c16="http://schemas.microsoft.com/office/drawing/2014/chart" uri="{C3380CC4-5D6E-409C-BE32-E72D297353CC}">
                  <c16:uniqueId val="{00000006-3F87-4276-AAA6-6D21D330DE8E}"/>
                </c:ext>
              </c:extLst>
            </c:dLbl>
            <c:dLbl>
              <c:idx val="1"/>
              <c:layout>
                <c:manualLayout>
                  <c:x val="-5.6819733816458787E-2"/>
                  <c:y val="-4.2842996898115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87-4276-AAA6-6D21D330DE8E}"/>
                </c:ext>
              </c:extLst>
            </c:dLbl>
            <c:dLbl>
              <c:idx val="2"/>
              <c:layout>
                <c:manualLayout>
                  <c:x val="-4.6045804009012148E-2"/>
                  <c:y val="-4.1772369362920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87-4276-AAA6-6D21D330DE8E}"/>
                </c:ext>
              </c:extLst>
            </c:dLbl>
            <c:dLbl>
              <c:idx val="3"/>
              <c:layout>
                <c:manualLayout>
                  <c:x val="-1.8516711959676525E-3"/>
                  <c:y val="-4.1985445001193063E-2"/>
                </c:manualLayout>
              </c:layout>
              <c:spPr>
                <a:noFill/>
                <a:ln>
                  <a:noFill/>
                </a:ln>
                <a:effectLst/>
              </c:spPr>
              <c:txPr>
                <a:bodyPr/>
                <a:lstStyle/>
                <a:p>
                  <a:pPr>
                    <a:defRPr baseline="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87-4276-AAA6-6D21D330DE8E}"/>
                </c:ext>
              </c:extLst>
            </c:dLbl>
            <c:dLbl>
              <c:idx val="5"/>
              <c:layout>
                <c:manualLayout>
                  <c:x val="5.0793650793650794E-2"/>
                  <c:y val="0"/>
                </c:manualLayout>
              </c:layout>
              <c:spPr>
                <a:noFill/>
                <a:ln>
                  <a:noFill/>
                </a:ln>
                <a:effectLst/>
              </c:spPr>
              <c:txPr>
                <a:bodyPr/>
                <a:lstStyle/>
                <a:p>
                  <a:pPr>
                    <a:defRPr baseline="0">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87-4276-AAA6-6D21D330DE8E}"/>
                </c:ext>
              </c:extLst>
            </c:dLbl>
            <c:spPr>
              <a:noFill/>
              <a:ln>
                <a:noFill/>
              </a:ln>
              <a:effectLst/>
            </c:spPr>
            <c:txPr>
              <a:bodyPr/>
              <a:lstStyle/>
              <a:p>
                <a:pPr>
                  <a:defRPr baseline="0">
                    <a:solidFill>
                      <a:srgbClr val="0033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Sheet1!$C$12:$C$16</c:f>
              <c:numCache>
                <c:formatCode>0.0%</c:formatCode>
                <c:ptCount val="5"/>
                <c:pt idx="0">
                  <c:v>7.5999999999999998E-2</c:v>
                </c:pt>
                <c:pt idx="1">
                  <c:v>0.11</c:v>
                </c:pt>
                <c:pt idx="2">
                  <c:v>0.128</c:v>
                </c:pt>
                <c:pt idx="3">
                  <c:v>0.13300000000000001</c:v>
                </c:pt>
                <c:pt idx="4">
                  <c:v>8.2000000000000003E-2</c:v>
                </c:pt>
              </c:numCache>
            </c:numRef>
          </c:val>
          <c:smooth val="0"/>
          <c:extLst>
            <c:ext xmlns:c16="http://schemas.microsoft.com/office/drawing/2014/chart" uri="{C3380CC4-5D6E-409C-BE32-E72D297353CC}">
              <c16:uniqueId val="{0000000C-3F87-4276-AAA6-6D21D330DE8E}"/>
            </c:ext>
          </c:extLst>
        </c:ser>
        <c:dLbls>
          <c:showLegendKey val="0"/>
          <c:showVal val="0"/>
          <c:showCatName val="0"/>
          <c:showSerName val="0"/>
          <c:showPercent val="0"/>
          <c:showBubbleSize val="0"/>
        </c:dLbls>
        <c:smooth val="0"/>
        <c:axId val="270302336"/>
        <c:axId val="270302896"/>
      </c:lineChart>
      <c:catAx>
        <c:axId val="270302336"/>
        <c:scaling>
          <c:orientation val="minMax"/>
        </c:scaling>
        <c:delete val="0"/>
        <c:axPos val="b"/>
        <c:numFmt formatCode="General" sourceLinked="1"/>
        <c:majorTickMark val="out"/>
        <c:minorTickMark val="none"/>
        <c:tickLblPos val="nextTo"/>
        <c:crossAx val="270302896"/>
        <c:crosses val="autoZero"/>
        <c:auto val="1"/>
        <c:lblAlgn val="ctr"/>
        <c:lblOffset val="100"/>
        <c:noMultiLvlLbl val="0"/>
      </c:catAx>
      <c:valAx>
        <c:axId val="270302896"/>
        <c:scaling>
          <c:orientation val="minMax"/>
        </c:scaling>
        <c:delete val="1"/>
        <c:axPos val="l"/>
        <c:majorGridlines>
          <c:spPr>
            <a:ln>
              <a:noFill/>
            </a:ln>
          </c:spPr>
        </c:majorGridlines>
        <c:numFmt formatCode="0.0%" sourceLinked="1"/>
        <c:majorTickMark val="out"/>
        <c:minorTickMark val="none"/>
        <c:tickLblPos val="nextTo"/>
        <c:crossAx val="270302336"/>
        <c:crosses val="autoZero"/>
        <c:crossBetween val="between"/>
        <c:majorUnit val="5.000000000000001E-2"/>
      </c:valAx>
    </c:plotArea>
    <c:legend>
      <c:legendPos val="b"/>
      <c:overlay val="0"/>
      <c:txPr>
        <a:bodyPr/>
        <a:lstStyle/>
        <a:p>
          <a:pPr>
            <a:defRPr sz="24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Rate of Return on Assets</c:v>
                </c:pt>
              </c:strCache>
            </c:strRef>
          </c:tx>
          <c:spPr>
            <a:solidFill>
              <a:srgbClr val="0070C0"/>
            </a:solidFill>
          </c:spPr>
          <c:invertIfNegative val="0"/>
          <c:dLbls>
            <c:dLbl>
              <c:idx val="0"/>
              <c:layout>
                <c:manualLayout>
                  <c:x val="-1.5873015873015872E-2"/>
                  <c:y val="-3.28944778284293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B6-42A9-8047-0530A934F7A6}"/>
                </c:ext>
              </c:extLst>
            </c:dLbl>
            <c:dLbl>
              <c:idx val="1"/>
              <c:layout>
                <c:manualLayout>
                  <c:x val="-1.1111111111111112E-2"/>
                  <c:y val="-2.6315789473684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B6-42A9-8047-0530A934F7A6}"/>
                </c:ext>
              </c:extLst>
            </c:dLbl>
            <c:dLbl>
              <c:idx val="2"/>
              <c:layout>
                <c:manualLayout>
                  <c:x val="-3.0158730158730159E-2"/>
                  <c:y val="-6.5768752590136155E-3"/>
                </c:manualLayout>
              </c:layout>
              <c:tx>
                <c:rich>
                  <a:bodyPr/>
                  <a:lstStyle/>
                  <a:p>
                    <a:fld id="{425D3E08-FE58-49FD-A1A4-3ECF94B87CF8}" type="VALUE">
                      <a:rPr lang="en-US">
                        <a:solidFill>
                          <a:srgbClr val="0000CC"/>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B6-42A9-8047-0530A934F7A6}"/>
                </c:ext>
              </c:extLst>
            </c:dLbl>
            <c:dLbl>
              <c:idx val="3"/>
              <c:layout>
                <c:manualLayout>
                  <c:x val="-9.5238095238095247E-3"/>
                  <c:y val="-5.2631060920016577E-2"/>
                </c:manualLayout>
              </c:layout>
              <c:tx>
                <c:rich>
                  <a:bodyPr/>
                  <a:lstStyle/>
                  <a:p>
                    <a:fld id="{D6B28FE6-AE57-4FAD-AF0D-F1318CC56C68}" type="VALUE">
                      <a:rPr lang="en-US">
                        <a:solidFill>
                          <a:srgbClr val="0000CC"/>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B6-42A9-8047-0530A934F7A6}"/>
                </c:ext>
              </c:extLst>
            </c:dLbl>
            <c:dLbl>
              <c:idx val="4"/>
              <c:layout>
                <c:manualLayout>
                  <c:x val="-1.58730158730158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B6-42A9-8047-0530A934F7A6}"/>
                </c:ext>
              </c:extLst>
            </c:dLbl>
            <c:dLbl>
              <c:idx val="5"/>
              <c:layout>
                <c:manualLayout>
                  <c:x val="-1.5873015873015872E-2"/>
                  <c:y val="-1.644736842105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B6-42A9-8047-0530A934F7A6}"/>
                </c:ext>
              </c:extLst>
            </c:dLbl>
            <c:spPr>
              <a:noFill/>
              <a:ln>
                <a:noFill/>
              </a:ln>
              <a:effectLst/>
            </c:spPr>
            <c:txPr>
              <a:bodyPr wrap="square" lIns="38100" tIns="19050" rIns="38100" bIns="19050" anchor="ctr">
                <a:spAutoFit/>
              </a:bodyPr>
              <a:lstStyle/>
              <a:p>
                <a:pPr>
                  <a:defRPr>
                    <a:solidFill>
                      <a:srgbClr val="0000CC"/>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Crops</c:v>
                </c:pt>
                <c:pt idx="1">
                  <c:v>Dairy</c:v>
                </c:pt>
                <c:pt idx="2">
                  <c:v>Beef</c:v>
                </c:pt>
                <c:pt idx="3">
                  <c:v>Crops/Dairy</c:v>
                </c:pt>
                <c:pt idx="4">
                  <c:v>Crops/Beef</c:v>
                </c:pt>
                <c:pt idx="5">
                  <c:v>Other</c:v>
                </c:pt>
              </c:strCache>
            </c:strRef>
          </c:cat>
          <c:val>
            <c:numRef>
              <c:f>Sheet1!$B$2:$B$7</c:f>
              <c:numCache>
                <c:formatCode>0.0%</c:formatCode>
                <c:ptCount val="6"/>
                <c:pt idx="0">
                  <c:v>3.5000000000000003E-2</c:v>
                </c:pt>
                <c:pt idx="1">
                  <c:v>0.01</c:v>
                </c:pt>
                <c:pt idx="2">
                  <c:v>8.7999999999999995E-2</c:v>
                </c:pt>
                <c:pt idx="3">
                  <c:v>5.0000000000000001E-3</c:v>
                </c:pt>
                <c:pt idx="4">
                  <c:v>0.03</c:v>
                </c:pt>
                <c:pt idx="5">
                  <c:v>2.7E-2</c:v>
                </c:pt>
              </c:numCache>
            </c:numRef>
          </c:val>
          <c:extLst>
            <c:ext xmlns:c16="http://schemas.microsoft.com/office/drawing/2014/chart" uri="{C3380CC4-5D6E-409C-BE32-E72D297353CC}">
              <c16:uniqueId val="{00000006-32B6-42A9-8047-0530A934F7A6}"/>
            </c:ext>
          </c:extLst>
        </c:ser>
        <c:ser>
          <c:idx val="1"/>
          <c:order val="1"/>
          <c:tx>
            <c:strRef>
              <c:f>Sheet1!$C$1</c:f>
              <c:strCache>
                <c:ptCount val="1"/>
                <c:pt idx="0">
                  <c:v>Rate of Return on Equity</c:v>
                </c:pt>
              </c:strCache>
            </c:strRef>
          </c:tx>
          <c:spPr>
            <a:solidFill>
              <a:srgbClr val="92D050"/>
            </a:solidFill>
          </c:spPr>
          <c:invertIfNegative val="0"/>
          <c:dLbls>
            <c:dLbl>
              <c:idx val="0"/>
              <c:layout>
                <c:manualLayout>
                  <c:x val="2.7654425758968301E-2"/>
                  <c:y val="-6.1106608573649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B6-42A9-8047-0530A934F7A6}"/>
                </c:ext>
              </c:extLst>
            </c:dLbl>
            <c:dLbl>
              <c:idx val="1"/>
              <c:layout>
                <c:manualLayout>
                  <c:x val="2.8571428571428571E-2"/>
                  <c:y val="-4.6052631578947366E-2"/>
                </c:manualLayout>
              </c:layout>
              <c:tx>
                <c:rich>
                  <a:bodyPr/>
                  <a:lstStyle/>
                  <a:p>
                    <a:fld id="{E58485E4-6CBB-40A7-AFCF-3C307A9E4FAB}" type="VALUE">
                      <a:rPr lang="en-US">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2B6-42A9-8047-0530A934F7A6}"/>
                </c:ext>
              </c:extLst>
            </c:dLbl>
            <c:dLbl>
              <c:idx val="2"/>
              <c:layout>
                <c:manualLayout>
                  <c:x val="9.5238095238094657E-3"/>
                  <c:y val="-6.5773932863655198E-3"/>
                </c:manualLayout>
              </c:layout>
              <c:tx>
                <c:rich>
                  <a:bodyPr/>
                  <a:lstStyle/>
                  <a:p>
                    <a:fld id="{F4DB1D36-8CC7-4B6F-8241-B80F08FD15C2}" type="VALUE">
                      <a:rPr lang="en-US">
                        <a:solidFill>
                          <a:srgbClr val="008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2B6-42A9-8047-0530A934F7A6}"/>
                </c:ext>
              </c:extLst>
            </c:dLbl>
            <c:dLbl>
              <c:idx val="3"/>
              <c:layout>
                <c:manualLayout>
                  <c:x val="1.9047619047619049E-2"/>
                  <c:y val="-3.6183951512639867E-2"/>
                </c:manualLayout>
              </c:layout>
              <c:tx>
                <c:rich>
                  <a:bodyPr/>
                  <a:lstStyle/>
                  <a:p>
                    <a:fld id="{E6F74424-2FAD-49B5-BCE0-89AB0DE828CD}" type="VALUE">
                      <a:rPr lang="en-US">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2B6-42A9-8047-0530A934F7A6}"/>
                </c:ext>
              </c:extLst>
            </c:dLbl>
            <c:dLbl>
              <c:idx val="4"/>
              <c:layout>
                <c:manualLayout>
                  <c:x val="4.2857142857142858E-2"/>
                  <c:y val="-2.3025279734770025E-2"/>
                </c:manualLayout>
              </c:layout>
              <c:tx>
                <c:rich>
                  <a:bodyPr/>
                  <a:lstStyle/>
                  <a:p>
                    <a:pPr>
                      <a:defRPr baseline="0">
                        <a:solidFill>
                          <a:srgbClr val="339933"/>
                        </a:solidFill>
                      </a:defRPr>
                    </a:pPr>
                    <a:fld id="{406738A1-A972-4166-BD6B-830C6A19BB4A}" type="VALUE">
                      <a:rPr lang="en-US">
                        <a:solidFill>
                          <a:srgbClr val="339933"/>
                        </a:solidFill>
                      </a:rPr>
                      <a:pPr>
                        <a:defRPr baseline="0">
                          <a:solidFill>
                            <a:srgbClr val="339933"/>
                          </a:solidFill>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7896887889013874E-2"/>
                      <c:h val="7.6990261085785328E-2"/>
                    </c:manualLayout>
                  </c15:layout>
                  <c15:dlblFieldTable/>
                  <c15:showDataLabelsRange val="0"/>
                </c:ext>
                <c:ext xmlns:c16="http://schemas.microsoft.com/office/drawing/2014/chart" uri="{C3380CC4-5D6E-409C-BE32-E72D297353CC}">
                  <c16:uniqueId val="{0000000B-32B6-42A9-8047-0530A934F7A6}"/>
                </c:ext>
              </c:extLst>
            </c:dLbl>
            <c:dLbl>
              <c:idx val="5"/>
              <c:layout>
                <c:manualLayout>
                  <c:x val="3.1746031746031744E-2"/>
                  <c:y val="-1.6447368421052631E-2"/>
                </c:manualLayout>
              </c:layout>
              <c:tx>
                <c:rich>
                  <a:bodyPr/>
                  <a:lstStyle/>
                  <a:p>
                    <a:fld id="{7D4AAAFA-1805-4E2E-97A0-84DE10B6179D}" type="VALUE">
                      <a:rPr lang="en-US">
                        <a:solidFill>
                          <a:srgbClr val="008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2B6-42A9-8047-0530A934F7A6}"/>
                </c:ext>
              </c:extLst>
            </c:dLbl>
            <c:spPr>
              <a:noFill/>
              <a:ln>
                <a:noFill/>
              </a:ln>
              <a:effectLst/>
            </c:spPr>
            <c:txPr>
              <a:bodyPr/>
              <a:lstStyle/>
              <a:p>
                <a:pPr>
                  <a:defRPr baseline="0">
                    <a:solidFill>
                      <a:srgbClr val="008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Crops</c:v>
                </c:pt>
                <c:pt idx="1">
                  <c:v>Dairy</c:v>
                </c:pt>
                <c:pt idx="2">
                  <c:v>Beef</c:v>
                </c:pt>
                <c:pt idx="3">
                  <c:v>Crops/Dairy</c:v>
                </c:pt>
                <c:pt idx="4">
                  <c:v>Crops/Beef</c:v>
                </c:pt>
                <c:pt idx="5">
                  <c:v>Other</c:v>
                </c:pt>
              </c:strCache>
            </c:strRef>
          </c:cat>
          <c:val>
            <c:numRef>
              <c:f>Sheet1!$C$2:$C$7</c:f>
              <c:numCache>
                <c:formatCode>0.0%</c:formatCode>
                <c:ptCount val="6"/>
                <c:pt idx="0">
                  <c:v>2.9000000000000001E-2</c:v>
                </c:pt>
                <c:pt idx="1">
                  <c:v>-1.7999999999999999E-2</c:v>
                </c:pt>
                <c:pt idx="2">
                  <c:v>0.13800000000000001</c:v>
                </c:pt>
                <c:pt idx="3">
                  <c:v>-2.7E-2</c:v>
                </c:pt>
                <c:pt idx="4">
                  <c:v>1.4999999999999999E-2</c:v>
                </c:pt>
                <c:pt idx="5">
                  <c:v>1.2E-2</c:v>
                </c:pt>
              </c:numCache>
            </c:numRef>
          </c:val>
          <c:extLst>
            <c:ext xmlns:c16="http://schemas.microsoft.com/office/drawing/2014/chart" uri="{C3380CC4-5D6E-409C-BE32-E72D297353CC}">
              <c16:uniqueId val="{0000000D-32B6-42A9-8047-0530A934F7A6}"/>
            </c:ext>
          </c:extLst>
        </c:ser>
        <c:dLbls>
          <c:showLegendKey val="0"/>
          <c:showVal val="0"/>
          <c:showCatName val="0"/>
          <c:showSerName val="0"/>
          <c:showPercent val="0"/>
          <c:showBubbleSize val="0"/>
        </c:dLbls>
        <c:gapWidth val="150"/>
        <c:shape val="box"/>
        <c:axId val="270305696"/>
        <c:axId val="270306256"/>
        <c:axId val="0"/>
      </c:bar3DChart>
      <c:catAx>
        <c:axId val="270305696"/>
        <c:scaling>
          <c:orientation val="minMax"/>
        </c:scaling>
        <c:delete val="0"/>
        <c:axPos val="b"/>
        <c:numFmt formatCode="General" sourceLinked="1"/>
        <c:majorTickMark val="out"/>
        <c:minorTickMark val="none"/>
        <c:tickLblPos val="low"/>
        <c:txPr>
          <a:bodyPr/>
          <a:lstStyle/>
          <a:p>
            <a:pPr>
              <a:defRPr sz="1400"/>
            </a:pPr>
            <a:endParaRPr lang="en-US"/>
          </a:p>
        </c:txPr>
        <c:crossAx val="270306256"/>
        <c:crosses val="autoZero"/>
        <c:auto val="1"/>
        <c:lblAlgn val="ctr"/>
        <c:lblOffset val="100"/>
        <c:noMultiLvlLbl val="0"/>
      </c:catAx>
      <c:valAx>
        <c:axId val="270306256"/>
        <c:scaling>
          <c:orientation val="minMax"/>
          <c:max val="0.15000000000000002"/>
          <c:min val="-5.000000000000001E-2"/>
        </c:scaling>
        <c:delete val="0"/>
        <c:axPos val="l"/>
        <c:majorGridlines>
          <c:spPr>
            <a:ln w="3175">
              <a:noFill/>
            </a:ln>
          </c:spPr>
        </c:majorGridlines>
        <c:numFmt formatCode="0.0%" sourceLinked="1"/>
        <c:majorTickMark val="out"/>
        <c:minorTickMark val="none"/>
        <c:tickLblPos val="nextTo"/>
        <c:crossAx val="270305696"/>
        <c:crosses val="autoZero"/>
        <c:crossBetween val="between"/>
        <c:majorUnit val="9.0000000000000024E-2"/>
      </c:valAx>
    </c:plotArea>
    <c:legend>
      <c:legendPos val="b"/>
      <c:overlay val="0"/>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baseline="0" dirty="0"/>
              <a:t>Debt Coverage Ratio</a:t>
            </a:r>
          </a:p>
        </c:rich>
      </c:tx>
      <c:overlay val="0"/>
    </c:title>
    <c:autoTitleDeleted val="0"/>
    <c:plotArea>
      <c:layout/>
      <c:lineChart>
        <c:grouping val="standard"/>
        <c:varyColors val="0"/>
        <c:ser>
          <c:idx val="0"/>
          <c:order val="0"/>
          <c:tx>
            <c:strRef>
              <c:f>Sheet1!$B$1</c:f>
              <c:strCache>
                <c:ptCount val="1"/>
                <c:pt idx="0">
                  <c:v>Average</c:v>
                </c:pt>
              </c:strCache>
            </c:strRef>
          </c:tx>
          <c:spPr>
            <a:ln w="44450"/>
          </c:spPr>
          <c:marker>
            <c:symbol val="none"/>
          </c:marker>
          <c:dLbls>
            <c:dLbl>
              <c:idx val="0"/>
              <c:layout>
                <c:manualLayout>
                  <c:x val="-4.7130434782608699E-2"/>
                  <c:y val="8.3445374015748031E-2"/>
                </c:manualLayout>
              </c:layout>
              <c:spPr>
                <a:noFill/>
                <a:ln>
                  <a:noFill/>
                </a:ln>
                <a:effectLst/>
              </c:spPr>
              <c:txPr>
                <a:bodyPr wrap="square" lIns="38100" tIns="19050" rIns="38100" bIns="19050" anchor="ctr">
                  <a:noAutofit/>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0927536231884058E-2"/>
                      <c:h val="7.6265748031496064E-2"/>
                    </c:manualLayout>
                  </c15:layout>
                </c:ext>
                <c:ext xmlns:c16="http://schemas.microsoft.com/office/drawing/2014/chart" uri="{C3380CC4-5D6E-409C-BE32-E72D297353CC}">
                  <c16:uniqueId val="{00000000-9CC1-45A5-B803-2B869766CCE9}"/>
                </c:ext>
              </c:extLst>
            </c:dLbl>
            <c:dLbl>
              <c:idx val="1"/>
              <c:layout>
                <c:manualLayout>
                  <c:x val="-3.0297864840074632E-2"/>
                  <c:y val="6.9545091882406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C1-45A5-B803-2B869766CCE9}"/>
                </c:ext>
              </c:extLst>
            </c:dLbl>
            <c:dLbl>
              <c:idx val="3"/>
              <c:layout>
                <c:manualLayout>
                  <c:x val="3.5942028985506184E-3"/>
                  <c:y val="2.2507874015748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C1-45A5-B803-2B869766CCE9}"/>
                </c:ext>
              </c:extLst>
            </c:dLbl>
            <c:dLbl>
              <c:idx val="4"/>
              <c:layout>
                <c:manualLayout>
                  <c:x val="-5.5239187492867846E-2"/>
                  <c:y val="-7.1242125984251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C1-45A5-B803-2B869766CCE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Sheet1!$A$14:$A$16</c:f>
              <c:numCache>
                <c:formatCode>General</c:formatCode>
                <c:ptCount val="3"/>
                <c:pt idx="0">
                  <c:v>2021</c:v>
                </c:pt>
                <c:pt idx="1">
                  <c:v>2022</c:v>
                </c:pt>
                <c:pt idx="2">
                  <c:v>2023</c:v>
                </c:pt>
              </c:numCache>
            </c:numRef>
          </c:cat>
          <c:val>
            <c:numRef>
              <c:f>Sheet1!$B$14:$B$16</c:f>
              <c:numCache>
                <c:formatCode>General</c:formatCode>
                <c:ptCount val="3"/>
                <c:pt idx="0">
                  <c:v>2.5099999999999998</c:v>
                </c:pt>
                <c:pt idx="1">
                  <c:v>2.64</c:v>
                </c:pt>
                <c:pt idx="2" formatCode="0.00">
                  <c:v>1.3</c:v>
                </c:pt>
              </c:numCache>
            </c:numRef>
          </c:val>
          <c:smooth val="0"/>
          <c:extLst>
            <c:ext xmlns:c16="http://schemas.microsoft.com/office/drawing/2014/chart" uri="{C3380CC4-5D6E-409C-BE32-E72D297353CC}">
              <c16:uniqueId val="{00000005-9CC1-45A5-B803-2B869766CCE9}"/>
            </c:ext>
          </c:extLst>
        </c:ser>
        <c:ser>
          <c:idx val="1"/>
          <c:order val="1"/>
          <c:tx>
            <c:strRef>
              <c:f>Sheet1!$C$1</c:f>
              <c:strCache>
                <c:ptCount val="1"/>
                <c:pt idx="0">
                  <c:v>High</c:v>
                </c:pt>
              </c:strCache>
            </c:strRef>
          </c:tx>
          <c:spPr>
            <a:ln w="44450">
              <a:solidFill>
                <a:srgbClr val="0070C0"/>
              </a:solidFill>
            </a:ln>
          </c:spPr>
          <c:marker>
            <c:symbol val="none"/>
          </c:marker>
          <c:dLbls>
            <c:dLbl>
              <c:idx val="0"/>
              <c:layout>
                <c:manualLayout>
                  <c:x val="-3.1279014036288993E-2"/>
                  <c:y val="-4.7507874015748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C1-45A5-B803-2B869766CCE9}"/>
                </c:ext>
              </c:extLst>
            </c:dLbl>
            <c:dLbl>
              <c:idx val="1"/>
              <c:layout>
                <c:manualLayout>
                  <c:x val="-3.8525390847883249E-2"/>
                  <c:y val="-4.7507874015748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C1-45A5-B803-2B869766CCE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Sheet1!$A$14:$A$16</c:f>
              <c:numCache>
                <c:formatCode>General</c:formatCode>
                <c:ptCount val="3"/>
                <c:pt idx="0">
                  <c:v>2021</c:v>
                </c:pt>
                <c:pt idx="1">
                  <c:v>2022</c:v>
                </c:pt>
                <c:pt idx="2">
                  <c:v>2023</c:v>
                </c:pt>
              </c:numCache>
            </c:numRef>
          </c:cat>
          <c:val>
            <c:numRef>
              <c:f>Sheet1!$C$14:$C$16</c:f>
              <c:numCache>
                <c:formatCode>General</c:formatCode>
                <c:ptCount val="3"/>
                <c:pt idx="0">
                  <c:v>3.47</c:v>
                </c:pt>
                <c:pt idx="1">
                  <c:v>3.56</c:v>
                </c:pt>
                <c:pt idx="2">
                  <c:v>2.33</c:v>
                </c:pt>
              </c:numCache>
            </c:numRef>
          </c:val>
          <c:smooth val="0"/>
          <c:extLst>
            <c:ext xmlns:c16="http://schemas.microsoft.com/office/drawing/2014/chart" uri="{C3380CC4-5D6E-409C-BE32-E72D297353CC}">
              <c16:uniqueId val="{00000009-9CC1-45A5-B803-2B869766CCE9}"/>
            </c:ext>
          </c:extLst>
        </c:ser>
        <c:dLbls>
          <c:dLblPos val="t"/>
          <c:showLegendKey val="0"/>
          <c:showVal val="1"/>
          <c:showCatName val="0"/>
          <c:showSerName val="0"/>
          <c:showPercent val="0"/>
          <c:showBubbleSize val="0"/>
        </c:dLbls>
        <c:smooth val="0"/>
        <c:axId val="270206624"/>
        <c:axId val="270207184"/>
      </c:lineChart>
      <c:catAx>
        <c:axId val="270206624"/>
        <c:scaling>
          <c:orientation val="minMax"/>
        </c:scaling>
        <c:delete val="0"/>
        <c:axPos val="b"/>
        <c:numFmt formatCode="General" sourceLinked="1"/>
        <c:majorTickMark val="out"/>
        <c:minorTickMark val="none"/>
        <c:tickLblPos val="nextTo"/>
        <c:crossAx val="270207184"/>
        <c:crosses val="autoZero"/>
        <c:auto val="1"/>
        <c:lblAlgn val="ctr"/>
        <c:lblOffset val="100"/>
        <c:noMultiLvlLbl val="0"/>
      </c:catAx>
      <c:valAx>
        <c:axId val="270207184"/>
        <c:scaling>
          <c:orientation val="minMax"/>
          <c:max val="4"/>
          <c:min val="0.5"/>
        </c:scaling>
        <c:delete val="1"/>
        <c:axPos val="l"/>
        <c:numFmt formatCode="General" sourceLinked="1"/>
        <c:majorTickMark val="out"/>
        <c:minorTickMark val="none"/>
        <c:tickLblPos val="nextTo"/>
        <c:crossAx val="270206624"/>
        <c:crosses val="autoZero"/>
        <c:crossBetween val="between"/>
      </c:valAx>
    </c:plotArea>
    <c:legend>
      <c:legendPos val="b"/>
      <c:layout>
        <c:manualLayout>
          <c:xMode val="edge"/>
          <c:yMode val="edge"/>
          <c:x val="0.34807816957662902"/>
          <c:y val="0.87831889763779525"/>
          <c:w val="0.36471311194796302"/>
          <c:h val="0.1029311023622047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baseline="0" dirty="0"/>
              <a:t>Debt Coverage by Type</a:t>
            </a:r>
          </a:p>
        </c:rich>
      </c:tx>
      <c:overlay val="0"/>
    </c:title>
    <c:autoTitleDeleted val="0"/>
    <c:plotArea>
      <c:layout>
        <c:manualLayout>
          <c:layoutTarget val="inner"/>
          <c:xMode val="edge"/>
          <c:yMode val="edge"/>
          <c:x val="2.3720641814573066E-2"/>
          <c:y val="0.16167199803149607"/>
          <c:w val="0.96520972533862615"/>
          <c:h val="0.7368385826771654"/>
        </c:manualLayout>
      </c:layout>
      <c:lineChart>
        <c:grouping val="standard"/>
        <c:varyColors val="0"/>
        <c:ser>
          <c:idx val="0"/>
          <c:order val="0"/>
          <c:tx>
            <c:strRef>
              <c:f>Sheet1!$B$1</c:f>
              <c:strCache>
                <c:ptCount val="1"/>
                <c:pt idx="0">
                  <c:v>Type</c:v>
                </c:pt>
              </c:strCache>
            </c:strRef>
          </c:tx>
          <c:spPr>
            <a:ln w="41275"/>
          </c:spPr>
          <c:marker>
            <c:symbol val="none"/>
          </c:marker>
          <c:dLbls>
            <c:dLbl>
              <c:idx val="0"/>
              <c:layout>
                <c:manualLayout>
                  <c:x val="-5.58092536651816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FE-4A6D-BA11-2594412E01DA}"/>
                </c:ext>
              </c:extLst>
            </c:dLbl>
            <c:dLbl>
              <c:idx val="1"/>
              <c:layout>
                <c:manualLayout>
                  <c:x val="-4.7138047138047139E-2"/>
                  <c:y val="-4.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FE-4A6D-BA11-2594412E01DA}"/>
                </c:ext>
              </c:extLst>
            </c:dLbl>
            <c:dLbl>
              <c:idx val="2"/>
              <c:layout>
                <c:manualLayout>
                  <c:x val="-2.7090840719314453E-2"/>
                  <c:y val="-0.10312499999999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FE-4A6D-BA11-2594412E01DA}"/>
                </c:ext>
              </c:extLst>
            </c:dLbl>
            <c:dLbl>
              <c:idx val="3"/>
              <c:layout>
                <c:manualLayout>
                  <c:x val="-5.723905723905718E-2"/>
                  <c:y val="-9.687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FE-4A6D-BA11-2594412E01DA}"/>
                </c:ext>
              </c:extLst>
            </c:dLbl>
            <c:dLbl>
              <c:idx val="4"/>
              <c:layout>
                <c:manualLayout>
                  <c:x val="-2.7821050608646241E-2"/>
                  <c:y val="-6.822116596442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FE-4A6D-BA11-2594412E01DA}"/>
                </c:ext>
              </c:extLst>
            </c:dLbl>
            <c:dLbl>
              <c:idx val="5"/>
              <c:layout>
                <c:manualLayout>
                  <c:x val="-3.9026868451919938E-2"/>
                  <c:y val="-7.187500000000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FE-4A6D-BA11-2594412E01DA}"/>
                </c:ext>
              </c:extLst>
            </c:dLbl>
            <c:dLbl>
              <c:idx val="6"/>
              <c:layout>
                <c:manualLayout>
                  <c:x val="-3.8463674420805428E-2"/>
                  <c:y val="-7.8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FE-4A6D-BA11-2594412E01DA}"/>
                </c:ext>
              </c:extLst>
            </c:dLbl>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Sheet1!$A$4:$A$10</c:f>
              <c:strCache>
                <c:ptCount val="7"/>
                <c:pt idx="0">
                  <c:v>Avg</c:v>
                </c:pt>
                <c:pt idx="1">
                  <c:v>Crop</c:v>
                </c:pt>
                <c:pt idx="2">
                  <c:v>Dairy</c:v>
                </c:pt>
                <c:pt idx="3">
                  <c:v>Beef</c:v>
                </c:pt>
                <c:pt idx="4">
                  <c:v>Crop/Dairy</c:v>
                </c:pt>
                <c:pt idx="5">
                  <c:v>Crop/Beef</c:v>
                </c:pt>
                <c:pt idx="6">
                  <c:v>Other</c:v>
                </c:pt>
              </c:strCache>
            </c:strRef>
          </c:cat>
          <c:val>
            <c:numRef>
              <c:f>Sheet1!$B$4:$B$10</c:f>
              <c:numCache>
                <c:formatCode>0.00</c:formatCode>
                <c:ptCount val="7"/>
                <c:pt idx="0">
                  <c:v>1.3</c:v>
                </c:pt>
                <c:pt idx="1">
                  <c:v>1.47</c:v>
                </c:pt>
                <c:pt idx="2">
                  <c:v>0.86</c:v>
                </c:pt>
                <c:pt idx="3">
                  <c:v>2.13</c:v>
                </c:pt>
                <c:pt idx="4">
                  <c:v>0.88</c:v>
                </c:pt>
                <c:pt idx="5">
                  <c:v>1.38</c:v>
                </c:pt>
                <c:pt idx="6">
                  <c:v>1.27</c:v>
                </c:pt>
              </c:numCache>
            </c:numRef>
          </c:val>
          <c:smooth val="0"/>
          <c:extLst>
            <c:ext xmlns:c16="http://schemas.microsoft.com/office/drawing/2014/chart" uri="{C3380CC4-5D6E-409C-BE32-E72D297353CC}">
              <c16:uniqueId val="{00000007-9AFE-4A6D-BA11-2594412E01DA}"/>
            </c:ext>
          </c:extLst>
        </c:ser>
        <c:dLbls>
          <c:showLegendKey val="0"/>
          <c:showVal val="0"/>
          <c:showCatName val="0"/>
          <c:showSerName val="0"/>
          <c:showPercent val="0"/>
          <c:showBubbleSize val="0"/>
        </c:dLbls>
        <c:smooth val="0"/>
        <c:axId val="270214464"/>
        <c:axId val="270215024"/>
      </c:lineChart>
      <c:catAx>
        <c:axId val="270214464"/>
        <c:scaling>
          <c:orientation val="minMax"/>
        </c:scaling>
        <c:delete val="0"/>
        <c:axPos val="b"/>
        <c:numFmt formatCode="General" sourceLinked="1"/>
        <c:majorTickMark val="out"/>
        <c:minorTickMark val="none"/>
        <c:tickLblPos val="nextTo"/>
        <c:txPr>
          <a:bodyPr/>
          <a:lstStyle/>
          <a:p>
            <a:pPr>
              <a:defRPr sz="1400" baseline="0"/>
            </a:pPr>
            <a:endParaRPr lang="en-US"/>
          </a:p>
        </c:txPr>
        <c:crossAx val="270215024"/>
        <c:crosses val="autoZero"/>
        <c:auto val="1"/>
        <c:lblAlgn val="ctr"/>
        <c:lblOffset val="100"/>
        <c:noMultiLvlLbl val="0"/>
      </c:catAx>
      <c:valAx>
        <c:axId val="270215024"/>
        <c:scaling>
          <c:orientation val="minMax"/>
          <c:max val="3"/>
          <c:min val="0"/>
        </c:scaling>
        <c:delete val="1"/>
        <c:axPos val="l"/>
        <c:numFmt formatCode="0.00" sourceLinked="1"/>
        <c:majorTickMark val="out"/>
        <c:minorTickMark val="none"/>
        <c:tickLblPos val="nextTo"/>
        <c:crossAx val="27021446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baseline="0" dirty="0"/>
              <a:t>Term Debt Coverage Ratio</a:t>
            </a:r>
          </a:p>
        </c:rich>
      </c:tx>
      <c:overlay val="0"/>
    </c:title>
    <c:autoTitleDeleted val="0"/>
    <c:plotArea>
      <c:layout/>
      <c:lineChart>
        <c:grouping val="standard"/>
        <c:varyColors val="0"/>
        <c:ser>
          <c:idx val="0"/>
          <c:order val="0"/>
          <c:tx>
            <c:strRef>
              <c:f>Sheet1!$B$1</c:f>
              <c:strCache>
                <c:ptCount val="1"/>
                <c:pt idx="0">
                  <c:v>Average</c:v>
                </c:pt>
              </c:strCache>
            </c:strRef>
          </c:tx>
          <c:spPr>
            <a:ln w="44450"/>
          </c:spPr>
          <c:marker>
            <c:symbol val="none"/>
          </c:marker>
          <c:dLbls>
            <c:dLbl>
              <c:idx val="0"/>
              <c:layout>
                <c:manualLayout>
                  <c:x val="-4.7130434782608699E-2"/>
                  <c:y val="8.3445374015748031E-2"/>
                </c:manualLayout>
              </c:layout>
              <c:spPr>
                <a:noFill/>
                <a:ln>
                  <a:noFill/>
                </a:ln>
                <a:effectLst/>
              </c:spPr>
              <c:txPr>
                <a:bodyPr wrap="square" lIns="38100" tIns="19050" rIns="38100" bIns="19050" anchor="ctr">
                  <a:noAutofit/>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0927536231884058E-2"/>
                      <c:h val="7.6265748031496064E-2"/>
                    </c:manualLayout>
                  </c15:layout>
                </c:ext>
                <c:ext xmlns:c16="http://schemas.microsoft.com/office/drawing/2014/chart" uri="{C3380CC4-5D6E-409C-BE32-E72D297353CC}">
                  <c16:uniqueId val="{00000000-9CC1-45A5-B803-2B869766CCE9}"/>
                </c:ext>
              </c:extLst>
            </c:dLbl>
            <c:dLbl>
              <c:idx val="1"/>
              <c:layout>
                <c:manualLayout>
                  <c:x val="-1.425642510310814E-2"/>
                  <c:y val="7.4213691360943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C1-45A5-B803-2B869766CCE9}"/>
                </c:ext>
              </c:extLst>
            </c:dLbl>
            <c:dLbl>
              <c:idx val="2"/>
              <c:layout>
                <c:manualLayout>
                  <c:x val="-1.818771504266594E-2"/>
                  <c:y val="6.311134859388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C1-45A5-B803-2B869766CCE9}"/>
                </c:ext>
              </c:extLst>
            </c:dLbl>
            <c:dLbl>
              <c:idx val="3"/>
              <c:layout>
                <c:manualLayout>
                  <c:x val="-3.8902730781375072E-2"/>
                  <c:y val="6.437285948820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C1-45A5-B803-2B869766CCE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Sheet1!$B$12:$B$16</c:f>
              <c:numCache>
                <c:formatCode>General</c:formatCode>
                <c:ptCount val="5"/>
                <c:pt idx="0">
                  <c:v>1.35</c:v>
                </c:pt>
                <c:pt idx="1">
                  <c:v>2.38</c:v>
                </c:pt>
                <c:pt idx="2">
                  <c:v>2.69</c:v>
                </c:pt>
                <c:pt idx="3">
                  <c:v>2.79</c:v>
                </c:pt>
                <c:pt idx="4">
                  <c:v>1.35</c:v>
                </c:pt>
              </c:numCache>
            </c:numRef>
          </c:val>
          <c:smooth val="0"/>
          <c:extLst>
            <c:ext xmlns:c16="http://schemas.microsoft.com/office/drawing/2014/chart" uri="{C3380CC4-5D6E-409C-BE32-E72D297353CC}">
              <c16:uniqueId val="{00000005-9CC1-45A5-B803-2B869766CCE9}"/>
            </c:ext>
          </c:extLst>
        </c:ser>
        <c:ser>
          <c:idx val="1"/>
          <c:order val="1"/>
          <c:tx>
            <c:strRef>
              <c:f>Sheet1!$C$1</c:f>
              <c:strCache>
                <c:ptCount val="1"/>
                <c:pt idx="0">
                  <c:v>High</c:v>
                </c:pt>
              </c:strCache>
            </c:strRef>
          </c:tx>
          <c:spPr>
            <a:ln w="44450">
              <a:solidFill>
                <a:srgbClr val="0070C0"/>
              </a:solidFill>
            </a:ln>
          </c:spPr>
          <c:marker>
            <c:symbol val="none"/>
          </c:marker>
          <c:dLbls>
            <c:dLbl>
              <c:idx val="0"/>
              <c:layout>
                <c:manualLayout>
                  <c:x val="-4.4322492297158504E-2"/>
                  <c:y val="-5.688287401574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C1-45A5-B803-2B869766CCE9}"/>
                </c:ext>
              </c:extLst>
            </c:dLbl>
            <c:dLbl>
              <c:idx val="1"/>
              <c:layout>
                <c:manualLayout>
                  <c:x val="-3.8525390847883249E-2"/>
                  <c:y val="-4.7507874015748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C1-45A5-B803-2B869766CCE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2019</c:v>
                </c:pt>
                <c:pt idx="1">
                  <c:v>2020</c:v>
                </c:pt>
                <c:pt idx="2">
                  <c:v>2021</c:v>
                </c:pt>
                <c:pt idx="3">
                  <c:v>2022</c:v>
                </c:pt>
                <c:pt idx="4">
                  <c:v>2023</c:v>
                </c:pt>
              </c:numCache>
            </c:numRef>
          </c:cat>
          <c:val>
            <c:numRef>
              <c:f>Sheet1!$C$12:$C$16</c:f>
              <c:numCache>
                <c:formatCode>General</c:formatCode>
                <c:ptCount val="5"/>
                <c:pt idx="0">
                  <c:v>2.39</c:v>
                </c:pt>
                <c:pt idx="1">
                  <c:v>3.31</c:v>
                </c:pt>
                <c:pt idx="2">
                  <c:v>3.79</c:v>
                </c:pt>
                <c:pt idx="3">
                  <c:v>3.83</c:v>
                </c:pt>
                <c:pt idx="4">
                  <c:v>2.5299999999999998</c:v>
                </c:pt>
              </c:numCache>
            </c:numRef>
          </c:val>
          <c:smooth val="0"/>
          <c:extLst>
            <c:ext xmlns:c16="http://schemas.microsoft.com/office/drawing/2014/chart" uri="{C3380CC4-5D6E-409C-BE32-E72D297353CC}">
              <c16:uniqueId val="{00000009-9CC1-45A5-B803-2B869766CCE9}"/>
            </c:ext>
          </c:extLst>
        </c:ser>
        <c:dLbls>
          <c:dLblPos val="t"/>
          <c:showLegendKey val="0"/>
          <c:showVal val="1"/>
          <c:showCatName val="0"/>
          <c:showSerName val="0"/>
          <c:showPercent val="0"/>
          <c:showBubbleSize val="0"/>
        </c:dLbls>
        <c:smooth val="0"/>
        <c:axId val="270206624"/>
        <c:axId val="270207184"/>
      </c:lineChart>
      <c:catAx>
        <c:axId val="270206624"/>
        <c:scaling>
          <c:orientation val="minMax"/>
        </c:scaling>
        <c:delete val="0"/>
        <c:axPos val="b"/>
        <c:numFmt formatCode="General" sourceLinked="1"/>
        <c:majorTickMark val="out"/>
        <c:minorTickMark val="none"/>
        <c:tickLblPos val="nextTo"/>
        <c:crossAx val="270207184"/>
        <c:crosses val="autoZero"/>
        <c:auto val="1"/>
        <c:lblAlgn val="ctr"/>
        <c:lblOffset val="100"/>
        <c:noMultiLvlLbl val="0"/>
      </c:catAx>
      <c:valAx>
        <c:axId val="270207184"/>
        <c:scaling>
          <c:orientation val="minMax"/>
          <c:max val="4"/>
          <c:min val="0.5"/>
        </c:scaling>
        <c:delete val="1"/>
        <c:axPos val="l"/>
        <c:numFmt formatCode="General" sourceLinked="1"/>
        <c:majorTickMark val="out"/>
        <c:minorTickMark val="none"/>
        <c:tickLblPos val="nextTo"/>
        <c:crossAx val="270206624"/>
        <c:crosses val="autoZero"/>
        <c:crossBetween val="between"/>
      </c:valAx>
    </c:plotArea>
    <c:legend>
      <c:legendPos val="b"/>
      <c:layout>
        <c:manualLayout>
          <c:xMode val="edge"/>
          <c:yMode val="edge"/>
          <c:x val="0.34807816957662902"/>
          <c:y val="0.87831889763779525"/>
          <c:w val="0.36471311194796302"/>
          <c:h val="0.1029311023622047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c:spPr>
    </c:sideWall>
    <c:backWall>
      <c:thickness val="0"/>
      <c:spPr>
        <a:noFill/>
      </c:spPr>
    </c:backWall>
    <c:plotArea>
      <c:layout>
        <c:manualLayout>
          <c:layoutTarget val="inner"/>
          <c:xMode val="edge"/>
          <c:yMode val="edge"/>
          <c:x val="1.6819571865443424E-2"/>
          <c:y val="3.125E-2"/>
          <c:w val="0.96636085626911317"/>
          <c:h val="0.84718208661417327"/>
        </c:manualLayout>
      </c:layout>
      <c:bar3DChart>
        <c:barDir val="col"/>
        <c:grouping val="clustered"/>
        <c:varyColors val="0"/>
        <c:ser>
          <c:idx val="0"/>
          <c:order val="0"/>
          <c:tx>
            <c:strRef>
              <c:f>Sheet1!$B$1</c:f>
              <c:strCache>
                <c:ptCount val="1"/>
                <c:pt idx="0">
                  <c:v>Series 1</c:v>
                </c:pt>
              </c:strCache>
            </c:strRef>
          </c:tx>
          <c:spPr>
            <a:solidFill>
              <a:srgbClr val="008000"/>
            </a:solidFill>
          </c:spPr>
          <c:invertIfNegative val="0"/>
          <c:dLbls>
            <c:dLbl>
              <c:idx val="0"/>
              <c:layout>
                <c:manualLayout>
                  <c:x val="2.2544283413848631E-2"/>
                  <c:y val="-0.121875"/>
                </c:manualLayout>
              </c:layout>
              <c:tx>
                <c:rich>
                  <a:bodyPr/>
                  <a:lstStyle/>
                  <a:p>
                    <a:fld id="{C656E1D5-1C96-42B6-9935-E035E64ECE6C}" type="VALUE">
                      <a:rPr lang="en-US" sz="14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38-4E54-91B9-61849EAB5CB0}"/>
                </c:ext>
              </c:extLst>
            </c:dLbl>
            <c:dLbl>
              <c:idx val="1"/>
              <c:layout>
                <c:manualLayout>
                  <c:x val="9.7322073871200284E-3"/>
                  <c:y val="-1.2500000000000001E-2"/>
                </c:manualLayout>
              </c:layout>
              <c:tx>
                <c:rich>
                  <a:bodyPr/>
                  <a:lstStyle/>
                  <a:p>
                    <a:fld id="{58ED642A-E7D4-4B5E-A724-56C78F0279C0}" type="VALUE">
                      <a:rPr lang="en-US" sz="1400" baseline="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38-4E54-91B9-61849EAB5CB0}"/>
                </c:ext>
              </c:extLst>
            </c:dLbl>
            <c:dLbl>
              <c:idx val="2"/>
              <c:layout>
                <c:manualLayout>
                  <c:x val="8.0515297906602248E-3"/>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38-4E54-91B9-61849EAB5CB0}"/>
                </c:ext>
              </c:extLst>
            </c:dLbl>
            <c:dLbl>
              <c:idx val="3"/>
              <c:layout>
                <c:manualLayout>
                  <c:x val="2.7375201288244767E-2"/>
                  <c:y val="-5.312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38-4E54-91B9-61849EAB5CB0}"/>
                </c:ext>
              </c:extLst>
            </c:dLbl>
            <c:dLbl>
              <c:idx val="4"/>
              <c:layout>
                <c:manualLayout>
                  <c:x val="4.830917874396135E-3"/>
                  <c:y val="-9.3750000000000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38-4E54-91B9-61849EAB5CB0}"/>
                </c:ext>
              </c:extLst>
            </c:dLbl>
            <c:dLbl>
              <c:idx val="5"/>
              <c:layout>
                <c:manualLayout>
                  <c:x val="3.2596650056424107E-3"/>
                  <c:y val="-0.156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38-4E54-91B9-61849EAB5CB0}"/>
                </c:ext>
              </c:extLst>
            </c:dLbl>
            <c:dLbl>
              <c:idx val="6"/>
              <c:layout>
                <c:manualLayout>
                  <c:x val="1.1272141706924315E-2"/>
                  <c:y val="-9.0624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38-4E54-91B9-61849EAB5CB0}"/>
                </c:ext>
              </c:extLst>
            </c:dLbl>
            <c:dLbl>
              <c:idx val="7"/>
              <c:layout>
                <c:manualLayout>
                  <c:x val="-3.9127617365303027E-3"/>
                  <c:y val="-8.2721630290147841E-2"/>
                </c:manualLayout>
              </c:layout>
              <c:tx>
                <c:rich>
                  <a:bodyPr/>
                  <a:lstStyle/>
                  <a:p>
                    <a:pPr>
                      <a:defRPr sz="1400" b="1" baseline="0">
                        <a:solidFill>
                          <a:srgbClr val="C00000"/>
                        </a:solidFill>
                      </a:defRPr>
                    </a:pPr>
                    <a:fld id="{C85A77D0-0D30-4004-84DA-7B772F5AF1D6}" type="VALUE">
                      <a:rPr lang="en-US" sz="1400" b="0" baseline="0">
                        <a:solidFill>
                          <a:schemeClr val="tx1"/>
                        </a:solidFill>
                      </a:rPr>
                      <a:pPr>
                        <a:defRPr sz="1400" b="1" baseline="0">
                          <a:solidFill>
                            <a:srgbClr val="C00000"/>
                          </a:solidFill>
                        </a:defRPr>
                      </a:pPr>
                      <a:t>[VALUE]</a:t>
                    </a:fld>
                    <a:endParaRPr lang="en-US"/>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F38-4E54-91B9-61849EAB5CB0}"/>
                </c:ext>
              </c:extLst>
            </c:dLbl>
            <c:dLbl>
              <c:idx val="8"/>
              <c:layout>
                <c:manualLayout>
                  <c:x val="9.661835748792388E-3"/>
                  <c:y val="-2.9170029527559056E-2"/>
                </c:manualLayout>
              </c:layout>
              <c:tx>
                <c:rich>
                  <a:bodyPr/>
                  <a:lstStyle/>
                  <a:p>
                    <a:fld id="{22B614B1-C5C3-4A6C-92D5-B1C2C1FAB940}" type="VALUE">
                      <a:rPr lang="en-US" b="1">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F38-4E54-91B9-61849EAB5CB0}"/>
                </c:ext>
              </c:extLst>
            </c:dLbl>
            <c:dLbl>
              <c:idx val="9"/>
              <c:layout>
                <c:manualLayout>
                  <c:x val="5.3903410963087759E-3"/>
                  <c:y val="-3.284288122534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38-4E54-91B9-61849EAB5CB0}"/>
                </c:ext>
              </c:extLst>
            </c:dLbl>
            <c:spPr>
              <a:noFill/>
              <a:ln>
                <a:noFill/>
              </a:ln>
              <a:effectLst/>
            </c:spPr>
            <c:txPr>
              <a:bodyPr wrap="square" lIns="38100" tIns="19050" rIns="38100" bIns="19050" anchor="ctr">
                <a:spAutoFit/>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Sheet1!$A$16:$A$25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Sheet1!$B$16:$B$25</c:f>
              <c:numCache>
                <c:formatCode>_(* #,##0_);_(* \(#,##0\);_(* "-"??_);_(@_)</c:formatCode>
                <c:ptCount val="10"/>
                <c:pt idx="0">
                  <c:v>658798</c:v>
                </c:pt>
                <c:pt idx="1">
                  <c:v>551703</c:v>
                </c:pt>
                <c:pt idx="2">
                  <c:v>557016</c:v>
                </c:pt>
                <c:pt idx="3" formatCode="#,##0">
                  <c:v>562001</c:v>
                </c:pt>
                <c:pt idx="4" formatCode="#,##0">
                  <c:v>585946</c:v>
                </c:pt>
                <c:pt idx="5" formatCode="#,##0">
                  <c:v>605728</c:v>
                </c:pt>
                <c:pt idx="6" formatCode="#,##0">
                  <c:v>756236</c:v>
                </c:pt>
                <c:pt idx="7" formatCode="#,##0">
                  <c:v>827310</c:v>
                </c:pt>
                <c:pt idx="8" formatCode="#,##0">
                  <c:v>995003</c:v>
                </c:pt>
                <c:pt idx="9" formatCode="#,##0">
                  <c:v>936512</c:v>
                </c:pt>
              </c:numCache>
            </c:numRef>
          </c:val>
          <c:extLst>
            <c:ext xmlns:c16="http://schemas.microsoft.com/office/drawing/2014/chart" uri="{C3380CC4-5D6E-409C-BE32-E72D297353CC}">
              <c16:uniqueId val="{0000000A-8F38-4E54-91B9-61849EAB5CB0}"/>
            </c:ext>
          </c:extLst>
        </c:ser>
        <c:dLbls>
          <c:showLegendKey val="0"/>
          <c:showVal val="0"/>
          <c:showCatName val="0"/>
          <c:showSerName val="0"/>
          <c:showPercent val="0"/>
          <c:showBubbleSize val="0"/>
        </c:dLbls>
        <c:gapWidth val="150"/>
        <c:shape val="box"/>
        <c:axId val="232275056"/>
        <c:axId val="232275616"/>
        <c:axId val="0"/>
      </c:bar3DChart>
      <c:catAx>
        <c:axId val="232275056"/>
        <c:scaling>
          <c:orientation val="minMax"/>
        </c:scaling>
        <c:delete val="0"/>
        <c:axPos val="b"/>
        <c:numFmt formatCode="General" sourceLinked="1"/>
        <c:majorTickMark val="out"/>
        <c:minorTickMark val="none"/>
        <c:tickLblPos val="nextTo"/>
        <c:crossAx val="232275616"/>
        <c:crosses val="autoZero"/>
        <c:auto val="1"/>
        <c:lblAlgn val="ctr"/>
        <c:lblOffset val="100"/>
        <c:noMultiLvlLbl val="0"/>
      </c:catAx>
      <c:valAx>
        <c:axId val="232275616"/>
        <c:scaling>
          <c:orientation val="minMax"/>
          <c:max val="1200000"/>
          <c:min val="0"/>
        </c:scaling>
        <c:delete val="1"/>
        <c:axPos val="l"/>
        <c:majorGridlines>
          <c:spPr>
            <a:ln>
              <a:noFill/>
            </a:ln>
          </c:spPr>
        </c:majorGridlines>
        <c:numFmt formatCode="_(* #,##0_);_(* \(#,##0\);_(* &quot;-&quot;??_);_(@_)" sourceLinked="1"/>
        <c:majorTickMark val="out"/>
        <c:minorTickMark val="none"/>
        <c:tickLblPos val="nextTo"/>
        <c:crossAx val="232275056"/>
        <c:crosses val="autoZero"/>
        <c:crossBetween val="between"/>
        <c:majorUnit val="40000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baseline="0" dirty="0"/>
              <a:t>Term Debt Coverage by Type</a:t>
            </a:r>
          </a:p>
        </c:rich>
      </c:tx>
      <c:overlay val="0"/>
    </c:title>
    <c:autoTitleDeleted val="0"/>
    <c:plotArea>
      <c:layout/>
      <c:lineChart>
        <c:grouping val="standard"/>
        <c:varyColors val="0"/>
        <c:ser>
          <c:idx val="0"/>
          <c:order val="0"/>
          <c:tx>
            <c:strRef>
              <c:f>Sheet1!$B$1</c:f>
              <c:strCache>
                <c:ptCount val="1"/>
                <c:pt idx="0">
                  <c:v>Type</c:v>
                </c:pt>
              </c:strCache>
            </c:strRef>
          </c:tx>
          <c:spPr>
            <a:ln w="41275"/>
          </c:spPr>
          <c:marker>
            <c:symbol val="none"/>
          </c:marker>
          <c:dLbls>
            <c:dLbl>
              <c:idx val="0"/>
              <c:layout>
                <c:manualLayout>
                  <c:x val="-5.58092536651816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FE-4A6D-BA11-2594412E01DA}"/>
                </c:ext>
              </c:extLst>
            </c:dLbl>
            <c:dLbl>
              <c:idx val="1"/>
              <c:layout>
                <c:manualLayout>
                  <c:x val="-4.7138047138047139E-2"/>
                  <c:y val="-4.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FE-4A6D-BA11-2594412E01DA}"/>
                </c:ext>
              </c:extLst>
            </c:dLbl>
            <c:dLbl>
              <c:idx val="2"/>
              <c:layout>
                <c:manualLayout>
                  <c:x val="-2.7090840719314453E-2"/>
                  <c:y val="-0.10312499999999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FE-4A6D-BA11-2594412E01DA}"/>
                </c:ext>
              </c:extLst>
            </c:dLbl>
            <c:dLbl>
              <c:idx val="3"/>
              <c:layout>
                <c:manualLayout>
                  <c:x val="-5.7239091617710416E-2"/>
                  <c:y val="-7.8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FE-4A6D-BA11-2594412E01DA}"/>
                </c:ext>
              </c:extLst>
            </c:dLbl>
            <c:dLbl>
              <c:idx val="4"/>
              <c:layout>
                <c:manualLayout>
                  <c:x val="-2.4632617021638475E-2"/>
                  <c:y val="-7.6094044057700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FE-4A6D-BA11-2594412E01DA}"/>
                </c:ext>
              </c:extLst>
            </c:dLbl>
            <c:dLbl>
              <c:idx val="5"/>
              <c:layout>
                <c:manualLayout>
                  <c:x val="-3.2701363968033789E-2"/>
                  <c:y val="-7.8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FE-4A6D-BA11-2594412E01DA}"/>
                </c:ext>
              </c:extLst>
            </c:dLbl>
            <c:dLbl>
              <c:idx val="6"/>
              <c:layout>
                <c:manualLayout>
                  <c:x val="-3.8463674420805428E-2"/>
                  <c:y val="-7.8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FE-4A6D-BA11-2594412E01DA}"/>
                </c:ext>
              </c:extLst>
            </c:dLbl>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Sheet1!$A$4:$A$10</c:f>
              <c:strCache>
                <c:ptCount val="7"/>
                <c:pt idx="0">
                  <c:v>Avg</c:v>
                </c:pt>
                <c:pt idx="1">
                  <c:v>Crop</c:v>
                </c:pt>
                <c:pt idx="2">
                  <c:v>Dairy</c:v>
                </c:pt>
                <c:pt idx="3">
                  <c:v>Beef</c:v>
                </c:pt>
                <c:pt idx="4">
                  <c:v>Crop/Dairy</c:v>
                </c:pt>
                <c:pt idx="5">
                  <c:v>Crop/Beef</c:v>
                </c:pt>
                <c:pt idx="6">
                  <c:v>Other</c:v>
                </c:pt>
              </c:strCache>
            </c:strRef>
          </c:cat>
          <c:val>
            <c:numRef>
              <c:f>Sheet1!$B$4:$B$10</c:f>
              <c:numCache>
                <c:formatCode>0.00</c:formatCode>
                <c:ptCount val="7"/>
                <c:pt idx="0">
                  <c:v>1.35</c:v>
                </c:pt>
                <c:pt idx="1">
                  <c:v>1.54</c:v>
                </c:pt>
                <c:pt idx="2">
                  <c:v>0.85</c:v>
                </c:pt>
                <c:pt idx="3">
                  <c:v>2.61</c:v>
                </c:pt>
                <c:pt idx="4">
                  <c:v>0.88</c:v>
                </c:pt>
                <c:pt idx="5">
                  <c:v>1.49</c:v>
                </c:pt>
                <c:pt idx="6">
                  <c:v>1.3</c:v>
                </c:pt>
              </c:numCache>
            </c:numRef>
          </c:val>
          <c:smooth val="0"/>
          <c:extLst>
            <c:ext xmlns:c16="http://schemas.microsoft.com/office/drawing/2014/chart" uri="{C3380CC4-5D6E-409C-BE32-E72D297353CC}">
              <c16:uniqueId val="{00000007-9AFE-4A6D-BA11-2594412E01DA}"/>
            </c:ext>
          </c:extLst>
        </c:ser>
        <c:dLbls>
          <c:showLegendKey val="0"/>
          <c:showVal val="0"/>
          <c:showCatName val="0"/>
          <c:showSerName val="0"/>
          <c:showPercent val="0"/>
          <c:showBubbleSize val="0"/>
        </c:dLbls>
        <c:smooth val="0"/>
        <c:axId val="270214464"/>
        <c:axId val="270215024"/>
      </c:lineChart>
      <c:catAx>
        <c:axId val="270214464"/>
        <c:scaling>
          <c:orientation val="minMax"/>
        </c:scaling>
        <c:delete val="0"/>
        <c:axPos val="b"/>
        <c:numFmt formatCode="General" sourceLinked="1"/>
        <c:majorTickMark val="out"/>
        <c:minorTickMark val="none"/>
        <c:tickLblPos val="nextTo"/>
        <c:crossAx val="270215024"/>
        <c:crosses val="autoZero"/>
        <c:auto val="1"/>
        <c:lblAlgn val="ctr"/>
        <c:lblOffset val="100"/>
        <c:noMultiLvlLbl val="0"/>
      </c:catAx>
      <c:valAx>
        <c:axId val="270215024"/>
        <c:scaling>
          <c:orientation val="minMax"/>
          <c:max val="3"/>
          <c:min val="0"/>
        </c:scaling>
        <c:delete val="1"/>
        <c:axPos val="l"/>
        <c:numFmt formatCode="0.00" sourceLinked="1"/>
        <c:majorTickMark val="out"/>
        <c:minorTickMark val="none"/>
        <c:tickLblPos val="nextTo"/>
        <c:crossAx val="27021446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view3D>
    <c:floor>
      <c:thickness val="0"/>
    </c:floor>
    <c:sideWall>
      <c:thickness val="0"/>
    </c:sideWall>
    <c:backWall>
      <c:thickness val="0"/>
    </c:backWall>
    <c:plotArea>
      <c:layout/>
      <c:bar3DChart>
        <c:barDir val="col"/>
        <c:grouping val="clustered"/>
        <c:varyColors val="0"/>
        <c:ser>
          <c:idx val="1"/>
          <c:order val="0"/>
          <c:tx>
            <c:strRef>
              <c:f>Sheet1!$C$1</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Average</c:v>
                </c:pt>
                <c:pt idx="1">
                  <c:v>Crop</c:v>
                </c:pt>
                <c:pt idx="2">
                  <c:v>Dairy</c:v>
                </c:pt>
                <c:pt idx="3">
                  <c:v>Beef</c:v>
                </c:pt>
                <c:pt idx="4">
                  <c:v>Crop/Diary</c:v>
                </c:pt>
                <c:pt idx="5">
                  <c:v>Crop/Beef</c:v>
                </c:pt>
                <c:pt idx="6">
                  <c:v>Other</c:v>
                </c:pt>
              </c:strCache>
            </c:strRef>
          </c:cat>
          <c:val>
            <c:numRef>
              <c:f>Sheet1!$C$2:$C$8</c:f>
            </c:numRef>
          </c:val>
          <c:extLst>
            <c:ext xmlns:c16="http://schemas.microsoft.com/office/drawing/2014/chart" uri="{C3380CC4-5D6E-409C-BE32-E72D297353CC}">
              <c16:uniqueId val="{00000000-08C9-45DD-BBD5-4B6DF73787EA}"/>
            </c:ext>
          </c:extLst>
        </c:ser>
        <c:ser>
          <c:idx val="2"/>
          <c:order val="1"/>
          <c:tx>
            <c:strRef>
              <c:f>Sheet1!$D$1</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Average</c:v>
                </c:pt>
                <c:pt idx="1">
                  <c:v>Crop</c:v>
                </c:pt>
                <c:pt idx="2">
                  <c:v>Dairy</c:v>
                </c:pt>
                <c:pt idx="3">
                  <c:v>Beef</c:v>
                </c:pt>
                <c:pt idx="4">
                  <c:v>Crop/Diary</c:v>
                </c:pt>
                <c:pt idx="5">
                  <c:v>Crop/Beef</c:v>
                </c:pt>
                <c:pt idx="6">
                  <c:v>Other</c:v>
                </c:pt>
              </c:strCache>
            </c:strRef>
          </c:cat>
          <c:val>
            <c:numRef>
              <c:f>Sheet1!$D$2:$D$8</c:f>
            </c:numRef>
          </c:val>
          <c:extLst>
            <c:ext xmlns:c16="http://schemas.microsoft.com/office/drawing/2014/chart" uri="{C3380CC4-5D6E-409C-BE32-E72D297353CC}">
              <c16:uniqueId val="{00000001-08C9-45DD-BBD5-4B6DF73787EA}"/>
            </c:ext>
          </c:extLst>
        </c:ser>
        <c:ser>
          <c:idx val="3"/>
          <c:order val="2"/>
          <c:tx>
            <c:strRef>
              <c:f>Sheet1!$E$1</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Average</c:v>
                </c:pt>
                <c:pt idx="1">
                  <c:v>Crop</c:v>
                </c:pt>
                <c:pt idx="2">
                  <c:v>Dairy</c:v>
                </c:pt>
                <c:pt idx="3">
                  <c:v>Beef</c:v>
                </c:pt>
                <c:pt idx="4">
                  <c:v>Crop/Diary</c:v>
                </c:pt>
                <c:pt idx="5">
                  <c:v>Crop/Beef</c:v>
                </c:pt>
                <c:pt idx="6">
                  <c:v>Other</c:v>
                </c:pt>
              </c:strCache>
            </c:strRef>
          </c:cat>
          <c:val>
            <c:numRef>
              <c:f>Sheet1!$E$2:$E$8</c:f>
            </c:numRef>
          </c:val>
          <c:extLst>
            <c:ext xmlns:c16="http://schemas.microsoft.com/office/drawing/2014/chart" uri="{C3380CC4-5D6E-409C-BE32-E72D297353CC}">
              <c16:uniqueId val="{00000002-08C9-45DD-BBD5-4B6DF73787EA}"/>
            </c:ext>
          </c:extLst>
        </c:ser>
        <c:dLbls>
          <c:showLegendKey val="0"/>
          <c:showVal val="1"/>
          <c:showCatName val="0"/>
          <c:showSerName val="0"/>
          <c:showPercent val="0"/>
          <c:showBubbleSize val="0"/>
        </c:dLbls>
        <c:gapWidth val="150"/>
        <c:shape val="box"/>
        <c:axId val="164472096"/>
        <c:axId val="164472656"/>
        <c:axId val="0"/>
      </c:bar3DChart>
      <c:catAx>
        <c:axId val="164472096"/>
        <c:scaling>
          <c:orientation val="minMax"/>
        </c:scaling>
        <c:delete val="0"/>
        <c:axPos val="b"/>
        <c:numFmt formatCode="General" sourceLinked="0"/>
        <c:majorTickMark val="out"/>
        <c:minorTickMark val="none"/>
        <c:tickLblPos val="nextTo"/>
        <c:crossAx val="164472656"/>
        <c:crosses val="autoZero"/>
        <c:auto val="1"/>
        <c:lblAlgn val="ctr"/>
        <c:lblOffset val="100"/>
        <c:noMultiLvlLbl val="0"/>
      </c:catAx>
      <c:valAx>
        <c:axId val="164472656"/>
        <c:scaling>
          <c:orientation val="minMax"/>
          <c:max val="360000"/>
          <c:min val="0"/>
        </c:scaling>
        <c:delete val="0"/>
        <c:axPos val="l"/>
        <c:majorGridlines/>
        <c:numFmt formatCode="#,##0" sourceLinked="1"/>
        <c:majorTickMark val="out"/>
        <c:minorTickMark val="none"/>
        <c:tickLblPos val="nextTo"/>
        <c:crossAx val="164472096"/>
        <c:crosses val="autoZero"/>
        <c:crossBetween val="between"/>
        <c:majorUnit val="12000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7428649121562511E-2"/>
          <c:y val="0"/>
        </c:manualLayout>
      </c:layout>
      <c:overlay val="0"/>
    </c:title>
    <c:autoTitleDeleted val="0"/>
    <c:view3D>
      <c:rotX val="10"/>
      <c:rotY val="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Operating Expense Ratio</c:v>
                </c:pt>
              </c:strCache>
            </c:strRef>
          </c:tx>
          <c:spPr>
            <a:solidFill>
              <a:srgbClr val="FFFF99"/>
            </a:solidFill>
            <a:ln>
              <a:solidFill>
                <a:schemeClr val="tx1"/>
              </a:solidFill>
            </a:ln>
          </c:spPr>
          <c:invertIfNegative val="0"/>
          <c:dLbls>
            <c:dLbl>
              <c:idx val="0"/>
              <c:layout>
                <c:manualLayout>
                  <c:x val="1.2012012012012012E-2"/>
                  <c:y val="-6.61092401100464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6C-46C3-9912-3EFD2F84AD26}"/>
                </c:ext>
              </c:extLst>
            </c:dLbl>
            <c:dLbl>
              <c:idx val="1"/>
              <c:layout>
                <c:manualLayout>
                  <c:x val="7.5075075075075074E-3"/>
                  <c:y val="-3.7273977800967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6C-46C3-9912-3EFD2F84AD26}"/>
                </c:ext>
              </c:extLst>
            </c:dLbl>
            <c:dLbl>
              <c:idx val="2"/>
              <c:layout>
                <c:manualLayout>
                  <c:x val="1.6516516516516516E-2"/>
                  <c:y val="-2.9956835214875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6C-46C3-9912-3EFD2F84AD26}"/>
                </c:ext>
              </c:extLst>
            </c:dLbl>
            <c:dLbl>
              <c:idx val="3"/>
              <c:layout>
                <c:manualLayout>
                  <c:x val="0"/>
                  <c:y val="-6.088819846314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6C-46C3-9912-3EFD2F84AD26}"/>
                </c:ext>
              </c:extLst>
            </c:dLbl>
            <c:dLbl>
              <c:idx val="4"/>
              <c:layout>
                <c:manualLayout>
                  <c:x val="-4.5045045045045045E-3"/>
                  <c:y val="-1.1719601526627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6C-46C3-9912-3EFD2F84AD26}"/>
                </c:ext>
              </c:extLst>
            </c:dLbl>
            <c:dLbl>
              <c:idx val="5"/>
              <c:layout>
                <c:manualLayout>
                  <c:x val="7.5075075075075074E-3"/>
                  <c:y val="-5.4894459728678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6C-46C3-9912-3EFD2F84AD26}"/>
                </c:ext>
              </c:extLst>
            </c:dLbl>
            <c:spPr>
              <a:noFill/>
              <a:ln>
                <a:noFill/>
              </a:ln>
              <a:effectLst/>
            </c:spPr>
            <c:txPr>
              <a:bodyPr wrap="square" lIns="38100" tIns="19050" rIns="38100" bIns="19050" anchor="ctr">
                <a:spAutoFit/>
              </a:bodyPr>
              <a:lstStyle/>
              <a:p>
                <a:pPr>
                  <a:defRPr sz="2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Average</c:v>
                </c:pt>
                <c:pt idx="1">
                  <c:v>Crop</c:v>
                </c:pt>
                <c:pt idx="2">
                  <c:v>Dairy</c:v>
                </c:pt>
                <c:pt idx="3">
                  <c:v>Beef</c:v>
                </c:pt>
                <c:pt idx="4">
                  <c:v>Crop/Dairy</c:v>
                </c:pt>
                <c:pt idx="5">
                  <c:v>Crop/Beef</c:v>
                </c:pt>
                <c:pt idx="6">
                  <c:v>Other</c:v>
                </c:pt>
              </c:strCache>
            </c:strRef>
          </c:cat>
          <c:val>
            <c:numRef>
              <c:f>Sheet1!$B$2:$B$8</c:f>
              <c:numCache>
                <c:formatCode>0.0%</c:formatCode>
                <c:ptCount val="7"/>
                <c:pt idx="0">
                  <c:v>0.80500000000000005</c:v>
                </c:pt>
                <c:pt idx="1">
                  <c:v>0.77200000000000002</c:v>
                </c:pt>
                <c:pt idx="2">
                  <c:v>0.88</c:v>
                </c:pt>
                <c:pt idx="3">
                  <c:v>0.69299999999999995</c:v>
                </c:pt>
                <c:pt idx="4">
                  <c:v>0.80400000000000005</c:v>
                </c:pt>
                <c:pt idx="5">
                  <c:v>0.76900000000000002</c:v>
                </c:pt>
                <c:pt idx="6">
                  <c:v>0.79300000000000004</c:v>
                </c:pt>
              </c:numCache>
            </c:numRef>
          </c:val>
          <c:extLst>
            <c:ext xmlns:c16="http://schemas.microsoft.com/office/drawing/2014/chart" uri="{C3380CC4-5D6E-409C-BE32-E72D297353CC}">
              <c16:uniqueId val="{00000007-BE6C-46C3-9912-3EFD2F84AD26}"/>
            </c:ext>
          </c:extLst>
        </c:ser>
        <c:ser>
          <c:idx val="1"/>
          <c:order val="1"/>
          <c:tx>
            <c:strRef>
              <c:f>Sheet1!$C$1</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Average</c:v>
                </c:pt>
                <c:pt idx="1">
                  <c:v>Crop</c:v>
                </c:pt>
                <c:pt idx="2">
                  <c:v>Dairy</c:v>
                </c:pt>
                <c:pt idx="3">
                  <c:v>Beef</c:v>
                </c:pt>
                <c:pt idx="4">
                  <c:v>Crop/Dairy</c:v>
                </c:pt>
                <c:pt idx="5">
                  <c:v>Crop/Beef</c:v>
                </c:pt>
                <c:pt idx="6">
                  <c:v>Other</c:v>
                </c:pt>
              </c:strCache>
            </c:strRef>
          </c:cat>
          <c:val>
            <c:numRef>
              <c:f>Sheet1!$C$2:$C$8</c:f>
            </c:numRef>
          </c:val>
          <c:extLst>
            <c:ext xmlns:c16="http://schemas.microsoft.com/office/drawing/2014/chart" uri="{C3380CC4-5D6E-409C-BE32-E72D297353CC}">
              <c16:uniqueId val="{00000008-BE6C-46C3-9912-3EFD2F84AD26}"/>
            </c:ext>
          </c:extLst>
        </c:ser>
        <c:ser>
          <c:idx val="2"/>
          <c:order val="2"/>
          <c:tx>
            <c:strRef>
              <c:f>Sheet1!$D$1</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Average</c:v>
                </c:pt>
                <c:pt idx="1">
                  <c:v>Crop</c:v>
                </c:pt>
                <c:pt idx="2">
                  <c:v>Dairy</c:v>
                </c:pt>
                <c:pt idx="3">
                  <c:v>Beef</c:v>
                </c:pt>
                <c:pt idx="4">
                  <c:v>Crop/Dairy</c:v>
                </c:pt>
                <c:pt idx="5">
                  <c:v>Crop/Beef</c:v>
                </c:pt>
                <c:pt idx="6">
                  <c:v>Other</c:v>
                </c:pt>
              </c:strCache>
            </c:strRef>
          </c:cat>
          <c:val>
            <c:numRef>
              <c:f>Sheet1!$D$2:$D$8</c:f>
            </c:numRef>
          </c:val>
          <c:extLst>
            <c:ext xmlns:c16="http://schemas.microsoft.com/office/drawing/2014/chart" uri="{C3380CC4-5D6E-409C-BE32-E72D297353CC}">
              <c16:uniqueId val="{00000009-BE6C-46C3-9912-3EFD2F84AD26}"/>
            </c:ext>
          </c:extLst>
        </c:ser>
        <c:ser>
          <c:idx val="3"/>
          <c:order val="3"/>
          <c:tx>
            <c:strRef>
              <c:f>Sheet1!$E$1</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Average</c:v>
                </c:pt>
                <c:pt idx="1">
                  <c:v>Crop</c:v>
                </c:pt>
                <c:pt idx="2">
                  <c:v>Dairy</c:v>
                </c:pt>
                <c:pt idx="3">
                  <c:v>Beef</c:v>
                </c:pt>
                <c:pt idx="4">
                  <c:v>Crop/Dairy</c:v>
                </c:pt>
                <c:pt idx="5">
                  <c:v>Crop/Beef</c:v>
                </c:pt>
                <c:pt idx="6">
                  <c:v>Other</c:v>
                </c:pt>
              </c:strCache>
            </c:strRef>
          </c:cat>
          <c:val>
            <c:numRef>
              <c:f>Sheet1!$E$2:$E$8</c:f>
            </c:numRef>
          </c:val>
          <c:extLst>
            <c:ext xmlns:c16="http://schemas.microsoft.com/office/drawing/2014/chart" uri="{C3380CC4-5D6E-409C-BE32-E72D297353CC}">
              <c16:uniqueId val="{0000000A-BE6C-46C3-9912-3EFD2F84AD26}"/>
            </c:ext>
          </c:extLst>
        </c:ser>
        <c:dLbls>
          <c:showLegendKey val="0"/>
          <c:showVal val="1"/>
          <c:showCatName val="0"/>
          <c:showSerName val="0"/>
          <c:showPercent val="0"/>
          <c:showBubbleSize val="0"/>
        </c:dLbls>
        <c:gapWidth val="150"/>
        <c:shape val="box"/>
        <c:axId val="225049792"/>
        <c:axId val="225050352"/>
        <c:axId val="0"/>
      </c:bar3DChart>
      <c:catAx>
        <c:axId val="225049792"/>
        <c:scaling>
          <c:orientation val="minMax"/>
        </c:scaling>
        <c:delete val="0"/>
        <c:axPos val="b"/>
        <c:numFmt formatCode="General" sourceLinked="0"/>
        <c:majorTickMark val="out"/>
        <c:minorTickMark val="none"/>
        <c:tickLblPos val="nextTo"/>
        <c:crossAx val="225050352"/>
        <c:crosses val="autoZero"/>
        <c:auto val="1"/>
        <c:lblAlgn val="ctr"/>
        <c:lblOffset val="100"/>
        <c:noMultiLvlLbl val="0"/>
      </c:catAx>
      <c:valAx>
        <c:axId val="225050352"/>
        <c:scaling>
          <c:orientation val="minMax"/>
          <c:min val="0.4"/>
        </c:scaling>
        <c:delete val="1"/>
        <c:axPos val="l"/>
        <c:majorGridlines>
          <c:spPr>
            <a:ln>
              <a:noFill/>
            </a:ln>
          </c:spPr>
        </c:majorGridlines>
        <c:numFmt formatCode="0.0%" sourceLinked="1"/>
        <c:majorTickMark val="out"/>
        <c:minorTickMark val="none"/>
        <c:tickLblPos val="nextTo"/>
        <c:crossAx val="22504979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10000">
          <a:noFill/>
        </a:ln>
      </c:spPr>
    </c:floor>
    <c:sideWall>
      <c:thickness val="0"/>
    </c:sideWall>
    <c:backWall>
      <c:thickness val="0"/>
    </c:backWall>
    <c:plotArea>
      <c:layout>
        <c:manualLayout>
          <c:layoutTarget val="inner"/>
          <c:xMode val="edge"/>
          <c:yMode val="edge"/>
          <c:x val="1.7917106257802663E-2"/>
          <c:y val="3.1250000000000002E-3"/>
          <c:w val="0.96416578748439463"/>
          <c:h val="0.91379232283464562"/>
        </c:manualLayout>
      </c:layout>
      <c:bar3DChart>
        <c:barDir val="col"/>
        <c:grouping val="clustered"/>
        <c:varyColors val="0"/>
        <c:ser>
          <c:idx val="0"/>
          <c:order val="0"/>
          <c:tx>
            <c:strRef>
              <c:f>Sheet1!$B$1</c:f>
              <c:strCache>
                <c:ptCount val="1"/>
                <c:pt idx="0">
                  <c:v> Expenses </c:v>
                </c:pt>
              </c:strCache>
            </c:strRef>
          </c:tx>
          <c:spPr>
            <a:solidFill>
              <a:srgbClr val="FF0000">
                <a:alpha val="69000"/>
              </a:srgbClr>
            </a:solidFill>
          </c:spPr>
          <c:invertIfNegative val="0"/>
          <c:dLbls>
            <c:dLbl>
              <c:idx val="0"/>
              <c:layout>
                <c:manualLayout>
                  <c:x val="-3.2576092820162327E-3"/>
                  <c:y val="-0.10090167304074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C-445B-9058-0378F9711015}"/>
                </c:ext>
              </c:extLst>
            </c:dLbl>
            <c:dLbl>
              <c:idx val="1"/>
              <c:layout>
                <c:manualLayout>
                  <c:x val="2.4192586044200297E-3"/>
                  <c:y val="-2.832110423180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C-445B-9058-0378F9711015}"/>
                </c:ext>
              </c:extLst>
            </c:dLbl>
            <c:dLbl>
              <c:idx val="2"/>
              <c:layout>
                <c:manualLayout>
                  <c:x val="9.7295499695599606E-3"/>
                  <c:y val="-4.628704545737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DC-445B-9058-0378F9711015}"/>
                </c:ext>
              </c:extLst>
            </c:dLbl>
            <c:dLbl>
              <c:idx val="3"/>
              <c:layout>
                <c:manualLayout>
                  <c:x val="4.9734125782465314E-3"/>
                  <c:y val="-9.41412430082344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C-445B-9058-0378F9711015}"/>
                </c:ext>
              </c:extLst>
            </c:dLbl>
            <c:dLbl>
              <c:idx val="4"/>
              <c:layout>
                <c:manualLayout>
                  <c:x val="6.6021539475054547E-3"/>
                  <c:y val="-5.3708469846648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DC-445B-9058-0378F9711015}"/>
                </c:ext>
              </c:extLst>
            </c:dLbl>
            <c:dLbl>
              <c:idx val="5"/>
              <c:layout>
                <c:manualLayout>
                  <c:x val="4.2001052588820564E-3"/>
                  <c:y val="-0.11062947691004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DC-445B-9058-0378F9711015}"/>
                </c:ext>
              </c:extLst>
            </c:dLbl>
            <c:dLbl>
              <c:idx val="6"/>
              <c:layout>
                <c:manualLayout>
                  <c:x val="1.8026121362048416E-3"/>
                  <c:y val="-5.9806161473970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DC-445B-9058-0378F9711015}"/>
                </c:ext>
              </c:extLst>
            </c:dLbl>
            <c:dLbl>
              <c:idx val="7"/>
              <c:layout>
                <c:manualLayout>
                  <c:x val="6.5369840457752213E-3"/>
                  <c:y val="-3.6605209721824274E-2"/>
                </c:manualLayout>
              </c:layout>
              <c:tx>
                <c:rich>
                  <a:bodyPr/>
                  <a:lstStyle/>
                  <a:p>
                    <a:pPr>
                      <a:defRPr sz="1300" baseline="0">
                        <a:solidFill>
                          <a:srgbClr val="C00000"/>
                        </a:solidFill>
                      </a:defRPr>
                    </a:pPr>
                    <a:fld id="{EF662071-206F-47D7-808F-50FEAF237803}" type="VALUE">
                      <a:rPr lang="en-US" sz="1300" baseline="0">
                        <a:solidFill>
                          <a:schemeClr val="tx1"/>
                        </a:solidFill>
                      </a:rPr>
                      <a:pPr>
                        <a:defRPr sz="1300" baseline="0">
                          <a:solidFill>
                            <a:srgbClr val="C00000"/>
                          </a:solidFill>
                        </a:defRPr>
                      </a:pPr>
                      <a:t>[VALUE]</a:t>
                    </a:fld>
                    <a:endParaRPr lang="en-US"/>
                  </a:p>
                </c:rich>
              </c:tx>
              <c:spPr/>
              <c:showLegendKey val="0"/>
              <c:showVal val="1"/>
              <c:showCatName val="0"/>
              <c:showSerName val="0"/>
              <c:showPercent val="0"/>
              <c:showBubbleSize val="0"/>
              <c:extLst>
                <c:ext xmlns:c15="http://schemas.microsoft.com/office/drawing/2012/chart" uri="{CE6537A1-D6FC-4f65-9D91-7224C49458BB}">
                  <c15:layout>
                    <c:manualLayout>
                      <c:w val="0.12590839215710417"/>
                      <c:h val="8.5640748031496058E-2"/>
                    </c:manualLayout>
                  </c15:layout>
                  <c15:dlblFieldTable/>
                  <c15:showDataLabelsRange val="0"/>
                </c:ext>
                <c:ext xmlns:c16="http://schemas.microsoft.com/office/drawing/2014/chart" uri="{C3380CC4-5D6E-409C-BE32-E72D297353CC}">
                  <c16:uniqueId val="{00000007-C2DC-445B-9058-0378F9711015}"/>
                </c:ext>
              </c:extLst>
            </c:dLbl>
            <c:dLbl>
              <c:idx val="8"/>
              <c:layout>
                <c:manualLayout>
                  <c:x val="1.9350399073903943E-2"/>
                  <c:y val="-3.7579260772613457E-3"/>
                </c:manualLayout>
              </c:layout>
              <c:tx>
                <c:rich>
                  <a:bodyPr/>
                  <a:lstStyle/>
                  <a:p>
                    <a:fld id="{1544EBA9-F4F6-4952-BE3B-45CEB45D22A9}" type="VALUE">
                      <a:rPr lang="en-US" b="1">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2DC-445B-9058-0378F9711015}"/>
                </c:ext>
              </c:extLst>
            </c:dLbl>
            <c:dLbl>
              <c:idx val="9"/>
              <c:layout>
                <c:manualLayout>
                  <c:x val="2.5555746944176589E-3"/>
                  <c:y val="-1.4996076813762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DC-445B-9058-0378F9711015}"/>
                </c:ext>
              </c:extLst>
            </c:dLbl>
            <c:spPr>
              <a:noFill/>
              <a:ln>
                <a:noFill/>
              </a:ln>
              <a:effectLst/>
            </c:spPr>
            <c:txPr>
              <a:bodyPr wrap="square" lIns="38100" tIns="19050" rIns="38100" bIns="19050" anchor="ctr">
                <a:spAutoFit/>
              </a:bodyPr>
              <a:lstStyle/>
              <a:p>
                <a:pPr>
                  <a:defRPr sz="13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Sheet1!$A$16:$A$25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Sheet1!$B$16:$B$25</c:f>
              <c:numCache>
                <c:formatCode>_(* #,##0_);_(* \(#,##0\);_(* "-"??_);_(@_)</c:formatCode>
                <c:ptCount val="10"/>
                <c:pt idx="0">
                  <c:v>522485</c:v>
                </c:pt>
                <c:pt idx="1">
                  <c:v>469847</c:v>
                </c:pt>
                <c:pt idx="2">
                  <c:v>473748</c:v>
                </c:pt>
                <c:pt idx="3">
                  <c:v>470535</c:v>
                </c:pt>
                <c:pt idx="4">
                  <c:v>505816</c:v>
                </c:pt>
                <c:pt idx="5">
                  <c:v>511025</c:v>
                </c:pt>
                <c:pt idx="6">
                  <c:v>613229</c:v>
                </c:pt>
                <c:pt idx="7">
                  <c:v>659356</c:v>
                </c:pt>
                <c:pt idx="8">
                  <c:v>813509</c:v>
                </c:pt>
                <c:pt idx="9">
                  <c:v>798952</c:v>
                </c:pt>
              </c:numCache>
            </c:numRef>
          </c:val>
          <c:extLst>
            <c:ext xmlns:c16="http://schemas.microsoft.com/office/drawing/2014/chart" uri="{C3380CC4-5D6E-409C-BE32-E72D297353CC}">
              <c16:uniqueId val="{0000000A-C2DC-445B-9058-0378F9711015}"/>
            </c:ext>
          </c:extLst>
        </c:ser>
        <c:dLbls>
          <c:showLegendKey val="0"/>
          <c:showVal val="0"/>
          <c:showCatName val="0"/>
          <c:showSerName val="0"/>
          <c:showPercent val="0"/>
          <c:showBubbleSize val="0"/>
        </c:dLbls>
        <c:gapWidth val="150"/>
        <c:shape val="box"/>
        <c:axId val="232277856"/>
        <c:axId val="232278416"/>
        <c:axId val="0"/>
      </c:bar3DChart>
      <c:catAx>
        <c:axId val="232277856"/>
        <c:scaling>
          <c:orientation val="minMax"/>
        </c:scaling>
        <c:delete val="0"/>
        <c:axPos val="b"/>
        <c:numFmt formatCode="General" sourceLinked="1"/>
        <c:majorTickMark val="out"/>
        <c:minorTickMark val="none"/>
        <c:tickLblPos val="nextTo"/>
        <c:crossAx val="232278416"/>
        <c:crosses val="autoZero"/>
        <c:auto val="1"/>
        <c:lblAlgn val="ctr"/>
        <c:lblOffset val="100"/>
        <c:noMultiLvlLbl val="0"/>
      </c:catAx>
      <c:valAx>
        <c:axId val="232278416"/>
        <c:scaling>
          <c:orientation val="minMax"/>
          <c:max val="900000"/>
          <c:min val="0"/>
        </c:scaling>
        <c:delete val="1"/>
        <c:axPos val="l"/>
        <c:majorGridlines>
          <c:spPr>
            <a:ln>
              <a:noFill/>
            </a:ln>
          </c:spPr>
        </c:majorGridlines>
        <c:numFmt formatCode="_(* #,##0_);_(* \(#,##0\);_(* &quot;-&quot;??_);_(@_)" sourceLinked="1"/>
        <c:majorTickMark val="out"/>
        <c:minorTickMark val="none"/>
        <c:tickLblPos val="nextTo"/>
        <c:crossAx val="232277856"/>
        <c:crosses val="autoZero"/>
        <c:crossBetween val="between"/>
        <c:majorUnit val="30000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10000">
          <a:noFill/>
        </a:ln>
      </c:spPr>
    </c:floor>
    <c:sideWall>
      <c:thickness val="0"/>
    </c:sideWall>
    <c:backWall>
      <c:thickness val="0"/>
    </c:backWall>
    <c:plotArea>
      <c:layout/>
      <c:bar3DChart>
        <c:barDir val="col"/>
        <c:grouping val="clustered"/>
        <c:varyColors val="0"/>
        <c:ser>
          <c:idx val="0"/>
          <c:order val="0"/>
          <c:tx>
            <c:strRef>
              <c:f>Sheet1!$B$1</c:f>
              <c:strCache>
                <c:ptCount val="1"/>
                <c:pt idx="0">
                  <c:v> Net Farm </c:v>
                </c:pt>
              </c:strCache>
            </c:strRef>
          </c:tx>
          <c:spPr>
            <a:solidFill>
              <a:srgbClr val="FF0000">
                <a:alpha val="69000"/>
              </a:srgbClr>
            </a:solidFill>
          </c:spPr>
          <c:invertIfNegative val="0"/>
          <c:dPt>
            <c:idx val="1"/>
            <c:invertIfNegative val="0"/>
            <c:bubble3D val="0"/>
            <c:extLst>
              <c:ext xmlns:c16="http://schemas.microsoft.com/office/drawing/2014/chart" uri="{C3380CC4-5D6E-409C-BE32-E72D297353CC}">
                <c16:uniqueId val="{00000006-8C50-4623-A6F9-E0EA8D6B044D}"/>
              </c:ext>
            </c:extLst>
          </c:dPt>
          <c:dPt>
            <c:idx val="2"/>
            <c:invertIfNegative val="0"/>
            <c:bubble3D val="0"/>
            <c:extLst>
              <c:ext xmlns:c16="http://schemas.microsoft.com/office/drawing/2014/chart" uri="{C3380CC4-5D6E-409C-BE32-E72D297353CC}">
                <c16:uniqueId val="{00000001-8C50-4623-A6F9-E0EA8D6B044D}"/>
              </c:ext>
            </c:extLst>
          </c:dPt>
          <c:dPt>
            <c:idx val="3"/>
            <c:invertIfNegative val="0"/>
            <c:bubble3D val="0"/>
            <c:extLst>
              <c:ext xmlns:c16="http://schemas.microsoft.com/office/drawing/2014/chart" uri="{C3380CC4-5D6E-409C-BE32-E72D297353CC}">
                <c16:uniqueId val="{00000002-8C50-4623-A6F9-E0EA8D6B044D}"/>
              </c:ext>
            </c:extLst>
          </c:dPt>
          <c:dPt>
            <c:idx val="4"/>
            <c:invertIfNegative val="0"/>
            <c:bubble3D val="0"/>
            <c:extLst>
              <c:ext xmlns:c16="http://schemas.microsoft.com/office/drawing/2014/chart" uri="{C3380CC4-5D6E-409C-BE32-E72D297353CC}">
                <c16:uniqueId val="{00000003-8C50-4623-A6F9-E0EA8D6B044D}"/>
              </c:ext>
            </c:extLst>
          </c:dPt>
          <c:dPt>
            <c:idx val="6"/>
            <c:invertIfNegative val="0"/>
            <c:bubble3D val="0"/>
            <c:extLst>
              <c:ext xmlns:c16="http://schemas.microsoft.com/office/drawing/2014/chart" uri="{C3380CC4-5D6E-409C-BE32-E72D297353CC}">
                <c16:uniqueId val="{00000005-8C50-4623-A6F9-E0EA8D6B044D}"/>
              </c:ext>
            </c:extLst>
          </c:dPt>
          <c:dLbls>
            <c:dLbl>
              <c:idx val="0"/>
              <c:layout>
                <c:manualLayout>
                  <c:x val="1.7917106257802632E-2"/>
                  <c:y val="-2.5000000000000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50-4623-A6F9-E0EA8D6B044D}"/>
                </c:ext>
              </c:extLst>
            </c:dLbl>
            <c:dLbl>
              <c:idx val="1"/>
              <c:layout>
                <c:manualLayout>
                  <c:x val="5.6769139176028579E-3"/>
                  <c:y val="-2.187500000000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50-4623-A6F9-E0EA8D6B044D}"/>
                </c:ext>
              </c:extLst>
            </c:dLbl>
            <c:dLbl>
              <c:idx val="2"/>
              <c:layout>
                <c:manualLayout>
                  <c:x val="1.7917106257802663E-2"/>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50-4623-A6F9-E0EA8D6B044D}"/>
                </c:ext>
              </c:extLst>
            </c:dLbl>
            <c:dLbl>
              <c:idx val="3"/>
              <c:layout>
                <c:manualLayout>
                  <c:x val="-3.2576556832368477E-3"/>
                  <c:y val="-4.0016486220472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50-4623-A6F9-E0EA8D6B044D}"/>
                </c:ext>
              </c:extLst>
            </c:dLbl>
            <c:dLbl>
              <c:idx val="4"/>
              <c:layout>
                <c:manualLayout>
                  <c:x val="-2.6061245465894781E-2"/>
                  <c:y val="-8.7664862204724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50-4623-A6F9-E0EA8D6B044D}"/>
                </c:ext>
              </c:extLst>
            </c:dLbl>
            <c:dLbl>
              <c:idx val="5"/>
              <c:layout>
                <c:manualLayout>
                  <c:x val="2.6212633581231921E-3"/>
                  <c:y val="-1.4523434094581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50-4623-A6F9-E0EA8D6B044D}"/>
                </c:ext>
              </c:extLst>
            </c:dLbl>
            <c:dLbl>
              <c:idx val="6"/>
              <c:layout>
                <c:manualLayout>
                  <c:x val="8.93456960083958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50-4623-A6F9-E0EA8D6B044D}"/>
                </c:ext>
              </c:extLst>
            </c:dLbl>
            <c:dLbl>
              <c:idx val="7"/>
              <c:layout>
                <c:manualLayout>
                  <c:x val="8.1441392080920001E-3"/>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50-4623-A6F9-E0EA8D6B044D}"/>
                </c:ext>
              </c:extLst>
            </c:dLbl>
            <c:dLbl>
              <c:idx val="8"/>
              <c:layout>
                <c:manualLayout>
                  <c:x val="1.4659450574565814E-2"/>
                  <c:y val="9.3749999999999719E-3"/>
                </c:manualLayout>
              </c:layout>
              <c:spPr/>
              <c:txPr>
                <a:bodyPr/>
                <a:lstStyle/>
                <a:p>
                  <a:pPr>
                    <a:defRPr sz="1300" baseline="0">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590839215710417"/>
                      <c:h val="8.5640748031496058E-2"/>
                    </c:manualLayout>
                  </c15:layout>
                </c:ext>
                <c:ext xmlns:c16="http://schemas.microsoft.com/office/drawing/2014/chart" uri="{C3380CC4-5D6E-409C-BE32-E72D297353CC}">
                  <c16:uniqueId val="{00000008-8C50-4623-A6F9-E0EA8D6B044D}"/>
                </c:ext>
              </c:extLst>
            </c:dLbl>
            <c:spPr>
              <a:noFill/>
              <a:ln>
                <a:noFill/>
              </a:ln>
              <a:effectLst/>
            </c:spPr>
            <c:txPr>
              <a:bodyPr wrap="square" lIns="38100" tIns="19050" rIns="38100" bIns="19050" anchor="ctr">
                <a:spAutoFit/>
              </a:bodyPr>
              <a:lstStyle/>
              <a:p>
                <a:pPr>
                  <a:defRPr sz="13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Sheet1!$A$20:$A$25</c:f>
              <c:numCache>
                <c:formatCode>General</c:formatCode>
                <c:ptCount val="6"/>
                <c:pt idx="0">
                  <c:v>2018</c:v>
                </c:pt>
                <c:pt idx="1">
                  <c:v>2019</c:v>
                </c:pt>
                <c:pt idx="2">
                  <c:v>2020</c:v>
                </c:pt>
                <c:pt idx="3">
                  <c:v>2021</c:v>
                </c:pt>
                <c:pt idx="4">
                  <c:v>2022</c:v>
                </c:pt>
                <c:pt idx="5">
                  <c:v>2023</c:v>
                </c:pt>
              </c:numCache>
            </c:numRef>
          </c:cat>
          <c:val>
            <c:numRef>
              <c:f>Sheet1!$B$20:$B$25</c:f>
              <c:numCache>
                <c:formatCode>_(* #,##0_);_(* \(#,##0\);_(* "-"??_);_(@_)</c:formatCode>
                <c:ptCount val="6"/>
                <c:pt idx="0">
                  <c:v>59306</c:v>
                </c:pt>
                <c:pt idx="1">
                  <c:v>72208</c:v>
                </c:pt>
                <c:pt idx="2">
                  <c:v>156941</c:v>
                </c:pt>
                <c:pt idx="3">
                  <c:v>189842</c:v>
                </c:pt>
                <c:pt idx="4">
                  <c:v>243910</c:v>
                </c:pt>
                <c:pt idx="5">
                  <c:v>82849</c:v>
                </c:pt>
              </c:numCache>
            </c:numRef>
          </c:val>
          <c:extLst>
            <c:ext xmlns:c16="http://schemas.microsoft.com/office/drawing/2014/chart" uri="{C3380CC4-5D6E-409C-BE32-E72D297353CC}">
              <c16:uniqueId val="{00000009-8C50-4623-A6F9-E0EA8D6B044D}"/>
            </c:ext>
          </c:extLst>
        </c:ser>
        <c:ser>
          <c:idx val="1"/>
          <c:order val="1"/>
          <c:tx>
            <c:strRef>
              <c:f>Sheet1!$C$1</c:f>
              <c:strCache>
                <c:ptCount val="1"/>
                <c:pt idx="0">
                  <c:v>Median</c:v>
                </c:pt>
              </c:strCache>
            </c:strRef>
          </c:tx>
          <c:spPr>
            <a:solidFill>
              <a:srgbClr val="00B0F0"/>
            </a:solidFill>
          </c:spPr>
          <c:invertIfNegative val="0"/>
          <c:dLbls>
            <c:dLbl>
              <c:idx val="0"/>
              <c:layout>
                <c:manualLayout>
                  <c:x val="3.0947728990750052E-2"/>
                  <c:y val="-9.3749999999999997E-3"/>
                </c:manualLayout>
              </c:layout>
              <c:tx>
                <c:rich>
                  <a:bodyPr/>
                  <a:lstStyle/>
                  <a:p>
                    <a:fld id="{6CCC638F-719B-438D-B1CD-9C38DCC2C57A}"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C50-4623-A6F9-E0EA8D6B044D}"/>
                </c:ext>
              </c:extLst>
            </c:dLbl>
            <c:dLbl>
              <c:idx val="1"/>
              <c:layout>
                <c:manualLayout>
                  <c:x val="3.5834212515605326E-2"/>
                  <c:y val="-2.5000000000000116E-2"/>
                </c:manualLayout>
              </c:layout>
              <c:tx>
                <c:rich>
                  <a:bodyPr/>
                  <a:lstStyle/>
                  <a:p>
                    <a:fld id="{D8FABB90-8CB3-4D17-894D-DA9317FC983D}"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C50-4623-A6F9-E0EA8D6B044D}"/>
                </c:ext>
              </c:extLst>
            </c:dLbl>
            <c:dLbl>
              <c:idx val="2"/>
              <c:layout>
                <c:manualLayout>
                  <c:x val="2.7690073307513205E-2"/>
                  <c:y val="-6.5625000000000003E-2"/>
                </c:manualLayout>
              </c:layout>
              <c:tx>
                <c:rich>
                  <a:bodyPr/>
                  <a:lstStyle/>
                  <a:p>
                    <a:fld id="{B5E9DCA5-66DA-4B01-BCC6-1E9C1A72F779}"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C50-4623-A6F9-E0EA8D6B044D}"/>
                </c:ext>
              </c:extLst>
            </c:dLbl>
            <c:dLbl>
              <c:idx val="3"/>
              <c:layout>
                <c:manualLayout>
                  <c:x val="3.0947728990749934E-2"/>
                  <c:y val="-1.8749999999999999E-2"/>
                </c:manualLayout>
              </c:layout>
              <c:tx>
                <c:rich>
                  <a:bodyPr/>
                  <a:lstStyle/>
                  <a:p>
                    <a:fld id="{41168EBE-F7DB-47E2-8D7F-7575F087C862}" type="VALUE">
                      <a:rPr lang="en-US">
                        <a:solidFill>
                          <a:srgbClr val="00206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C50-4623-A6F9-E0EA8D6B044D}"/>
                </c:ext>
              </c:extLst>
            </c:dLbl>
            <c:dLbl>
              <c:idx val="4"/>
              <c:layout>
                <c:manualLayout>
                  <c:x val="3.5834212515605326E-2"/>
                  <c:y val="-2.1874999999999999E-2"/>
                </c:manualLayout>
              </c:layout>
              <c:spPr>
                <a:noFill/>
                <a:ln>
                  <a:noFill/>
                </a:ln>
                <a:effectLst/>
              </c:spPr>
              <c:txPr>
                <a:bodyPr wrap="square" lIns="38100" tIns="19050" rIns="38100" bIns="19050" anchor="ctr">
                  <a:spAutoFit/>
                </a:bodyPr>
                <a:lstStyle/>
                <a:p>
                  <a:pPr>
                    <a:defRPr sz="1300" baseline="0">
                      <a:solidFill>
                        <a:srgbClr val="00206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C50-4623-A6F9-E0EA8D6B044D}"/>
                </c:ext>
              </c:extLst>
            </c:dLbl>
            <c:dLbl>
              <c:idx val="5"/>
              <c:layout>
                <c:manualLayout>
                  <c:x val="2.0970106864985537E-2"/>
                  <c:y val="-2.4205723490968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50-4623-A6F9-E0EA8D6B044D}"/>
                </c:ext>
              </c:extLst>
            </c:dLbl>
            <c:spPr>
              <a:noFill/>
              <a:ln>
                <a:noFill/>
              </a:ln>
              <a:effectLst/>
            </c:spPr>
            <c:txPr>
              <a:bodyPr wrap="square" lIns="38100" tIns="19050" rIns="38100" bIns="19050" anchor="ctr">
                <a:spAutoFit/>
              </a:bodyPr>
              <a:lstStyle/>
              <a:p>
                <a:pPr>
                  <a:defRPr sz="13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Sheet1!$A$20:$A$25</c:f>
              <c:numCache>
                <c:formatCode>General</c:formatCode>
                <c:ptCount val="6"/>
                <c:pt idx="0">
                  <c:v>2018</c:v>
                </c:pt>
                <c:pt idx="1">
                  <c:v>2019</c:v>
                </c:pt>
                <c:pt idx="2">
                  <c:v>2020</c:v>
                </c:pt>
                <c:pt idx="3">
                  <c:v>2021</c:v>
                </c:pt>
                <c:pt idx="4">
                  <c:v>2022</c:v>
                </c:pt>
                <c:pt idx="5">
                  <c:v>2023</c:v>
                </c:pt>
              </c:numCache>
            </c:numRef>
          </c:cat>
          <c:val>
            <c:numRef>
              <c:f>Sheet1!$C$20:$C$25</c:f>
              <c:numCache>
                <c:formatCode>#,##0</c:formatCode>
                <c:ptCount val="6"/>
                <c:pt idx="0">
                  <c:v>24509</c:v>
                </c:pt>
                <c:pt idx="1">
                  <c:v>30302</c:v>
                </c:pt>
                <c:pt idx="2">
                  <c:v>87658</c:v>
                </c:pt>
                <c:pt idx="3">
                  <c:v>100804</c:v>
                </c:pt>
                <c:pt idx="4">
                  <c:v>135642</c:v>
                </c:pt>
                <c:pt idx="5">
                  <c:v>40629</c:v>
                </c:pt>
              </c:numCache>
            </c:numRef>
          </c:val>
          <c:extLst>
            <c:ext xmlns:c16="http://schemas.microsoft.com/office/drawing/2014/chart" uri="{C3380CC4-5D6E-409C-BE32-E72D297353CC}">
              <c16:uniqueId val="{00000010-8C50-4623-A6F9-E0EA8D6B044D}"/>
            </c:ext>
          </c:extLst>
        </c:ser>
        <c:dLbls>
          <c:showLegendKey val="0"/>
          <c:showVal val="0"/>
          <c:showCatName val="0"/>
          <c:showSerName val="0"/>
          <c:showPercent val="0"/>
          <c:showBubbleSize val="0"/>
        </c:dLbls>
        <c:gapWidth val="150"/>
        <c:shape val="box"/>
        <c:axId val="235906592"/>
        <c:axId val="235907152"/>
        <c:axId val="0"/>
      </c:bar3DChart>
      <c:catAx>
        <c:axId val="235906592"/>
        <c:scaling>
          <c:orientation val="minMax"/>
        </c:scaling>
        <c:delete val="0"/>
        <c:axPos val="b"/>
        <c:numFmt formatCode="General" sourceLinked="1"/>
        <c:majorTickMark val="out"/>
        <c:minorTickMark val="none"/>
        <c:tickLblPos val="nextTo"/>
        <c:crossAx val="235907152"/>
        <c:crosses val="autoZero"/>
        <c:auto val="1"/>
        <c:lblAlgn val="ctr"/>
        <c:lblOffset val="100"/>
        <c:noMultiLvlLbl val="0"/>
      </c:catAx>
      <c:valAx>
        <c:axId val="235907152"/>
        <c:scaling>
          <c:orientation val="minMax"/>
          <c:max val="300000"/>
          <c:min val="0"/>
        </c:scaling>
        <c:delete val="1"/>
        <c:axPos val="l"/>
        <c:majorGridlines>
          <c:spPr>
            <a:ln>
              <a:noFill/>
            </a:ln>
          </c:spPr>
        </c:majorGridlines>
        <c:numFmt formatCode="_(* #,##0_);_(* \(#,##0\);_(* &quot;-&quot;??_);_(@_)" sourceLinked="1"/>
        <c:majorTickMark val="out"/>
        <c:minorTickMark val="none"/>
        <c:tickLblPos val="nextTo"/>
        <c:crossAx val="235906592"/>
        <c:crosses val="autoZero"/>
        <c:crossBetween val="between"/>
        <c:majorUnit val="100000"/>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Average</c:v>
                </c:pt>
              </c:strCache>
            </c:strRef>
          </c:tx>
          <c:spPr>
            <a:solidFill>
              <a:schemeClr val="accent1">
                <a:lumMod val="60000"/>
                <a:lumOff val="40000"/>
              </a:schemeClr>
            </a:solidFill>
            <a:ln>
              <a:solidFill>
                <a:schemeClr val="tx1"/>
              </a:solidFill>
            </a:ln>
          </c:spPr>
          <c:invertIfNegative val="0"/>
          <c:dLbls>
            <c:dLbl>
              <c:idx val="0"/>
              <c:layout>
                <c:manualLayout>
                  <c:x val="1.1029531131241084E-2"/>
                  <c:y val="-5.75984179442883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34-4CBC-95CF-15F3EAE342FF}"/>
                </c:ext>
              </c:extLst>
            </c:dLbl>
            <c:dLbl>
              <c:idx val="1"/>
              <c:layout>
                <c:manualLayout>
                  <c:x val="7.5075075075075074E-3"/>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34-4CBC-95CF-15F3EAE342FF}"/>
                </c:ext>
              </c:extLst>
            </c:dLbl>
            <c:dLbl>
              <c:idx val="3"/>
              <c:layout>
                <c:manualLayout>
                  <c:x val="6.006006006006006E-3"/>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4F-4650-AB7F-47FF72DF26DE}"/>
                </c:ext>
              </c:extLst>
            </c:dLbl>
            <c:dLbl>
              <c:idx val="5"/>
              <c:layout>
                <c:manualLayout>
                  <c:x val="-4.5045045045046146E-3"/>
                  <c:y val="-2.1875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34-4CBC-95CF-15F3EAE342FF}"/>
                </c:ext>
              </c:extLst>
            </c:dLbl>
            <c:spPr>
              <a:noFill/>
              <a:ln>
                <a:noFill/>
              </a:ln>
              <a:effectLst/>
            </c:spPr>
            <c:txPr>
              <a:bodyPr wrap="square" lIns="38100" tIns="19050" rIns="38100" bIns="19050" anchor="ctr">
                <a:spAutoFit/>
              </a:bodyPr>
              <a:lstStyle/>
              <a:p>
                <a:pPr>
                  <a:defRPr sz="15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Average</c:v>
                </c:pt>
                <c:pt idx="1">
                  <c:v>10 or less</c:v>
                </c:pt>
                <c:pt idx="2">
                  <c:v>11-20</c:v>
                </c:pt>
                <c:pt idx="3">
                  <c:v>21-30</c:v>
                </c:pt>
                <c:pt idx="4">
                  <c:v>31-40</c:v>
                </c:pt>
                <c:pt idx="5">
                  <c:v>Over 40</c:v>
                </c:pt>
              </c:strCache>
            </c:strRef>
          </c:cat>
          <c:val>
            <c:numRef>
              <c:f>Sheet1!$B$2:$B$7</c:f>
              <c:numCache>
                <c:formatCode>#,##0</c:formatCode>
                <c:ptCount val="6"/>
                <c:pt idx="0">
                  <c:v>82849</c:v>
                </c:pt>
                <c:pt idx="1">
                  <c:v>54476</c:v>
                </c:pt>
                <c:pt idx="2">
                  <c:v>88978</c:v>
                </c:pt>
                <c:pt idx="3">
                  <c:v>127957</c:v>
                </c:pt>
                <c:pt idx="4">
                  <c:v>136770</c:v>
                </c:pt>
                <c:pt idx="5">
                  <c:v>48123</c:v>
                </c:pt>
              </c:numCache>
            </c:numRef>
          </c:val>
          <c:extLst>
            <c:ext xmlns:c16="http://schemas.microsoft.com/office/drawing/2014/chart" uri="{C3380CC4-5D6E-409C-BE32-E72D297353CC}">
              <c16:uniqueId val="{00000003-0F34-4CBC-95CF-15F3EAE342FF}"/>
            </c:ext>
          </c:extLst>
        </c:ser>
        <c:ser>
          <c:idx val="1"/>
          <c:order val="1"/>
          <c:tx>
            <c:strRef>
              <c:f>Sheet1!$C$1</c:f>
              <c:strCache>
                <c:ptCount val="1"/>
                <c:pt idx="0">
                  <c:v>2011</c:v>
                </c:pt>
              </c:strCache>
            </c:strRef>
          </c:tx>
          <c:invertIfNegative val="0"/>
          <c:cat>
            <c:strRef>
              <c:f>Sheet1!$A$2:$A$7</c:f>
              <c:strCache>
                <c:ptCount val="6"/>
                <c:pt idx="0">
                  <c:v>Average</c:v>
                </c:pt>
                <c:pt idx="1">
                  <c:v>10 or less</c:v>
                </c:pt>
                <c:pt idx="2">
                  <c:v>11-20</c:v>
                </c:pt>
                <c:pt idx="3">
                  <c:v>21-30</c:v>
                </c:pt>
                <c:pt idx="4">
                  <c:v>31-40</c:v>
                </c:pt>
                <c:pt idx="5">
                  <c:v>Over 40</c:v>
                </c:pt>
              </c:strCache>
            </c:strRef>
          </c:cat>
          <c:val>
            <c:numRef>
              <c:f>Sheet1!$C$2:$C$7</c:f>
            </c:numRef>
          </c:val>
          <c:extLst>
            <c:ext xmlns:c16="http://schemas.microsoft.com/office/drawing/2014/chart" uri="{C3380CC4-5D6E-409C-BE32-E72D297353CC}">
              <c16:uniqueId val="{00000004-0F34-4CBC-95CF-15F3EAE342FF}"/>
            </c:ext>
          </c:extLst>
        </c:ser>
        <c:ser>
          <c:idx val="2"/>
          <c:order val="2"/>
          <c:tx>
            <c:strRef>
              <c:f>Sheet1!$D$1</c:f>
              <c:strCache>
                <c:ptCount val="1"/>
                <c:pt idx="0">
                  <c:v>2010</c:v>
                </c:pt>
              </c:strCache>
            </c:strRef>
          </c:tx>
          <c:invertIfNegative val="0"/>
          <c:cat>
            <c:strRef>
              <c:f>Sheet1!$A$2:$A$7</c:f>
              <c:strCache>
                <c:ptCount val="6"/>
                <c:pt idx="0">
                  <c:v>Average</c:v>
                </c:pt>
                <c:pt idx="1">
                  <c:v>10 or less</c:v>
                </c:pt>
                <c:pt idx="2">
                  <c:v>11-20</c:v>
                </c:pt>
                <c:pt idx="3">
                  <c:v>21-30</c:v>
                </c:pt>
                <c:pt idx="4">
                  <c:v>31-40</c:v>
                </c:pt>
                <c:pt idx="5">
                  <c:v>Over 40</c:v>
                </c:pt>
              </c:strCache>
            </c:strRef>
          </c:cat>
          <c:val>
            <c:numRef>
              <c:f>Sheet1!$D$2:$D$7</c:f>
            </c:numRef>
          </c:val>
          <c:extLst>
            <c:ext xmlns:c16="http://schemas.microsoft.com/office/drawing/2014/chart" uri="{C3380CC4-5D6E-409C-BE32-E72D297353CC}">
              <c16:uniqueId val="{00000005-0F34-4CBC-95CF-15F3EAE342FF}"/>
            </c:ext>
          </c:extLst>
        </c:ser>
        <c:ser>
          <c:idx val="3"/>
          <c:order val="3"/>
          <c:tx>
            <c:strRef>
              <c:f>Sheet1!$E$1</c:f>
              <c:strCache>
                <c:ptCount val="1"/>
                <c:pt idx="0">
                  <c:v>2009</c:v>
                </c:pt>
              </c:strCache>
            </c:strRef>
          </c:tx>
          <c:invertIfNegative val="0"/>
          <c:cat>
            <c:strRef>
              <c:f>Sheet1!$A$2:$A$7</c:f>
              <c:strCache>
                <c:ptCount val="6"/>
                <c:pt idx="0">
                  <c:v>Average</c:v>
                </c:pt>
                <c:pt idx="1">
                  <c:v>10 or less</c:v>
                </c:pt>
                <c:pt idx="2">
                  <c:v>11-20</c:v>
                </c:pt>
                <c:pt idx="3">
                  <c:v>21-30</c:v>
                </c:pt>
                <c:pt idx="4">
                  <c:v>31-40</c:v>
                </c:pt>
                <c:pt idx="5">
                  <c:v>Over 40</c:v>
                </c:pt>
              </c:strCache>
            </c:strRef>
          </c:cat>
          <c:val>
            <c:numRef>
              <c:f>Sheet1!$E$2:$E$7</c:f>
            </c:numRef>
          </c:val>
          <c:extLst>
            <c:ext xmlns:c16="http://schemas.microsoft.com/office/drawing/2014/chart" uri="{C3380CC4-5D6E-409C-BE32-E72D297353CC}">
              <c16:uniqueId val="{00000006-0F34-4CBC-95CF-15F3EAE342FF}"/>
            </c:ext>
          </c:extLst>
        </c:ser>
        <c:ser>
          <c:idx val="4"/>
          <c:order val="4"/>
          <c:tx>
            <c:strRef>
              <c:f>Sheet1!$F$1</c:f>
              <c:strCache>
                <c:ptCount val="1"/>
                <c:pt idx="0">
                  <c:v>Median</c:v>
                </c:pt>
              </c:strCache>
            </c:strRef>
          </c:tx>
          <c:spPr>
            <a:solidFill>
              <a:srgbClr val="00B0F0"/>
            </a:solidFill>
          </c:spPr>
          <c:invertIfNegative val="0"/>
          <c:dLbls>
            <c:dLbl>
              <c:idx val="0"/>
              <c:layout>
                <c:manualLayout>
                  <c:x val="3.903903903903904E-2"/>
                  <c:y val="-4.0625000000000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34-4CBC-95CF-15F3EAE342FF}"/>
                </c:ext>
              </c:extLst>
            </c:dLbl>
            <c:dLbl>
              <c:idx val="1"/>
              <c:layout>
                <c:manualLayout>
                  <c:x val="2.7027027027026973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34-4CBC-95CF-15F3EAE342FF}"/>
                </c:ext>
              </c:extLst>
            </c:dLbl>
            <c:dLbl>
              <c:idx val="2"/>
              <c:layout>
                <c:manualLayout>
                  <c:x val="2.7027027027027029E-2"/>
                  <c:y val="-4.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34-4CBC-95CF-15F3EAE342FF}"/>
                </c:ext>
              </c:extLst>
            </c:dLbl>
            <c:dLbl>
              <c:idx val="3"/>
              <c:layout>
                <c:manualLayout>
                  <c:x val="2.5525525525525415E-2"/>
                  <c:y val="-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34-4CBC-95CF-15F3EAE342FF}"/>
                </c:ext>
              </c:extLst>
            </c:dLbl>
            <c:dLbl>
              <c:idx val="4"/>
              <c:layout>
                <c:manualLayout>
                  <c:x val="2.8528528528528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34-4CBC-95CF-15F3EAE342FF}"/>
                </c:ext>
              </c:extLst>
            </c:dLbl>
            <c:dLbl>
              <c:idx val="5"/>
              <c:layout>
                <c:manualLayout>
                  <c:x val="2.7027027027026918E-2"/>
                  <c:y val="-1.250000000000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34-4CBC-95CF-15F3EAE342FF}"/>
                </c:ext>
              </c:extLst>
            </c:dLbl>
            <c:spPr>
              <a:noFill/>
              <a:ln>
                <a:noFill/>
              </a:ln>
              <a:effectLst/>
            </c:spPr>
            <c:txPr>
              <a:bodyPr wrap="square" lIns="38100" tIns="19050" rIns="38100" bIns="19050" anchor="ctr">
                <a:spAutoFit/>
              </a:bodyPr>
              <a:lstStyle/>
              <a:p>
                <a:pPr>
                  <a:defRPr sz="1400" baseline="0">
                    <a:solidFill>
                      <a:srgbClr val="0000CC"/>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Average</c:v>
                </c:pt>
                <c:pt idx="1">
                  <c:v>10 or less</c:v>
                </c:pt>
                <c:pt idx="2">
                  <c:v>11-20</c:v>
                </c:pt>
                <c:pt idx="3">
                  <c:v>21-30</c:v>
                </c:pt>
                <c:pt idx="4">
                  <c:v>31-40</c:v>
                </c:pt>
                <c:pt idx="5">
                  <c:v>Over 40</c:v>
                </c:pt>
              </c:strCache>
            </c:strRef>
          </c:cat>
          <c:val>
            <c:numRef>
              <c:f>Sheet1!$F$2:$F$7</c:f>
              <c:numCache>
                <c:formatCode>_(* #,##0_);_(* \(#,##0\);_(* "-"??_);_(@_)</c:formatCode>
                <c:ptCount val="6"/>
                <c:pt idx="0">
                  <c:v>40629</c:v>
                </c:pt>
                <c:pt idx="1">
                  <c:v>28456</c:v>
                </c:pt>
                <c:pt idx="2">
                  <c:v>67945</c:v>
                </c:pt>
                <c:pt idx="3">
                  <c:v>35661</c:v>
                </c:pt>
                <c:pt idx="4">
                  <c:v>67333</c:v>
                </c:pt>
                <c:pt idx="5">
                  <c:v>36755</c:v>
                </c:pt>
              </c:numCache>
            </c:numRef>
          </c:val>
          <c:extLst>
            <c:ext xmlns:c16="http://schemas.microsoft.com/office/drawing/2014/chart" uri="{C3380CC4-5D6E-409C-BE32-E72D297353CC}">
              <c16:uniqueId val="{0000000D-0F34-4CBC-95CF-15F3EAE342FF}"/>
            </c:ext>
          </c:extLst>
        </c:ser>
        <c:dLbls>
          <c:showLegendKey val="0"/>
          <c:showVal val="0"/>
          <c:showCatName val="0"/>
          <c:showSerName val="0"/>
          <c:showPercent val="0"/>
          <c:showBubbleSize val="0"/>
        </c:dLbls>
        <c:gapWidth val="150"/>
        <c:shape val="box"/>
        <c:axId val="235911632"/>
        <c:axId val="235912192"/>
        <c:axId val="0"/>
      </c:bar3DChart>
      <c:catAx>
        <c:axId val="235911632"/>
        <c:scaling>
          <c:orientation val="minMax"/>
        </c:scaling>
        <c:delete val="0"/>
        <c:axPos val="b"/>
        <c:numFmt formatCode="General" sourceLinked="0"/>
        <c:majorTickMark val="out"/>
        <c:minorTickMark val="none"/>
        <c:tickLblPos val="nextTo"/>
        <c:crossAx val="235912192"/>
        <c:crosses val="autoZero"/>
        <c:auto val="1"/>
        <c:lblAlgn val="ctr"/>
        <c:lblOffset val="100"/>
        <c:noMultiLvlLbl val="0"/>
      </c:catAx>
      <c:valAx>
        <c:axId val="235912192"/>
        <c:scaling>
          <c:orientation val="minMax"/>
        </c:scaling>
        <c:delete val="1"/>
        <c:axPos val="l"/>
        <c:majorGridlines>
          <c:spPr>
            <a:ln>
              <a:noFill/>
            </a:ln>
          </c:spPr>
        </c:majorGridlines>
        <c:numFmt formatCode="#,##0" sourceLinked="1"/>
        <c:majorTickMark val="out"/>
        <c:minorTickMark val="none"/>
        <c:tickLblPos val="nextTo"/>
        <c:crossAx val="235911632"/>
        <c:crosses val="autoZero"/>
        <c:crossBetween val="between"/>
        <c:majorUnit val="150000"/>
        <c:minorUnit val="60000"/>
      </c:valAx>
    </c:plotArea>
    <c:legend>
      <c:legendPos val="b"/>
      <c:layout>
        <c:manualLayout>
          <c:xMode val="edge"/>
          <c:yMode val="edge"/>
          <c:x val="0.3397364687522168"/>
          <c:y val="0.89937229330708668"/>
          <c:w val="0.44965607339623087"/>
          <c:h val="8.187770669291338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Net Farm</c:v>
                </c:pt>
              </c:strCache>
            </c:strRef>
          </c:tx>
          <c:spPr>
            <a:solidFill>
              <a:schemeClr val="accent3">
                <a:lumMod val="75000"/>
              </a:schemeClr>
            </a:solidFill>
            <a:ln>
              <a:solidFill>
                <a:schemeClr val="tx1"/>
              </a:solidFill>
            </a:ln>
          </c:spPr>
          <c:invertIfNegative val="0"/>
          <c:dLbls>
            <c:dLbl>
              <c:idx val="0"/>
              <c:layout>
                <c:manualLayout>
                  <c:x val="6.006006006006006E-3"/>
                  <c:y val="-4.366166338582677E-2"/>
                </c:manualLayout>
              </c:layout>
              <c:tx>
                <c:rich>
                  <a:bodyPr/>
                  <a:lstStyle/>
                  <a:p>
                    <a:fld id="{0429BCDF-3D67-429E-9857-20B39ED099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D97-45FA-831E-000CB7571121}"/>
                </c:ext>
              </c:extLst>
            </c:dLbl>
            <c:dLbl>
              <c:idx val="1"/>
              <c:layout>
                <c:manualLayout>
                  <c:x val="0"/>
                  <c:y val="-4.1486466535433073E-2"/>
                </c:manualLayout>
              </c:layout>
              <c:tx>
                <c:rich>
                  <a:bodyPr/>
                  <a:lstStyle/>
                  <a:p>
                    <a:fld id="{F4221A15-0B54-4A47-912B-EF219F61108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D97-45FA-831E-000CB7571121}"/>
                </c:ext>
              </c:extLst>
            </c:dLbl>
            <c:dLbl>
              <c:idx val="2"/>
              <c:layout>
                <c:manualLayout>
                  <c:x val="1.5015015015015015E-2"/>
                  <c:y val="-4.3163877952755905E-2"/>
                </c:manualLayout>
              </c:layout>
              <c:tx>
                <c:rich>
                  <a:bodyPr/>
                  <a:lstStyle/>
                  <a:p>
                    <a:fld id="{39735C49-10B3-46A1-BF08-10F2366F0015}" type="VALUE">
                      <a:rPr lang="en-US" dirty="0">
                        <a:solidFill>
                          <a:srgbClr val="C00000"/>
                        </a:solidFill>
                      </a:rPr>
                      <a:pPr/>
                      <a:t>[VALUE]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D97-45FA-831E-000CB7571121}"/>
                </c:ext>
              </c:extLst>
            </c:dLbl>
            <c:dLbl>
              <c:idx val="3"/>
              <c:layout>
                <c:manualLayout>
                  <c:x val="3.003003003003003E-3"/>
                  <c:y val="-2.4999015748031553E-2"/>
                </c:manualLayout>
              </c:layout>
              <c:tx>
                <c:rich>
                  <a:bodyPr/>
                  <a:lstStyle/>
                  <a:p>
                    <a:fld id="{AE329C4E-C5B2-4E54-95DE-A4881122E0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D97-45FA-831E-000CB7571121}"/>
                </c:ext>
              </c:extLst>
            </c:dLbl>
            <c:dLbl>
              <c:idx val="4"/>
              <c:layout>
                <c:manualLayout>
                  <c:x val="9.0090090090090089E-3"/>
                  <c:y val="-6.5624261811023626E-2"/>
                </c:manualLayout>
              </c:layout>
              <c:tx>
                <c:rich>
                  <a:bodyPr/>
                  <a:lstStyle/>
                  <a:p>
                    <a:fld id="{77CEBED9-CF84-49A0-B9BA-6019491FBE9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D97-45FA-831E-000CB7571121}"/>
                </c:ext>
              </c:extLst>
            </c:dLbl>
            <c:dLbl>
              <c:idx val="5"/>
              <c:layout>
                <c:manualLayout>
                  <c:x val="1.2156135940404324E-2"/>
                  <c:y val="-9.5432259832425273E-2"/>
                </c:manualLayout>
              </c:layout>
              <c:tx>
                <c:rich>
                  <a:bodyPr wrap="square" lIns="38100" tIns="19050" rIns="38100" bIns="19050" anchor="ctr">
                    <a:noAutofit/>
                  </a:bodyPr>
                  <a:lstStyle/>
                  <a:p>
                    <a:pPr>
                      <a:defRPr sz="1500" baseline="0">
                        <a:solidFill>
                          <a:srgbClr val="C00000"/>
                        </a:solidFill>
                      </a:defRPr>
                    </a:pPr>
                    <a:fld id="{6139B35E-9EC9-4030-A0F9-AEF098BDF28D}" type="CELLRANGE">
                      <a:rPr lang="en-US"/>
                      <a:pPr>
                        <a:defRPr sz="1500" baseline="0">
                          <a:solidFill>
                            <a:srgbClr val="C00000"/>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1700444539027217"/>
                      <c:h val="6.9187499999999999E-2"/>
                    </c:manualLayout>
                  </c15:layout>
                  <c15:dlblFieldTable/>
                  <c15:showDataLabelsRange val="1"/>
                </c:ext>
                <c:ext xmlns:c16="http://schemas.microsoft.com/office/drawing/2014/chart" uri="{C3380CC4-5D6E-409C-BE32-E72D297353CC}">
                  <c16:uniqueId val="{00000005-FD97-45FA-831E-000CB7571121}"/>
                </c:ext>
              </c:extLst>
            </c:dLbl>
            <c:dLbl>
              <c:idx val="6"/>
              <c:layout>
                <c:manualLayout>
                  <c:x val="1.0540444000636189E-2"/>
                  <c:y val="-6.9053963288454354E-2"/>
                </c:manualLayout>
              </c:layout>
              <c:tx>
                <c:rich>
                  <a:bodyPr/>
                  <a:lstStyle/>
                  <a:p>
                    <a:fld id="{0D27B948-E477-4E70-9B42-5813EABDF3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D97-45FA-831E-000CB7571121}"/>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798C-456F-A580-7CCB9F542CB8}"/>
                </c:ext>
              </c:extLst>
            </c:dLbl>
            <c:spPr>
              <a:noFill/>
              <a:ln>
                <a:noFill/>
              </a:ln>
              <a:effectLst/>
            </c:spPr>
            <c:txPr>
              <a:bodyPr wrap="square" lIns="38100" tIns="19050" rIns="38100" bIns="19050" anchor="ctr">
                <a:spAutoFit/>
              </a:bodyPr>
              <a:lstStyle/>
              <a:p>
                <a:pPr>
                  <a:defRPr sz="1500" baseline="0">
                    <a:solidFill>
                      <a:srgbClr val="C00000"/>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Sheet1!$A$2:$A$9</c:f>
              <c:strCache>
                <c:ptCount val="7"/>
                <c:pt idx="0">
                  <c:v>Average</c:v>
                </c:pt>
                <c:pt idx="1">
                  <c:v>Crop</c:v>
                </c:pt>
                <c:pt idx="2">
                  <c:v>Dairy</c:v>
                </c:pt>
                <c:pt idx="3">
                  <c:v>Beef</c:v>
                </c:pt>
                <c:pt idx="4">
                  <c:v>Crop/Dairy</c:v>
                </c:pt>
                <c:pt idx="5">
                  <c:v>Crop/Beef</c:v>
                </c:pt>
                <c:pt idx="6">
                  <c:v>Other</c:v>
                </c:pt>
              </c:strCache>
            </c:strRef>
          </c:cat>
          <c:val>
            <c:numRef>
              <c:f>Sheet1!$B$2:$B$9</c:f>
              <c:numCache>
                <c:formatCode>#,##0</c:formatCode>
                <c:ptCount val="8"/>
                <c:pt idx="0">
                  <c:v>82849</c:v>
                </c:pt>
                <c:pt idx="1">
                  <c:v>105761</c:v>
                </c:pt>
                <c:pt idx="2">
                  <c:v>48786</c:v>
                </c:pt>
                <c:pt idx="3">
                  <c:v>154816</c:v>
                </c:pt>
                <c:pt idx="4">
                  <c:v>42024</c:v>
                </c:pt>
                <c:pt idx="5">
                  <c:v>67015</c:v>
                </c:pt>
                <c:pt idx="6">
                  <c:v>56871</c:v>
                </c:pt>
              </c:numCache>
            </c:numRef>
          </c:val>
          <c:extLst>
            <c:ext xmlns:c15="http://schemas.microsoft.com/office/drawing/2012/chart" uri="{02D57815-91ED-43cb-92C2-25804820EDAC}">
              <c15:datalabelsRange>
                <c15:f>Sheet1!$B$2:$B$8</c15:f>
                <c15:dlblRangeCache>
                  <c:ptCount val="7"/>
                  <c:pt idx="0">
                    <c:v>82,849</c:v>
                  </c:pt>
                  <c:pt idx="1">
                    <c:v>105,761</c:v>
                  </c:pt>
                  <c:pt idx="2">
                    <c:v>48,786</c:v>
                  </c:pt>
                  <c:pt idx="3">
                    <c:v>154,816</c:v>
                  </c:pt>
                  <c:pt idx="4">
                    <c:v>42,024</c:v>
                  </c:pt>
                  <c:pt idx="5">
                    <c:v>67,015</c:v>
                  </c:pt>
                  <c:pt idx="6">
                    <c:v>56,871</c:v>
                  </c:pt>
                </c15:dlblRangeCache>
              </c15:datalabelsRange>
            </c:ext>
            <c:ext xmlns:c16="http://schemas.microsoft.com/office/drawing/2014/chart" uri="{C3380CC4-5D6E-409C-BE32-E72D297353CC}">
              <c16:uniqueId val="{00000007-FD97-45FA-831E-000CB7571121}"/>
            </c:ext>
          </c:extLst>
        </c:ser>
        <c:ser>
          <c:idx val="1"/>
          <c:order val="1"/>
          <c:tx>
            <c:strRef>
              <c:f>Sheet1!$C$1</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7"/>
                <c:pt idx="0">
                  <c:v>Average</c:v>
                </c:pt>
                <c:pt idx="1">
                  <c:v>Crop</c:v>
                </c:pt>
                <c:pt idx="2">
                  <c:v>Dairy</c:v>
                </c:pt>
                <c:pt idx="3">
                  <c:v>Beef</c:v>
                </c:pt>
                <c:pt idx="4">
                  <c:v>Crop/Dairy</c:v>
                </c:pt>
                <c:pt idx="5">
                  <c:v>Crop/Beef</c:v>
                </c:pt>
                <c:pt idx="6">
                  <c:v>Other</c:v>
                </c:pt>
              </c:strCache>
            </c:strRef>
          </c:cat>
          <c:val>
            <c:numRef>
              <c:f>Sheet1!$C$2:$C$9</c:f>
            </c:numRef>
          </c:val>
          <c:extLst>
            <c:ext xmlns:c16="http://schemas.microsoft.com/office/drawing/2014/chart" uri="{C3380CC4-5D6E-409C-BE32-E72D297353CC}">
              <c16:uniqueId val="{00000008-FD97-45FA-831E-000CB7571121}"/>
            </c:ext>
          </c:extLst>
        </c:ser>
        <c:ser>
          <c:idx val="2"/>
          <c:order val="2"/>
          <c:tx>
            <c:strRef>
              <c:f>Sheet1!$D$1</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7"/>
                <c:pt idx="0">
                  <c:v>Average</c:v>
                </c:pt>
                <c:pt idx="1">
                  <c:v>Crop</c:v>
                </c:pt>
                <c:pt idx="2">
                  <c:v>Dairy</c:v>
                </c:pt>
                <c:pt idx="3">
                  <c:v>Beef</c:v>
                </c:pt>
                <c:pt idx="4">
                  <c:v>Crop/Dairy</c:v>
                </c:pt>
                <c:pt idx="5">
                  <c:v>Crop/Beef</c:v>
                </c:pt>
                <c:pt idx="6">
                  <c:v>Other</c:v>
                </c:pt>
              </c:strCache>
            </c:strRef>
          </c:cat>
          <c:val>
            <c:numRef>
              <c:f>Sheet1!$D$2:$D$9</c:f>
            </c:numRef>
          </c:val>
          <c:extLst>
            <c:ext xmlns:c16="http://schemas.microsoft.com/office/drawing/2014/chart" uri="{C3380CC4-5D6E-409C-BE32-E72D297353CC}">
              <c16:uniqueId val="{00000009-FD97-45FA-831E-000CB7571121}"/>
            </c:ext>
          </c:extLst>
        </c:ser>
        <c:ser>
          <c:idx val="3"/>
          <c:order val="3"/>
          <c:tx>
            <c:strRef>
              <c:f>Sheet1!$E$1</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7"/>
                <c:pt idx="0">
                  <c:v>Average</c:v>
                </c:pt>
                <c:pt idx="1">
                  <c:v>Crop</c:v>
                </c:pt>
                <c:pt idx="2">
                  <c:v>Dairy</c:v>
                </c:pt>
                <c:pt idx="3">
                  <c:v>Beef</c:v>
                </c:pt>
                <c:pt idx="4">
                  <c:v>Crop/Dairy</c:v>
                </c:pt>
                <c:pt idx="5">
                  <c:v>Crop/Beef</c:v>
                </c:pt>
                <c:pt idx="6">
                  <c:v>Other</c:v>
                </c:pt>
              </c:strCache>
            </c:strRef>
          </c:cat>
          <c:val>
            <c:numRef>
              <c:f>Sheet1!$E$2:$E$9</c:f>
            </c:numRef>
          </c:val>
          <c:extLst>
            <c:ext xmlns:c16="http://schemas.microsoft.com/office/drawing/2014/chart" uri="{C3380CC4-5D6E-409C-BE32-E72D297353CC}">
              <c16:uniqueId val="{0000000A-FD97-45FA-831E-000CB7571121}"/>
            </c:ext>
          </c:extLst>
        </c:ser>
        <c:ser>
          <c:idx val="4"/>
          <c:order val="4"/>
          <c:tx>
            <c:strRef>
              <c:f>Sheet1!$F$1</c:f>
              <c:strCache>
                <c:ptCount val="1"/>
                <c:pt idx="0">
                  <c:v>Median</c:v>
                </c:pt>
              </c:strCache>
            </c:strRef>
          </c:tx>
          <c:invertIfNegative val="0"/>
          <c:dLbls>
            <c:dLbl>
              <c:idx val="0"/>
              <c:layout>
                <c:manualLayout>
                  <c:x val="2.0111095449513328E-2"/>
                  <c:y val="-3.701878681633413E-2"/>
                </c:manualLayout>
              </c:layout>
              <c:tx>
                <c:rich>
                  <a:bodyPr/>
                  <a:lstStyle/>
                  <a:p>
                    <a:fld id="{C4904411-46CD-4A1B-8501-E41642A52B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97-45FA-831E-000CB7571121}"/>
                </c:ext>
              </c:extLst>
            </c:dLbl>
            <c:dLbl>
              <c:idx val="1"/>
              <c:layout>
                <c:manualLayout>
                  <c:x val="3.4534534534534533E-2"/>
                  <c:y val="-9.375E-2"/>
                </c:manualLayout>
              </c:layout>
              <c:tx>
                <c:rich>
                  <a:bodyPr/>
                  <a:lstStyle/>
                  <a:p>
                    <a:fld id="{1A0F6C0F-BD8B-47A7-ABC7-989FDD8A95ED}"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D97-45FA-831E-000CB7571121}"/>
                </c:ext>
              </c:extLst>
            </c:dLbl>
            <c:dLbl>
              <c:idx val="2"/>
              <c:layout>
                <c:manualLayout>
                  <c:x val="2.942342488197661E-2"/>
                  <c:y val="-3.0825650259522629E-2"/>
                </c:manualLayout>
              </c:layout>
              <c:tx>
                <c:rich>
                  <a:bodyPr/>
                  <a:lstStyle/>
                  <a:p>
                    <a:fld id="{20FD69DA-3088-4D34-863D-78BBE8AA9AB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D97-45FA-831E-000CB7571121}"/>
                </c:ext>
              </c:extLst>
            </c:dLbl>
            <c:dLbl>
              <c:idx val="3"/>
              <c:layout>
                <c:manualLayout>
                  <c:x val="3.003003003003003E-2"/>
                  <c:y val="3.6316437007874016E-3"/>
                </c:manualLayout>
              </c:layout>
              <c:tx>
                <c:rich>
                  <a:bodyPr wrap="square" lIns="38100" tIns="19050" rIns="38100" bIns="19050" anchor="ctr">
                    <a:spAutoFit/>
                  </a:bodyPr>
                  <a:lstStyle/>
                  <a:p>
                    <a:pPr>
                      <a:defRPr sz="1400" baseline="0">
                        <a:solidFill>
                          <a:schemeClr val="accent5">
                            <a:lumMod val="50000"/>
                          </a:schemeClr>
                        </a:solidFill>
                      </a:defRPr>
                    </a:pPr>
                    <a:r>
                      <a:rPr lang="en-US" sz="1400" baseline="0" dirty="0">
                        <a:solidFill>
                          <a:srgbClr val="00B050"/>
                        </a:solidFill>
                      </a:rPr>
                      <a:t>14,979</a:t>
                    </a:r>
                  </a:p>
                </c:rich>
              </c:tx>
              <c:spPr>
                <a:noFill/>
                <a:ln>
                  <a:noFill/>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D97-45FA-831E-000CB7571121}"/>
                </c:ext>
              </c:extLst>
            </c:dLbl>
            <c:dLbl>
              <c:idx val="4"/>
              <c:layout>
                <c:manualLayout>
                  <c:x val="2.5237249619640172E-2"/>
                  <c:y val="-7.342328001088555E-2"/>
                </c:manualLayout>
              </c:layout>
              <c:tx>
                <c:rich>
                  <a:bodyPr/>
                  <a:lstStyle/>
                  <a:p>
                    <a:fld id="{C118DE9D-DD13-4B3F-AC6A-BB0A079350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D97-45FA-831E-000CB7571121}"/>
                </c:ext>
              </c:extLst>
            </c:dLbl>
            <c:dLbl>
              <c:idx val="5"/>
              <c:layout>
                <c:manualLayout>
                  <c:x val="1.6516516516516408E-2"/>
                  <c:y val="-5.3124999999999999E-2"/>
                </c:manualLayout>
              </c:layout>
              <c:tx>
                <c:rich>
                  <a:bodyPr/>
                  <a:lstStyle/>
                  <a:p>
                    <a:fld id="{F938A5F5-E887-4E2C-BBCB-4E967D1651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D97-45FA-831E-000CB7571121}"/>
                </c:ext>
              </c:extLst>
            </c:dLbl>
            <c:dLbl>
              <c:idx val="6"/>
              <c:layout>
                <c:manualLayout>
                  <c:x val="5.2552552552552444E-2"/>
                  <c:y val="-9.0624999999999997E-2"/>
                </c:manualLayout>
              </c:layout>
              <c:tx>
                <c:rich>
                  <a:bodyPr/>
                  <a:lstStyle/>
                  <a:p>
                    <a:fld id="{A0FFF0DD-C962-4975-AA44-65F39B51F0C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FD97-45FA-831E-000CB7571121}"/>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798C-456F-A580-7CCB9F542CB8}"/>
                </c:ext>
              </c:extLst>
            </c:dLbl>
            <c:spPr>
              <a:noFill/>
              <a:ln>
                <a:noFill/>
              </a:ln>
              <a:effectLst/>
            </c:spPr>
            <c:txPr>
              <a:bodyPr wrap="square" lIns="38100" tIns="19050" rIns="38100" bIns="19050" anchor="ctr">
                <a:spAutoFit/>
              </a:bodyPr>
              <a:lstStyle/>
              <a:p>
                <a:pPr>
                  <a:defRPr sz="1400" baseline="0">
                    <a:solidFill>
                      <a:schemeClr val="accent5">
                        <a:lumMod val="75000"/>
                      </a:schemeClr>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a:noFill/>
                    </a:ln>
                  </c:spPr>
                </c15:leaderLines>
              </c:ext>
            </c:extLst>
          </c:dLbls>
          <c:cat>
            <c:strRef>
              <c:f>Sheet1!$A$2:$A$9</c:f>
              <c:strCache>
                <c:ptCount val="7"/>
                <c:pt idx="0">
                  <c:v>Average</c:v>
                </c:pt>
                <c:pt idx="1">
                  <c:v>Crop</c:v>
                </c:pt>
                <c:pt idx="2">
                  <c:v>Dairy</c:v>
                </c:pt>
                <c:pt idx="3">
                  <c:v>Beef</c:v>
                </c:pt>
                <c:pt idx="4">
                  <c:v>Crop/Dairy</c:v>
                </c:pt>
                <c:pt idx="5">
                  <c:v>Crop/Beef</c:v>
                </c:pt>
                <c:pt idx="6">
                  <c:v>Other</c:v>
                </c:pt>
              </c:strCache>
            </c:strRef>
          </c:cat>
          <c:val>
            <c:numRef>
              <c:f>Sheet1!$F$2:$F$9</c:f>
              <c:numCache>
                <c:formatCode>_(* #,##0_);_(* \(#,##0\);_(* "-"??_);_(@_)</c:formatCode>
                <c:ptCount val="8"/>
                <c:pt idx="0">
                  <c:v>40629</c:v>
                </c:pt>
                <c:pt idx="1">
                  <c:v>44390</c:v>
                </c:pt>
                <c:pt idx="2">
                  <c:v>41199</c:v>
                </c:pt>
                <c:pt idx="3" formatCode="#,##0_);\(#,##0\)">
                  <c:v>14979</c:v>
                </c:pt>
                <c:pt idx="4">
                  <c:v>51788</c:v>
                </c:pt>
                <c:pt idx="5">
                  <c:v>37776</c:v>
                </c:pt>
                <c:pt idx="6">
                  <c:v>36284</c:v>
                </c:pt>
              </c:numCache>
            </c:numRef>
          </c:val>
          <c:extLst>
            <c:ext xmlns:c15="http://schemas.microsoft.com/office/drawing/2012/chart" uri="{02D57815-91ED-43cb-92C2-25804820EDAC}">
              <c15:datalabelsRange>
                <c15:f>Sheet1!$F$2:$F$8</c15:f>
                <c15:dlblRangeCache>
                  <c:ptCount val="7"/>
                  <c:pt idx="0">
                    <c:v> 40,629 </c:v>
                  </c:pt>
                  <c:pt idx="1">
                    <c:v> 44,390 </c:v>
                  </c:pt>
                  <c:pt idx="2">
                    <c:v> 41,199 </c:v>
                  </c:pt>
                  <c:pt idx="3">
                    <c:v>14,979 </c:v>
                  </c:pt>
                  <c:pt idx="4">
                    <c:v> 51,788 </c:v>
                  </c:pt>
                  <c:pt idx="5">
                    <c:v> 37,776 </c:v>
                  </c:pt>
                  <c:pt idx="6">
                    <c:v> 36,284 </c:v>
                  </c:pt>
                </c15:dlblRangeCache>
              </c15:datalabelsRange>
            </c:ext>
            <c:ext xmlns:c16="http://schemas.microsoft.com/office/drawing/2014/chart" uri="{C3380CC4-5D6E-409C-BE32-E72D297353CC}">
              <c16:uniqueId val="{00000012-FD97-45FA-831E-000CB7571121}"/>
            </c:ext>
          </c:extLst>
        </c:ser>
        <c:dLbls>
          <c:showLegendKey val="0"/>
          <c:showVal val="1"/>
          <c:showCatName val="0"/>
          <c:showSerName val="0"/>
          <c:showPercent val="0"/>
          <c:showBubbleSize val="0"/>
        </c:dLbls>
        <c:gapWidth val="150"/>
        <c:shape val="box"/>
        <c:axId val="235916672"/>
        <c:axId val="235917232"/>
        <c:axId val="0"/>
      </c:bar3DChart>
      <c:catAx>
        <c:axId val="235916672"/>
        <c:scaling>
          <c:orientation val="minMax"/>
        </c:scaling>
        <c:delete val="0"/>
        <c:axPos val="b"/>
        <c:numFmt formatCode="General" sourceLinked="0"/>
        <c:majorTickMark val="out"/>
        <c:minorTickMark val="none"/>
        <c:tickLblPos val="low"/>
        <c:txPr>
          <a:bodyPr/>
          <a:lstStyle/>
          <a:p>
            <a:pPr>
              <a:defRPr sz="1400"/>
            </a:pPr>
            <a:endParaRPr lang="en-US"/>
          </a:p>
        </c:txPr>
        <c:crossAx val="235917232"/>
        <c:crosses val="autoZero"/>
        <c:auto val="1"/>
        <c:lblAlgn val="ctr"/>
        <c:lblOffset val="100"/>
        <c:noMultiLvlLbl val="0"/>
      </c:catAx>
      <c:valAx>
        <c:axId val="235917232"/>
        <c:scaling>
          <c:orientation val="minMax"/>
          <c:max val="300000"/>
          <c:min val="-50000"/>
        </c:scaling>
        <c:delete val="0"/>
        <c:axPos val="l"/>
        <c:majorGridlines>
          <c:spPr>
            <a:ln>
              <a:noFill/>
            </a:ln>
          </c:spPr>
        </c:majorGridlines>
        <c:numFmt formatCode="#,##0" sourceLinked="1"/>
        <c:majorTickMark val="out"/>
        <c:minorTickMark val="none"/>
        <c:tickLblPos val="nextTo"/>
        <c:crossAx val="235916672"/>
        <c:crosses val="autoZero"/>
        <c:crossBetween val="between"/>
        <c:majorUnit val="150000"/>
      </c:valAx>
    </c:plotArea>
    <c:legend>
      <c:legendPos val="b"/>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19571865443424E-2"/>
          <c:y val="3.125E-2"/>
          <c:w val="0.96636085626911317"/>
          <c:h val="0.84718208661417327"/>
        </c:manualLayout>
      </c:layout>
      <c:lineChart>
        <c:grouping val="standard"/>
        <c:varyColors val="0"/>
        <c:ser>
          <c:idx val="0"/>
          <c:order val="0"/>
          <c:tx>
            <c:strRef>
              <c:f>Sheet1!$B$1</c:f>
              <c:strCache>
                <c:ptCount val="1"/>
                <c:pt idx="0">
                  <c:v>Cash Family Living</c:v>
                </c:pt>
              </c:strCache>
            </c:strRef>
          </c:tx>
          <c:spPr>
            <a:ln w="50800"/>
          </c:spPr>
          <c:dLbls>
            <c:dLbl>
              <c:idx val="1"/>
              <c:layout>
                <c:manualLayout>
                  <c:x val="-6.4633750491333505E-2"/>
                  <c:y val="-4.4382874015748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AA-4F96-96CF-88612F0246F4}"/>
                </c:ext>
              </c:extLst>
            </c:dLbl>
            <c:dLbl>
              <c:idx val="9"/>
              <c:spPr/>
              <c:txPr>
                <a:bodyPr/>
                <a:lstStyle/>
                <a:p>
                  <a:pPr>
                    <a:defRPr sz="1700" b="1" baseline="0">
                      <a:solidFill>
                        <a:srgbClr val="C0000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C2A-4888-85C6-8029B88ACF41}"/>
                </c:ext>
              </c:extLst>
            </c:dLbl>
            <c:spPr>
              <a:noFill/>
              <a:ln>
                <a:noFill/>
              </a:ln>
              <a:effectLst/>
            </c:spPr>
            <c:txPr>
              <a:bodyPr wrap="square" lIns="38100" tIns="19050" rIns="38100" bIns="19050" anchor="ctr">
                <a:spAutoFit/>
              </a:bodyPr>
              <a:lstStyle/>
              <a:p>
                <a:pPr>
                  <a:defRPr sz="17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Sheet1!$A$16:$A$20</c:f>
              <c:numCache>
                <c:formatCode>General</c:formatCode>
                <c:ptCount val="5"/>
                <c:pt idx="0">
                  <c:v>2019</c:v>
                </c:pt>
                <c:pt idx="1">
                  <c:v>2020</c:v>
                </c:pt>
                <c:pt idx="2">
                  <c:v>2021</c:v>
                </c:pt>
                <c:pt idx="3">
                  <c:v>2022</c:v>
                </c:pt>
                <c:pt idx="4">
                  <c:v>2023</c:v>
                </c:pt>
              </c:numCache>
            </c:numRef>
          </c:cat>
          <c:val>
            <c:numRef>
              <c:f>Sheet1!$B$16:$B$20</c:f>
              <c:numCache>
                <c:formatCode>#,##0</c:formatCode>
                <c:ptCount val="5"/>
                <c:pt idx="0">
                  <c:v>51201</c:v>
                </c:pt>
                <c:pt idx="1">
                  <c:v>54928</c:v>
                </c:pt>
                <c:pt idx="2">
                  <c:v>55382</c:v>
                </c:pt>
                <c:pt idx="3">
                  <c:v>69652</c:v>
                </c:pt>
                <c:pt idx="4">
                  <c:v>69097</c:v>
                </c:pt>
              </c:numCache>
            </c:numRef>
          </c:val>
          <c:smooth val="0"/>
          <c:extLst>
            <c:ext xmlns:c16="http://schemas.microsoft.com/office/drawing/2014/chart" uri="{C3380CC4-5D6E-409C-BE32-E72D297353CC}">
              <c16:uniqueId val="{00000001-9C2A-4888-85C6-8029B88ACF41}"/>
            </c:ext>
          </c:extLst>
        </c:ser>
        <c:ser>
          <c:idx val="1"/>
          <c:order val="1"/>
          <c:tx>
            <c:strRef>
              <c:f>Sheet1!$C$1</c:f>
              <c:strCache>
                <c:ptCount val="1"/>
                <c:pt idx="0">
                  <c:v>Total Living &amp; Invest.</c:v>
                </c:pt>
              </c:strCache>
            </c:strRef>
          </c:tx>
          <c:spPr>
            <a:ln w="50800">
              <a:solidFill>
                <a:srgbClr val="0000CC"/>
              </a:solidFill>
            </a:ln>
          </c:spPr>
          <c:dLbls>
            <c:dLbl>
              <c:idx val="0"/>
              <c:layout>
                <c:manualLayout>
                  <c:x val="-4.5422800410818212E-2"/>
                  <c:y val="-0.138132874015748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BC-4F4E-81CA-94865507C179}"/>
                </c:ext>
              </c:extLst>
            </c:dLbl>
            <c:dLbl>
              <c:idx val="1"/>
              <c:layout>
                <c:manualLayout>
                  <c:x val="-6.4746471908402756E-2"/>
                  <c:y val="-0.1381328740157480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2A-4888-85C6-8029B88ACF41}"/>
                </c:ext>
              </c:extLst>
            </c:dLbl>
            <c:dLbl>
              <c:idx val="2"/>
              <c:layout>
                <c:manualLayout>
                  <c:x val="-9.2121673196647519E-2"/>
                  <c:y val="-7.2507874015748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2A-4888-85C6-8029B88ACF41}"/>
                </c:ext>
              </c:extLst>
            </c:dLbl>
            <c:dLbl>
              <c:idx val="3"/>
              <c:layout>
                <c:manualLayout>
                  <c:x val="-0.11231643146056018"/>
                  <c:y val="-4.1734498031496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2A-4888-85C6-8029B88ACF41}"/>
                </c:ext>
              </c:extLst>
            </c:dLbl>
            <c:dLbl>
              <c:idx val="5"/>
              <c:layout>
                <c:manualLayout>
                  <c:x val="-2.2651552613894278E-2"/>
                  <c:y val="-6.00078740157480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2A-4888-85C6-8029B88ACF41}"/>
                </c:ext>
              </c:extLst>
            </c:dLbl>
            <c:spPr>
              <a:noFill/>
              <a:ln>
                <a:noFill/>
              </a:ln>
              <a:effectLst/>
            </c:spPr>
            <c:txPr>
              <a:bodyPr wrap="square" lIns="38100" tIns="19050" rIns="38100" bIns="19050" anchor="ctr">
                <a:spAutoFit/>
              </a:bodyPr>
              <a:lstStyle/>
              <a:p>
                <a:pPr>
                  <a:defRPr sz="17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Sheet1!$A$16:$A$20</c:f>
              <c:numCache>
                <c:formatCode>General</c:formatCode>
                <c:ptCount val="5"/>
                <c:pt idx="0">
                  <c:v>2019</c:v>
                </c:pt>
                <c:pt idx="1">
                  <c:v>2020</c:v>
                </c:pt>
                <c:pt idx="2">
                  <c:v>2021</c:v>
                </c:pt>
                <c:pt idx="3">
                  <c:v>2022</c:v>
                </c:pt>
                <c:pt idx="4">
                  <c:v>2023</c:v>
                </c:pt>
              </c:numCache>
            </c:numRef>
          </c:cat>
          <c:val>
            <c:numRef>
              <c:f>Sheet1!$C$16:$C$20</c:f>
              <c:numCache>
                <c:formatCode>#,##0</c:formatCode>
                <c:ptCount val="5"/>
                <c:pt idx="0">
                  <c:v>74591</c:v>
                </c:pt>
                <c:pt idx="1">
                  <c:v>62491</c:v>
                </c:pt>
                <c:pt idx="2">
                  <c:v>86705</c:v>
                </c:pt>
                <c:pt idx="3">
                  <c:v>96112</c:v>
                </c:pt>
                <c:pt idx="4">
                  <c:v>95297</c:v>
                </c:pt>
              </c:numCache>
            </c:numRef>
          </c:val>
          <c:smooth val="0"/>
          <c:extLst>
            <c:ext xmlns:c16="http://schemas.microsoft.com/office/drawing/2014/chart" uri="{C3380CC4-5D6E-409C-BE32-E72D297353CC}">
              <c16:uniqueId val="{00000007-9C2A-4888-85C6-8029B88ACF41}"/>
            </c:ext>
          </c:extLst>
        </c:ser>
        <c:dLbls>
          <c:showLegendKey val="0"/>
          <c:showVal val="0"/>
          <c:showCatName val="0"/>
          <c:showSerName val="0"/>
          <c:showPercent val="0"/>
          <c:showBubbleSize val="0"/>
        </c:dLbls>
        <c:marker val="1"/>
        <c:smooth val="0"/>
        <c:axId val="229551520"/>
        <c:axId val="229552080"/>
      </c:lineChart>
      <c:catAx>
        <c:axId val="229551520"/>
        <c:scaling>
          <c:orientation val="minMax"/>
        </c:scaling>
        <c:delete val="0"/>
        <c:axPos val="b"/>
        <c:numFmt formatCode="General" sourceLinked="1"/>
        <c:majorTickMark val="out"/>
        <c:minorTickMark val="none"/>
        <c:tickLblPos val="nextTo"/>
        <c:crossAx val="229552080"/>
        <c:crosses val="autoZero"/>
        <c:auto val="1"/>
        <c:lblAlgn val="ctr"/>
        <c:lblOffset val="100"/>
        <c:noMultiLvlLbl val="0"/>
      </c:catAx>
      <c:valAx>
        <c:axId val="229552080"/>
        <c:scaling>
          <c:orientation val="minMax"/>
          <c:max val="100000"/>
          <c:min val="30000"/>
        </c:scaling>
        <c:delete val="1"/>
        <c:axPos val="l"/>
        <c:majorGridlines/>
        <c:numFmt formatCode="#,##0" sourceLinked="1"/>
        <c:majorTickMark val="out"/>
        <c:minorTickMark val="none"/>
        <c:tickLblPos val="nextTo"/>
        <c:crossAx val="229551520"/>
        <c:crosses val="autoZero"/>
        <c:crossBetween val="between"/>
        <c:majorUnit val="90000"/>
      </c:valAx>
    </c:plotArea>
    <c:legend>
      <c:legendPos val="r"/>
      <c:layout>
        <c:manualLayout>
          <c:xMode val="edge"/>
          <c:yMode val="edge"/>
          <c:x val="0.13041056462145131"/>
          <c:y val="0.70249729330708666"/>
          <c:w val="0.69833390391418448"/>
          <c:h val="0.163755413385826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spPr>
            <a:solidFill>
              <a:srgbClr val="00B050"/>
            </a:solidFill>
            <a:ln>
              <a:solidFill>
                <a:schemeClr val="tx1"/>
              </a:solidFill>
            </a:ln>
          </c:spPr>
          <c:invertIfNegative val="0"/>
          <c:dLbls>
            <c:dLbl>
              <c:idx val="0"/>
              <c:layout>
                <c:manualLayout>
                  <c:x val="0"/>
                  <c:y val="-2.187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F2-4091-B193-9571ADF3A37D}"/>
                </c:ext>
              </c:extLst>
            </c:dLbl>
            <c:dLbl>
              <c:idx val="1"/>
              <c:layout>
                <c:manualLayout>
                  <c:x val="9.0090090090090089E-3"/>
                  <c:y val="-5.3125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F2-4091-B193-9571ADF3A37D}"/>
                </c:ext>
              </c:extLst>
            </c:dLbl>
            <c:dLbl>
              <c:idx val="2"/>
              <c:layout>
                <c:manualLayout>
                  <c:x val="-3.003003003003003E-3"/>
                  <c:y val="-2.589763779527559E-2"/>
                </c:manualLayout>
              </c:layout>
              <c:tx>
                <c:rich>
                  <a:bodyPr/>
                  <a:lstStyle/>
                  <a:p>
                    <a:fld id="{583A2757-8BF0-4AAC-B1C5-288512C3DF55}" type="VALUE">
                      <a:rPr lang="en-US">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F2-4091-B193-9571ADF3A37D}"/>
                </c:ext>
              </c:extLst>
            </c:dLbl>
            <c:dLbl>
              <c:idx val="3"/>
              <c:layout>
                <c:manualLayout>
                  <c:x val="-1.1010883812341616E-16"/>
                  <c:y val="-3.7499999999999999E-2"/>
                </c:manualLayout>
              </c:layout>
              <c:tx>
                <c:rich>
                  <a:bodyPr wrap="square" lIns="38100" tIns="19050" rIns="38100" bIns="19050" anchor="ctr">
                    <a:spAutoFit/>
                  </a:bodyPr>
                  <a:lstStyle/>
                  <a:p>
                    <a:pPr>
                      <a:defRPr>
                        <a:solidFill>
                          <a:srgbClr val="FF0000"/>
                        </a:solidFill>
                      </a:defRPr>
                    </a:pPr>
                    <a:fld id="{4523C32D-45CB-4C80-B286-41B6F38D43A4}" type="VALUE">
                      <a:rPr lang="en-US">
                        <a:solidFill>
                          <a:schemeClr val="tx1"/>
                        </a:solidFill>
                      </a:rPr>
                      <a:pPr>
                        <a:defRPr>
                          <a:solidFill>
                            <a:srgbClr val="FF0000"/>
                          </a:solidFill>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F2-4091-B193-9571ADF3A37D}"/>
                </c:ext>
              </c:extLst>
            </c:dLbl>
            <c:dLbl>
              <c:idx val="4"/>
              <c:layout>
                <c:manualLayout>
                  <c:x val="-1.5015015015016116E-3"/>
                  <c:y val="-1.8748523622047243E-2"/>
                </c:manualLayout>
              </c:layout>
              <c:tx>
                <c:rich>
                  <a:bodyPr/>
                  <a:lstStyle/>
                  <a:p>
                    <a:fld id="{AA6B7690-43E4-4DA4-9CE7-5F4CB616141F}"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4F2-4091-B193-9571ADF3A37D}"/>
                </c:ext>
              </c:extLst>
            </c:dLbl>
            <c:dLbl>
              <c:idx val="5"/>
              <c:layout>
                <c:manualLayout>
                  <c:x val="1.05105105105104E-2"/>
                  <c:y val="-2.81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F2-4091-B193-9571ADF3A37D}"/>
                </c:ext>
              </c:extLst>
            </c:dLbl>
            <c:dLbl>
              <c:idx val="6"/>
              <c:layout>
                <c:manualLayout>
                  <c:x val="1.4731266699770637E-2"/>
                  <c:y val="-5.9374753937007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F2-4091-B193-9571ADF3A37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Average</c:v>
                </c:pt>
                <c:pt idx="1">
                  <c:v>Crop</c:v>
                </c:pt>
                <c:pt idx="2">
                  <c:v>Dairy</c:v>
                </c:pt>
                <c:pt idx="3">
                  <c:v>Beef</c:v>
                </c:pt>
                <c:pt idx="4">
                  <c:v>Crop/Dairy</c:v>
                </c:pt>
                <c:pt idx="5">
                  <c:v>Crop/Beef</c:v>
                </c:pt>
                <c:pt idx="6">
                  <c:v>Other</c:v>
                </c:pt>
              </c:strCache>
            </c:strRef>
          </c:cat>
          <c:val>
            <c:numRef>
              <c:f>Sheet1!$B$2:$B$8</c:f>
              <c:numCache>
                <c:formatCode>#,##0</c:formatCode>
                <c:ptCount val="7"/>
                <c:pt idx="0">
                  <c:v>128902</c:v>
                </c:pt>
                <c:pt idx="1">
                  <c:v>100335</c:v>
                </c:pt>
                <c:pt idx="2">
                  <c:v>-14769</c:v>
                </c:pt>
                <c:pt idx="3">
                  <c:v>168336</c:v>
                </c:pt>
                <c:pt idx="4">
                  <c:v>33012</c:v>
                </c:pt>
                <c:pt idx="5">
                  <c:v>79287</c:v>
                </c:pt>
                <c:pt idx="6">
                  <c:v>49479</c:v>
                </c:pt>
              </c:numCache>
            </c:numRef>
          </c:val>
          <c:extLst>
            <c:ext xmlns:c16="http://schemas.microsoft.com/office/drawing/2014/chart" uri="{C3380CC4-5D6E-409C-BE32-E72D297353CC}">
              <c16:uniqueId val="{00000007-04F2-4091-B193-9571ADF3A37D}"/>
            </c:ext>
          </c:extLst>
        </c:ser>
        <c:dLbls>
          <c:showLegendKey val="0"/>
          <c:showVal val="0"/>
          <c:showCatName val="0"/>
          <c:showSerName val="0"/>
          <c:showPercent val="0"/>
          <c:showBubbleSize val="0"/>
        </c:dLbls>
        <c:gapWidth val="150"/>
        <c:shape val="box"/>
        <c:axId val="236147136"/>
        <c:axId val="232281776"/>
        <c:axId val="0"/>
      </c:bar3DChart>
      <c:catAx>
        <c:axId val="236147136"/>
        <c:scaling>
          <c:orientation val="minMax"/>
        </c:scaling>
        <c:delete val="0"/>
        <c:axPos val="b"/>
        <c:numFmt formatCode="General" sourceLinked="0"/>
        <c:majorTickMark val="out"/>
        <c:minorTickMark val="none"/>
        <c:tickLblPos val="nextTo"/>
        <c:crossAx val="232281776"/>
        <c:crosses val="autoZero"/>
        <c:auto val="1"/>
        <c:lblAlgn val="ctr"/>
        <c:lblOffset val="100"/>
        <c:noMultiLvlLbl val="0"/>
      </c:catAx>
      <c:valAx>
        <c:axId val="232281776"/>
        <c:scaling>
          <c:orientation val="minMax"/>
          <c:max val="200000"/>
          <c:min val="-50000"/>
        </c:scaling>
        <c:delete val="1"/>
        <c:axPos val="l"/>
        <c:majorGridlines>
          <c:spPr>
            <a:ln w="6350">
              <a:noFill/>
            </a:ln>
          </c:spPr>
        </c:majorGridlines>
        <c:numFmt formatCode="#,##0" sourceLinked="1"/>
        <c:majorTickMark val="out"/>
        <c:minorTickMark val="none"/>
        <c:tickLblPos val="nextTo"/>
        <c:crossAx val="236147136"/>
        <c:crosses val="autoZero"/>
        <c:crossBetween val="between"/>
        <c:majorUnit val="125000"/>
        <c:minorUnit val="4000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view3D>
    <c:floor>
      <c:thickness val="0"/>
    </c:floor>
    <c:sideWall>
      <c:thickness val="0"/>
    </c:sideWall>
    <c:backWall>
      <c:thickness val="0"/>
    </c:backWall>
    <c:plotArea>
      <c:layout>
        <c:manualLayout>
          <c:layoutTarget val="inner"/>
          <c:xMode val="edge"/>
          <c:yMode val="edge"/>
          <c:x val="1.823678290213724E-2"/>
          <c:y val="4.7507874015748026E-2"/>
          <c:w val="0.97575717097862757"/>
          <c:h val="0.83404921259842524"/>
        </c:manualLayout>
      </c:layout>
      <c:bar3DChart>
        <c:barDir val="col"/>
        <c:grouping val="clustered"/>
        <c:varyColors val="0"/>
        <c:ser>
          <c:idx val="0"/>
          <c:order val="0"/>
          <c:tx>
            <c:strRef>
              <c:f>Sheet1!$B$1</c:f>
              <c:strCache>
                <c:ptCount val="1"/>
                <c:pt idx="0">
                  <c:v>Column1</c:v>
                </c:pt>
              </c:strCache>
            </c:strRef>
          </c:tx>
          <c:spPr>
            <a:solidFill>
              <a:schemeClr val="accent1">
                <a:lumMod val="60000"/>
                <a:lumOff val="40000"/>
              </a:schemeClr>
            </a:solidFill>
            <a:ln>
              <a:solidFill>
                <a:schemeClr val="tx1"/>
              </a:solidFill>
            </a:ln>
          </c:spPr>
          <c:invertIfNegative val="0"/>
          <c:dLbls>
            <c:dLbl>
              <c:idx val="0"/>
              <c:layout>
                <c:manualLayout>
                  <c:x val="1.4880952380952109E-3"/>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72-42CE-9323-9C65435758D7}"/>
                </c:ext>
              </c:extLst>
            </c:dLbl>
            <c:dLbl>
              <c:idx val="1"/>
              <c:layout>
                <c:manualLayout>
                  <c:x val="4.5313085864266966E-3"/>
                  <c:y val="-8.1250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72-42CE-9323-9C65435758D7}"/>
                </c:ext>
              </c:extLst>
            </c:dLbl>
            <c:dLbl>
              <c:idx val="2"/>
              <c:layout>
                <c:manualLayout>
                  <c:x val="0"/>
                  <c:y val="-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72-42CE-9323-9C65435758D7}"/>
                </c:ext>
              </c:extLst>
            </c:dLbl>
            <c:dLbl>
              <c:idx val="3"/>
              <c:layout>
                <c:manualLayout>
                  <c:x val="0"/>
                  <c:y val="-5.3125000000000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72-42CE-9323-9C65435758D7}"/>
                </c:ext>
              </c:extLst>
            </c:dLbl>
            <c:dLbl>
              <c:idx val="4"/>
              <c:layout>
                <c:manualLayout>
                  <c:x val="2.976190476190476E-3"/>
                  <c:y val="-0.100000000000000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72-42CE-9323-9C65435758D7}"/>
                </c:ext>
              </c:extLst>
            </c:dLbl>
            <c:dLbl>
              <c:idx val="5"/>
              <c:layout>
                <c:manualLayout>
                  <c:x val="-7.4404761904760816E-3"/>
                  <c:y val="-5.312500000000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72-42CE-9323-9C65435758D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Average</c:v>
                </c:pt>
                <c:pt idx="1">
                  <c:v>10 or less</c:v>
                </c:pt>
                <c:pt idx="2">
                  <c:v>11-20</c:v>
                </c:pt>
                <c:pt idx="3">
                  <c:v>21-30</c:v>
                </c:pt>
                <c:pt idx="4">
                  <c:v>31-40</c:v>
                </c:pt>
                <c:pt idx="5">
                  <c:v>Over 40</c:v>
                </c:pt>
              </c:strCache>
            </c:strRef>
          </c:cat>
          <c:val>
            <c:numRef>
              <c:f>Sheet1!$B$2:$B$7</c:f>
              <c:numCache>
                <c:formatCode>#,##0</c:formatCode>
                <c:ptCount val="6"/>
                <c:pt idx="0">
                  <c:v>128902</c:v>
                </c:pt>
                <c:pt idx="1">
                  <c:v>86871</c:v>
                </c:pt>
                <c:pt idx="2">
                  <c:v>115864</c:v>
                </c:pt>
                <c:pt idx="3">
                  <c:v>172775</c:v>
                </c:pt>
                <c:pt idx="4">
                  <c:v>176807</c:v>
                </c:pt>
                <c:pt idx="5">
                  <c:v>145019</c:v>
                </c:pt>
              </c:numCache>
            </c:numRef>
          </c:val>
          <c:extLst>
            <c:ext xmlns:c16="http://schemas.microsoft.com/office/drawing/2014/chart" uri="{C3380CC4-5D6E-409C-BE32-E72D297353CC}">
              <c16:uniqueId val="{00000006-EB72-42CE-9323-9C65435758D7}"/>
            </c:ext>
          </c:extLst>
        </c:ser>
        <c:ser>
          <c:idx val="1"/>
          <c:order val="1"/>
          <c:tx>
            <c:strRef>
              <c:f>Sheet1!$C$1</c:f>
              <c:strCache>
                <c:ptCount val="1"/>
                <c:pt idx="0">
                  <c:v>2011</c:v>
                </c:pt>
              </c:strCache>
            </c:strRef>
          </c:tx>
          <c:invertIfNegative val="0"/>
          <c:cat>
            <c:strRef>
              <c:f>Sheet1!$A$2:$A$7</c:f>
              <c:strCache>
                <c:ptCount val="6"/>
                <c:pt idx="0">
                  <c:v>Average</c:v>
                </c:pt>
                <c:pt idx="1">
                  <c:v>10 or less</c:v>
                </c:pt>
                <c:pt idx="2">
                  <c:v>11-20</c:v>
                </c:pt>
                <c:pt idx="3">
                  <c:v>21-30</c:v>
                </c:pt>
                <c:pt idx="4">
                  <c:v>31-40</c:v>
                </c:pt>
                <c:pt idx="5">
                  <c:v>Over 40</c:v>
                </c:pt>
              </c:strCache>
            </c:strRef>
          </c:cat>
          <c:val>
            <c:numRef>
              <c:f>Sheet1!$C$2:$C$7</c:f>
            </c:numRef>
          </c:val>
          <c:extLst>
            <c:ext xmlns:c16="http://schemas.microsoft.com/office/drawing/2014/chart" uri="{C3380CC4-5D6E-409C-BE32-E72D297353CC}">
              <c16:uniqueId val="{00000007-EB72-42CE-9323-9C65435758D7}"/>
            </c:ext>
          </c:extLst>
        </c:ser>
        <c:ser>
          <c:idx val="2"/>
          <c:order val="2"/>
          <c:tx>
            <c:strRef>
              <c:f>Sheet1!$D$1</c:f>
              <c:strCache>
                <c:ptCount val="1"/>
                <c:pt idx="0">
                  <c:v>2010</c:v>
                </c:pt>
              </c:strCache>
            </c:strRef>
          </c:tx>
          <c:invertIfNegative val="0"/>
          <c:cat>
            <c:strRef>
              <c:f>Sheet1!$A$2:$A$7</c:f>
              <c:strCache>
                <c:ptCount val="6"/>
                <c:pt idx="0">
                  <c:v>Average</c:v>
                </c:pt>
                <c:pt idx="1">
                  <c:v>10 or less</c:v>
                </c:pt>
                <c:pt idx="2">
                  <c:v>11-20</c:v>
                </c:pt>
                <c:pt idx="3">
                  <c:v>21-30</c:v>
                </c:pt>
                <c:pt idx="4">
                  <c:v>31-40</c:v>
                </c:pt>
                <c:pt idx="5">
                  <c:v>Over 40</c:v>
                </c:pt>
              </c:strCache>
            </c:strRef>
          </c:cat>
          <c:val>
            <c:numRef>
              <c:f>Sheet1!$D$2:$D$7</c:f>
            </c:numRef>
          </c:val>
          <c:extLst>
            <c:ext xmlns:c16="http://schemas.microsoft.com/office/drawing/2014/chart" uri="{C3380CC4-5D6E-409C-BE32-E72D297353CC}">
              <c16:uniqueId val="{00000008-EB72-42CE-9323-9C65435758D7}"/>
            </c:ext>
          </c:extLst>
        </c:ser>
        <c:ser>
          <c:idx val="3"/>
          <c:order val="3"/>
          <c:tx>
            <c:strRef>
              <c:f>Sheet1!$E$1</c:f>
              <c:strCache>
                <c:ptCount val="1"/>
                <c:pt idx="0">
                  <c:v>2009</c:v>
                </c:pt>
              </c:strCache>
            </c:strRef>
          </c:tx>
          <c:invertIfNegative val="0"/>
          <c:cat>
            <c:strRef>
              <c:f>Sheet1!$A$2:$A$7</c:f>
              <c:strCache>
                <c:ptCount val="6"/>
                <c:pt idx="0">
                  <c:v>Average</c:v>
                </c:pt>
                <c:pt idx="1">
                  <c:v>10 or less</c:v>
                </c:pt>
                <c:pt idx="2">
                  <c:v>11-20</c:v>
                </c:pt>
                <c:pt idx="3">
                  <c:v>21-30</c:v>
                </c:pt>
                <c:pt idx="4">
                  <c:v>31-40</c:v>
                </c:pt>
                <c:pt idx="5">
                  <c:v>Over 40</c:v>
                </c:pt>
              </c:strCache>
            </c:strRef>
          </c:cat>
          <c:val>
            <c:numRef>
              <c:f>Sheet1!$E$2:$E$7</c:f>
            </c:numRef>
          </c:val>
          <c:extLst>
            <c:ext xmlns:c16="http://schemas.microsoft.com/office/drawing/2014/chart" uri="{C3380CC4-5D6E-409C-BE32-E72D297353CC}">
              <c16:uniqueId val="{00000009-EB72-42CE-9323-9C65435758D7}"/>
            </c:ext>
          </c:extLst>
        </c:ser>
        <c:dLbls>
          <c:showLegendKey val="0"/>
          <c:showVal val="0"/>
          <c:showCatName val="0"/>
          <c:showSerName val="0"/>
          <c:showPercent val="0"/>
          <c:showBubbleSize val="0"/>
        </c:dLbls>
        <c:gapWidth val="150"/>
        <c:shape val="box"/>
        <c:axId val="229548160"/>
        <c:axId val="229548720"/>
        <c:axId val="0"/>
      </c:bar3DChart>
      <c:catAx>
        <c:axId val="229548160"/>
        <c:scaling>
          <c:orientation val="minMax"/>
        </c:scaling>
        <c:delete val="0"/>
        <c:axPos val="b"/>
        <c:numFmt formatCode="General" sourceLinked="0"/>
        <c:majorTickMark val="out"/>
        <c:minorTickMark val="none"/>
        <c:tickLblPos val="nextTo"/>
        <c:crossAx val="229548720"/>
        <c:crosses val="autoZero"/>
        <c:auto val="1"/>
        <c:lblAlgn val="ctr"/>
        <c:lblOffset val="100"/>
        <c:noMultiLvlLbl val="0"/>
      </c:catAx>
      <c:valAx>
        <c:axId val="229548720"/>
        <c:scaling>
          <c:orientation val="minMax"/>
          <c:max val="200000"/>
          <c:min val="0"/>
        </c:scaling>
        <c:delete val="1"/>
        <c:axPos val="l"/>
        <c:majorGridlines>
          <c:spPr>
            <a:ln>
              <a:noFill/>
            </a:ln>
          </c:spPr>
        </c:majorGridlines>
        <c:numFmt formatCode="#,##0" sourceLinked="1"/>
        <c:majorTickMark val="out"/>
        <c:minorTickMark val="none"/>
        <c:tickLblPos val="nextTo"/>
        <c:crossAx val="229548160"/>
        <c:crosses val="autoZero"/>
        <c:crossBetween val="between"/>
        <c:majorUnit val="150000"/>
        <c:minorUnit val="60000"/>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07885-7A31-494C-B4B8-AEF4C1F7CC95}"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27F1B-2625-46CA-B06D-C72071698F13}" type="slidenum">
              <a:rPr lang="en-US" smtClean="0"/>
              <a:t>‹#›</a:t>
            </a:fld>
            <a:endParaRPr lang="en-US"/>
          </a:p>
        </p:txBody>
      </p:sp>
    </p:spTree>
    <p:extLst>
      <p:ext uri="{BB962C8B-B14F-4D97-AF65-F5344CB8AC3E}">
        <p14:creationId xmlns:p14="http://schemas.microsoft.com/office/powerpoint/2010/main" val="209647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74604"/>
            <a:fld id="{566AC580-0D19-40CA-AEDF-0C1BEE3F14EC}" type="slidenum">
              <a:rPr lang="en-US" smtClean="0"/>
              <a:pPr defTabSz="974604"/>
              <a:t>3</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306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74604"/>
            <a:fld id="{799AD344-7C4D-43AF-8D4E-FE16E27C98B1}" type="slidenum">
              <a:rPr lang="en-US" smtClean="0"/>
              <a:pPr defTabSz="974604"/>
              <a:t>14</a:t>
            </a:fld>
            <a:endParaRPr lang="en-US" dirty="0"/>
          </a:p>
        </p:txBody>
      </p:sp>
      <p:sp>
        <p:nvSpPr>
          <p:cNvPr id="60419" name="Rectangle 2"/>
          <p:cNvSpPr>
            <a:spLocks noGrp="1" noRot="1" noChangeAspect="1" noChangeArrowheads="1" noTextEdit="1"/>
          </p:cNvSpPr>
          <p:nvPr>
            <p:ph type="sldImg"/>
          </p:nvPr>
        </p:nvSpPr>
        <p:spPr>
          <a:xfrm>
            <a:off x="474663" y="728663"/>
            <a:ext cx="6367462" cy="3582987"/>
          </a:xfrm>
          <a:ln w="12699" cap="flat">
            <a:solidFill>
              <a:schemeClr val="tx1"/>
            </a:solidFill>
          </a:ln>
        </p:spPr>
      </p:sp>
      <p:sp>
        <p:nvSpPr>
          <p:cNvPr id="60420" name="Rectangle 3"/>
          <p:cNvSpPr>
            <a:spLocks noGrp="1" noChangeArrowheads="1"/>
          </p:cNvSpPr>
          <p:nvPr>
            <p:ph type="body" idx="1"/>
          </p:nvPr>
        </p:nvSpPr>
        <p:spPr>
          <a:xfrm>
            <a:off x="974726" y="4560890"/>
            <a:ext cx="5365750" cy="4319587"/>
          </a:xfrm>
          <a:noFill/>
          <a:ln/>
        </p:spPr>
        <p:txBody>
          <a:bodyPr lIns="96400" tIns="48200" rIns="96400" bIns="48200"/>
          <a:lstStyle/>
          <a:p>
            <a:pPr defTabSz="976191" latinLnBrk="1"/>
            <a:endParaRPr lang="en-US" dirty="0"/>
          </a:p>
        </p:txBody>
      </p:sp>
    </p:spTree>
    <p:extLst>
      <p:ext uri="{BB962C8B-B14F-4D97-AF65-F5344CB8AC3E}">
        <p14:creationId xmlns:p14="http://schemas.microsoft.com/office/powerpoint/2010/main" val="365225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74604"/>
            <a:fld id="{357D0FD2-0ACB-467E-A15E-4A205A425AB4}" type="slidenum">
              <a:rPr lang="en-US" smtClean="0"/>
              <a:pPr defTabSz="974604"/>
              <a:t>15</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7697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74604"/>
            <a:fld id="{357D0FD2-0ACB-467E-A15E-4A205A425AB4}" type="slidenum">
              <a:rPr lang="en-US" smtClean="0"/>
              <a:pPr defTabSz="974604"/>
              <a:t>16</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46693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19</a:t>
            </a:fld>
            <a:endParaRPr lang="en-US"/>
          </a:p>
        </p:txBody>
      </p:sp>
    </p:spTree>
    <p:extLst>
      <p:ext uri="{BB962C8B-B14F-4D97-AF65-F5344CB8AC3E}">
        <p14:creationId xmlns:p14="http://schemas.microsoft.com/office/powerpoint/2010/main" val="366527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21</a:t>
            </a:fld>
            <a:endParaRPr lang="en-US"/>
          </a:p>
        </p:txBody>
      </p:sp>
    </p:spTree>
    <p:extLst>
      <p:ext uri="{BB962C8B-B14F-4D97-AF65-F5344CB8AC3E}">
        <p14:creationId xmlns:p14="http://schemas.microsoft.com/office/powerpoint/2010/main" val="135232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22</a:t>
            </a:fld>
            <a:endParaRPr lang="en-US"/>
          </a:p>
        </p:txBody>
      </p:sp>
    </p:spTree>
    <p:extLst>
      <p:ext uri="{BB962C8B-B14F-4D97-AF65-F5344CB8AC3E}">
        <p14:creationId xmlns:p14="http://schemas.microsoft.com/office/powerpoint/2010/main" val="996438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23</a:t>
            </a:fld>
            <a:endParaRPr lang="en-US"/>
          </a:p>
        </p:txBody>
      </p:sp>
    </p:spTree>
    <p:extLst>
      <p:ext uri="{BB962C8B-B14F-4D97-AF65-F5344CB8AC3E}">
        <p14:creationId xmlns:p14="http://schemas.microsoft.com/office/powerpoint/2010/main" val="1168089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24</a:t>
            </a:fld>
            <a:endParaRPr lang="en-US"/>
          </a:p>
        </p:txBody>
      </p:sp>
    </p:spTree>
    <p:extLst>
      <p:ext uri="{BB962C8B-B14F-4D97-AF65-F5344CB8AC3E}">
        <p14:creationId xmlns:p14="http://schemas.microsoft.com/office/powerpoint/2010/main" val="2257957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74604"/>
            <a:fld id="{EA30C614-5047-4D96-A247-F5E2B8A28C1D}" type="slidenum">
              <a:rPr lang="en-US" smtClean="0"/>
              <a:pPr defTabSz="974604"/>
              <a:t>26</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6151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74604"/>
            <a:fld id="{EA30C614-5047-4D96-A247-F5E2B8A28C1D}" type="slidenum">
              <a:rPr lang="en-US" smtClean="0"/>
              <a:pPr defTabSz="974604"/>
              <a:t>31</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0938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74604"/>
            <a:fld id="{566AC580-0D19-40CA-AEDF-0C1BEE3F14EC}" type="slidenum">
              <a:rPr lang="en-US" smtClean="0"/>
              <a:pPr defTabSz="974604"/>
              <a:t>4</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2607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74604"/>
            <a:fld id="{22C13867-DC8E-4E57-AC3D-0E2968F0B4A9}" type="slidenum">
              <a:rPr lang="en-US" smtClean="0">
                <a:solidFill>
                  <a:srgbClr val="000000"/>
                </a:solidFill>
              </a:rPr>
              <a:pPr defTabSz="974604"/>
              <a:t>32</a:t>
            </a:fld>
            <a:endParaRPr lang="en-US" dirty="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8392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33</a:t>
            </a:fld>
            <a:endParaRPr lang="en-US"/>
          </a:p>
        </p:txBody>
      </p:sp>
    </p:spTree>
    <p:extLst>
      <p:ext uri="{BB962C8B-B14F-4D97-AF65-F5344CB8AC3E}">
        <p14:creationId xmlns:p14="http://schemas.microsoft.com/office/powerpoint/2010/main" val="1830297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74604"/>
            <a:fld id="{22C13867-DC8E-4E57-AC3D-0E2968F0B4A9}" type="slidenum">
              <a:rPr lang="en-US" smtClean="0">
                <a:solidFill>
                  <a:srgbClr val="000000"/>
                </a:solidFill>
              </a:rPr>
              <a:pPr defTabSz="974604"/>
              <a:t>34</a:t>
            </a:fld>
            <a:endParaRPr lang="en-US" dirty="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74301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35</a:t>
            </a:fld>
            <a:endParaRPr lang="en-US"/>
          </a:p>
        </p:txBody>
      </p:sp>
    </p:spTree>
    <p:extLst>
      <p:ext uri="{BB962C8B-B14F-4D97-AF65-F5344CB8AC3E}">
        <p14:creationId xmlns:p14="http://schemas.microsoft.com/office/powerpoint/2010/main" val="3195012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74604"/>
            <a:fld id="{0650315C-00C2-49A5-8F64-708B39D1520F}" type="slidenum">
              <a:rPr lang="en-US" smtClean="0"/>
              <a:pPr defTabSz="974604"/>
              <a:t>38</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4415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74604"/>
            <a:fld id="{211DBE86-51E2-46C3-8931-5FDD782ECDF0}" type="slidenum">
              <a:rPr lang="en-US" smtClean="0"/>
              <a:pPr defTabSz="974604"/>
              <a:t>5</a:t>
            </a:fld>
            <a:endParaRPr lang="en-US" dirty="0"/>
          </a:p>
        </p:txBody>
      </p:sp>
      <p:sp>
        <p:nvSpPr>
          <p:cNvPr id="58371" name="Rectangle 2"/>
          <p:cNvSpPr>
            <a:spLocks noGrp="1" noRot="1" noChangeAspect="1" noChangeArrowheads="1" noTextEdit="1"/>
          </p:cNvSpPr>
          <p:nvPr>
            <p:ph type="sldImg"/>
          </p:nvPr>
        </p:nvSpPr>
        <p:spPr>
          <a:xfrm>
            <a:off x="458788" y="719138"/>
            <a:ext cx="6399212" cy="3600450"/>
          </a:xfrm>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9559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74604"/>
            <a:fld id="{BF027449-B7EC-4814-9856-33EDADFE1051}" type="slidenum">
              <a:rPr lang="en-US" smtClean="0"/>
              <a:pPr defTabSz="974604"/>
              <a:t>7</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4595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74604"/>
            <a:fld id="{799AD344-7C4D-43AF-8D4E-FE16E27C98B1}" type="slidenum">
              <a:rPr lang="en-US" smtClean="0"/>
              <a:pPr defTabSz="974604"/>
              <a:t>8</a:t>
            </a:fld>
            <a:endParaRPr lang="en-US" dirty="0"/>
          </a:p>
        </p:txBody>
      </p:sp>
      <p:sp>
        <p:nvSpPr>
          <p:cNvPr id="60419" name="Rectangle 2"/>
          <p:cNvSpPr>
            <a:spLocks noGrp="1" noRot="1" noChangeAspect="1" noChangeArrowheads="1" noTextEdit="1"/>
          </p:cNvSpPr>
          <p:nvPr>
            <p:ph type="sldImg"/>
          </p:nvPr>
        </p:nvSpPr>
        <p:spPr>
          <a:xfrm>
            <a:off x="474663" y="728663"/>
            <a:ext cx="6367462" cy="3582987"/>
          </a:xfrm>
          <a:ln w="12699" cap="flat">
            <a:solidFill>
              <a:schemeClr val="tx1"/>
            </a:solidFill>
          </a:ln>
        </p:spPr>
      </p:sp>
      <p:sp>
        <p:nvSpPr>
          <p:cNvPr id="60420" name="Rectangle 3"/>
          <p:cNvSpPr>
            <a:spLocks noGrp="1" noChangeArrowheads="1"/>
          </p:cNvSpPr>
          <p:nvPr>
            <p:ph type="body" idx="1"/>
          </p:nvPr>
        </p:nvSpPr>
        <p:spPr>
          <a:xfrm>
            <a:off x="974726" y="4560890"/>
            <a:ext cx="5365750" cy="4319587"/>
          </a:xfrm>
          <a:noFill/>
          <a:ln/>
        </p:spPr>
        <p:txBody>
          <a:bodyPr lIns="96400" tIns="48200" rIns="96400" bIns="48200"/>
          <a:lstStyle/>
          <a:p>
            <a:pPr defTabSz="976191" latinLnBrk="1"/>
            <a:endParaRPr lang="en-US" dirty="0"/>
          </a:p>
        </p:txBody>
      </p:sp>
    </p:spTree>
    <p:extLst>
      <p:ext uri="{BB962C8B-B14F-4D97-AF65-F5344CB8AC3E}">
        <p14:creationId xmlns:p14="http://schemas.microsoft.com/office/powerpoint/2010/main" val="36452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74604"/>
            <a:fld id="{D0EC6372-42C1-44A2-AD8F-936ADA0F8EFB}" type="slidenum">
              <a:rPr lang="en-US" smtClean="0"/>
              <a:pPr defTabSz="974604"/>
              <a:t>9</a:t>
            </a:fld>
            <a:endParaRPr lang="en-US" dirty="0"/>
          </a:p>
        </p:txBody>
      </p:sp>
      <p:sp>
        <p:nvSpPr>
          <p:cNvPr id="61443" name="Rectangle 2"/>
          <p:cNvSpPr>
            <a:spLocks noGrp="1" noRot="1" noChangeAspect="1" noChangeArrowheads="1" noTextEdit="1"/>
          </p:cNvSpPr>
          <p:nvPr>
            <p:ph type="sldImg"/>
          </p:nvPr>
        </p:nvSpPr>
        <p:spPr>
          <a:xfrm>
            <a:off x="474663" y="728663"/>
            <a:ext cx="6367462" cy="3582987"/>
          </a:xfrm>
          <a:ln w="12699" cap="flat">
            <a:solidFill>
              <a:schemeClr val="tx1"/>
            </a:solidFill>
          </a:ln>
        </p:spPr>
      </p:sp>
      <p:sp>
        <p:nvSpPr>
          <p:cNvPr id="61444" name="Rectangle 3"/>
          <p:cNvSpPr>
            <a:spLocks noGrp="1" noChangeArrowheads="1"/>
          </p:cNvSpPr>
          <p:nvPr>
            <p:ph type="body" idx="1"/>
          </p:nvPr>
        </p:nvSpPr>
        <p:spPr>
          <a:xfrm>
            <a:off x="974726" y="4560890"/>
            <a:ext cx="5365750" cy="4319587"/>
          </a:xfrm>
          <a:noFill/>
          <a:ln/>
        </p:spPr>
        <p:txBody>
          <a:bodyPr lIns="96400" tIns="48200" rIns="96400" bIns="48200"/>
          <a:lstStyle/>
          <a:p>
            <a:pPr latinLnBrk="1">
              <a:spcBef>
                <a:spcPct val="0"/>
              </a:spcBef>
            </a:pPr>
            <a:endParaRPr lang="en-US" dirty="0"/>
          </a:p>
        </p:txBody>
      </p:sp>
    </p:spTree>
    <p:extLst>
      <p:ext uri="{BB962C8B-B14F-4D97-AF65-F5344CB8AC3E}">
        <p14:creationId xmlns:p14="http://schemas.microsoft.com/office/powerpoint/2010/main" val="207170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74604"/>
            <a:fld id="{D0EC6372-42C1-44A2-AD8F-936ADA0F8EFB}" type="slidenum">
              <a:rPr lang="en-US" smtClean="0">
                <a:solidFill>
                  <a:srgbClr val="000000"/>
                </a:solidFill>
              </a:rPr>
              <a:pPr defTabSz="974604"/>
              <a:t>11</a:t>
            </a:fld>
            <a:endParaRPr lang="en-US" dirty="0">
              <a:solidFill>
                <a:srgbClr val="000000"/>
              </a:solidFill>
            </a:endParaRPr>
          </a:p>
        </p:txBody>
      </p:sp>
      <p:sp>
        <p:nvSpPr>
          <p:cNvPr id="61443" name="Rectangle 2"/>
          <p:cNvSpPr>
            <a:spLocks noGrp="1" noRot="1" noChangeAspect="1" noChangeArrowheads="1" noTextEdit="1"/>
          </p:cNvSpPr>
          <p:nvPr>
            <p:ph type="sldImg"/>
          </p:nvPr>
        </p:nvSpPr>
        <p:spPr>
          <a:xfrm>
            <a:off x="474663" y="728663"/>
            <a:ext cx="6367462" cy="3582987"/>
          </a:xfrm>
          <a:ln w="12699" cap="flat">
            <a:solidFill>
              <a:schemeClr val="tx1"/>
            </a:solidFill>
          </a:ln>
        </p:spPr>
      </p:sp>
      <p:sp>
        <p:nvSpPr>
          <p:cNvPr id="61444" name="Rectangle 3"/>
          <p:cNvSpPr>
            <a:spLocks noGrp="1" noChangeArrowheads="1"/>
          </p:cNvSpPr>
          <p:nvPr>
            <p:ph type="body" idx="1"/>
          </p:nvPr>
        </p:nvSpPr>
        <p:spPr>
          <a:xfrm>
            <a:off x="974726" y="4560890"/>
            <a:ext cx="5365750" cy="4319587"/>
          </a:xfrm>
          <a:noFill/>
          <a:ln/>
        </p:spPr>
        <p:txBody>
          <a:bodyPr lIns="96400" tIns="48200" rIns="96400" bIns="48200"/>
          <a:lstStyle/>
          <a:p>
            <a:pPr latinLnBrk="1">
              <a:spcBef>
                <a:spcPct val="0"/>
              </a:spcBef>
            </a:pPr>
            <a:endParaRPr lang="en-US" dirty="0"/>
          </a:p>
        </p:txBody>
      </p:sp>
    </p:spTree>
    <p:extLst>
      <p:ext uri="{BB962C8B-B14F-4D97-AF65-F5344CB8AC3E}">
        <p14:creationId xmlns:p14="http://schemas.microsoft.com/office/powerpoint/2010/main" val="174680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74604"/>
            <a:fld id="{357D0FD2-0ACB-467E-A15E-4A205A425AB4}" type="slidenum">
              <a:rPr lang="en-US" smtClean="0"/>
              <a:pPr defTabSz="974604"/>
              <a:t>12</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7044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74604"/>
            <a:fld id="{357D0FD2-0ACB-467E-A15E-4A205A425AB4}" type="slidenum">
              <a:rPr lang="en-US" smtClean="0"/>
              <a:pPr defTabSz="974604"/>
              <a:t>13</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9996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51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457199" y="539279"/>
            <a:ext cx="11284831"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817" y="3749171"/>
            <a:ext cx="12673413" cy="160530"/>
          </a:xfrm>
          <a:prstGeom prst="rect">
            <a:avLst/>
          </a:prstGeom>
        </p:spPr>
      </p:pic>
      <p:sp>
        <p:nvSpPr>
          <p:cNvPr id="5" name="Text Placeholder 7"/>
          <p:cNvSpPr>
            <a:spLocks noGrp="1"/>
          </p:cNvSpPr>
          <p:nvPr>
            <p:ph type="body" sz="quarter" idx="10" hasCustomPrompt="1"/>
          </p:nvPr>
        </p:nvSpPr>
        <p:spPr>
          <a:xfrm>
            <a:off x="8290133" y="3124200"/>
            <a:ext cx="2667000" cy="457200"/>
          </a:xfrm>
          <a:prstGeom prst="rect">
            <a:avLst/>
          </a:prstGeom>
        </p:spPr>
        <p:txBody>
          <a:bodyPr>
            <a:normAutofit/>
          </a:bodyPr>
          <a:lstStyle>
            <a:lvl1pPr marL="0" indent="0" algn="r">
              <a:buNone/>
              <a:defRPr sz="180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7604333" y="3468688"/>
            <a:ext cx="3352800" cy="417512"/>
          </a:xfrm>
          <a:prstGeom prst="rect">
            <a:avLst/>
          </a:prstGeom>
        </p:spPr>
        <p:txBody>
          <a:bodyPr>
            <a:noAutofit/>
          </a:bodyPr>
          <a:lstStyle>
            <a:lvl1pPr marL="0" indent="0" algn="r">
              <a:buNone/>
              <a:defRPr sz="16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1255519"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1255519" y="5715000"/>
            <a:ext cx="28194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1255519" y="3779839"/>
            <a:ext cx="9701614" cy="1325563"/>
          </a:xfrm>
        </p:spPr>
        <p:txBody>
          <a:bodyPr>
            <a:normAutofit/>
          </a:bodyPr>
          <a:lstStyle>
            <a:lvl1pPr>
              <a:defRPr sz="4000" b="1"/>
            </a:lvl1pPr>
          </a:lstStyle>
          <a:p>
            <a:r>
              <a:rPr lang="en-US"/>
              <a:t>Click to edit Master title style</a:t>
            </a:r>
            <a:endParaRPr lang="en-US" dirty="0"/>
          </a:p>
        </p:txBody>
      </p:sp>
    </p:spTree>
    <p:extLst>
      <p:ext uri="{BB962C8B-B14F-4D97-AF65-F5344CB8AC3E}">
        <p14:creationId xmlns:p14="http://schemas.microsoft.com/office/powerpoint/2010/main" val="282301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en-US" dirty="0"/>
          </a:p>
        </p:txBody>
      </p:sp>
      <p:sp>
        <p:nvSpPr>
          <p:cNvPr id="11" name="Title 10"/>
          <p:cNvSpPr>
            <a:spLocks noGrp="1"/>
          </p:cNvSpPr>
          <p:nvPr>
            <p:ph type="title"/>
          </p:nvPr>
        </p:nvSpPr>
        <p:spPr>
          <a:xfrm>
            <a:off x="2324100" y="419101"/>
            <a:ext cx="8229600" cy="641267"/>
          </a:xfrm>
          <a:prstGeom prst="rect">
            <a:avLst/>
          </a:prstGeom>
        </p:spPr>
        <p:txBody>
          <a:bodyPr/>
          <a:lstStyle/>
          <a:p>
            <a:r>
              <a:rPr lang="en-US" dirty="0"/>
              <a:t>Click to edit Master title style</a:t>
            </a:r>
          </a:p>
        </p:txBody>
      </p:sp>
      <p:sp>
        <p:nvSpPr>
          <p:cNvPr id="3" name="Text Placeholder 2"/>
          <p:cNvSpPr>
            <a:spLocks noGrp="1"/>
          </p:cNvSpPr>
          <p:nvPr>
            <p:ph type="body" sz="half" idx="1"/>
          </p:nvPr>
        </p:nvSpPr>
        <p:spPr>
          <a:xfrm>
            <a:off x="14224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553200" y="1981200"/>
            <a:ext cx="4927600" cy="4114800"/>
          </a:xfrm>
        </p:spPr>
        <p:txBody>
          <a:bodyPr/>
          <a:lstStyle/>
          <a:p>
            <a:pPr lvl="0"/>
            <a:endParaRPr lang="en-US" noProof="0"/>
          </a:p>
        </p:txBody>
      </p:sp>
      <p:sp>
        <p:nvSpPr>
          <p:cNvPr id="9" name="Footer Placeholder 8"/>
          <p:cNvSpPr>
            <a:spLocks noGrp="1"/>
          </p:cNvSpPr>
          <p:nvPr>
            <p:ph type="ftr" sz="quarter" idx="11"/>
          </p:nvPr>
        </p:nvSpPr>
        <p:spPr>
          <a:xfrm>
            <a:off x="4165600" y="76201"/>
            <a:ext cx="4470400" cy="288925"/>
          </a:xfrm>
          <a:prstGeom prst="rect">
            <a:avLst/>
          </a:prstGeom>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CD13CBE6-7F71-4F76-BF55-973E3FEF5415}" type="slidenum">
              <a:rPr lang="en-US" smtClean="0"/>
              <a:pPr>
                <a:defRPr/>
              </a:pPr>
              <a:t>‹#›</a:t>
            </a:fld>
            <a:endParaRPr lang="en-US"/>
          </a:p>
        </p:txBody>
      </p:sp>
    </p:spTree>
    <p:extLst>
      <p:ext uri="{BB962C8B-B14F-4D97-AF65-F5344CB8AC3E}">
        <p14:creationId xmlns:p14="http://schemas.microsoft.com/office/powerpoint/2010/main" val="389841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52401"/>
            <a:ext cx="10058400" cy="14319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422400" y="1981200"/>
            <a:ext cx="4927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532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xfrm>
            <a:off x="4165600" y="76201"/>
            <a:ext cx="4470400" cy="288925"/>
          </a:xfrm>
          <a:prstGeom prst="rect">
            <a:avLst/>
          </a:prstGeom>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588F2768-C774-42C4-B5B0-3E996C493F3F}" type="slidenum">
              <a:rPr lang="en-US"/>
              <a:pPr>
                <a:defRPr/>
              </a:pPr>
              <a:t>‹#›</a:t>
            </a:fld>
            <a:endParaRPr lang="en-US"/>
          </a:p>
        </p:txBody>
      </p:sp>
    </p:spTree>
    <p:extLst>
      <p:ext uri="{BB962C8B-B14F-4D97-AF65-F5344CB8AC3E}">
        <p14:creationId xmlns:p14="http://schemas.microsoft.com/office/powerpoint/2010/main" val="2842183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1422400" y="1981200"/>
            <a:ext cx="10058400" cy="4114800"/>
          </a:xfrm>
        </p:spPr>
        <p:txBody>
          <a:bodyPr/>
          <a:lstStyle/>
          <a:p>
            <a:pPr lvl="0"/>
            <a:endParaRPr lang="en-US" noProof="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xfrm>
            <a:off x="4165600" y="76201"/>
            <a:ext cx="4470400" cy="288925"/>
          </a:xfrm>
          <a:prstGeom prst="rect">
            <a:avLst/>
          </a:prstGeom>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F2E0F9A7-E1AD-4323-83EC-78CC1417D932}" type="slidenum">
              <a:rPr lang="en-US"/>
              <a:pPr>
                <a:defRPr/>
              </a:pPr>
              <a:t>‹#›</a:t>
            </a:fld>
            <a:endParaRPr lang="en-US"/>
          </a:p>
        </p:txBody>
      </p:sp>
    </p:spTree>
    <p:extLst>
      <p:ext uri="{BB962C8B-B14F-4D97-AF65-F5344CB8AC3E}">
        <p14:creationId xmlns:p14="http://schemas.microsoft.com/office/powerpoint/2010/main" val="3858528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304800"/>
            <a:ext cx="100584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xfrm>
            <a:off x="4165600" y="76201"/>
            <a:ext cx="4470400" cy="288925"/>
          </a:xfrm>
          <a:prstGeom prst="rect">
            <a:avLst/>
          </a:prstGeom>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0C7E2743-1EFB-46D0-9644-284D5A866386}" type="slidenum">
              <a:rPr lang="en-US"/>
              <a:pPr>
                <a:defRPr/>
              </a:pPr>
              <a:t>‹#›</a:t>
            </a:fld>
            <a:endParaRPr lang="en-US"/>
          </a:p>
        </p:txBody>
      </p:sp>
    </p:spTree>
    <p:extLst>
      <p:ext uri="{BB962C8B-B14F-4D97-AF65-F5344CB8AC3E}">
        <p14:creationId xmlns:p14="http://schemas.microsoft.com/office/powerpoint/2010/main" val="135502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888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044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707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3048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085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3048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992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3048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031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839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06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06793" y="6192750"/>
            <a:ext cx="1485207" cy="456009"/>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11378739" y="6518419"/>
            <a:ext cx="306494" cy="215444"/>
          </a:xfrm>
          <a:prstGeom prst="rect">
            <a:avLst/>
          </a:prstGeom>
        </p:spPr>
        <p:txBody>
          <a:bodyPr wrap="none">
            <a:spAutoFit/>
          </a:bodyPr>
          <a:lstStyle/>
          <a:p>
            <a:fld id="{D83FE643-7C41-44D2-A7F3-B4EB1EC4DD70}" type="slidenum">
              <a:rPr lang="en-US" sz="800" b="0" smtClean="0">
                <a:solidFill>
                  <a:srgbClr val="003C66"/>
                </a:solidFill>
              </a:rPr>
              <a:pPr/>
              <a:t>‹#›</a:t>
            </a:fld>
            <a:endParaRPr lang="en-US" dirty="0"/>
          </a:p>
        </p:txBody>
      </p:sp>
    </p:spTree>
    <p:extLst>
      <p:ext uri="{BB962C8B-B14F-4D97-AF65-F5344CB8AC3E}">
        <p14:creationId xmlns:p14="http://schemas.microsoft.com/office/powerpoint/2010/main" val="123927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a:t>April 2024</a:t>
            </a:r>
          </a:p>
        </p:txBody>
      </p:sp>
      <p:sp>
        <p:nvSpPr>
          <p:cNvPr id="11" name="Text Placeholder 10"/>
          <p:cNvSpPr>
            <a:spLocks noGrp="1"/>
          </p:cNvSpPr>
          <p:nvPr>
            <p:ph type="body" sz="quarter" idx="11"/>
          </p:nvPr>
        </p:nvSpPr>
        <p:spPr>
          <a:xfrm>
            <a:off x="6802016" y="3468688"/>
            <a:ext cx="4155117" cy="417512"/>
          </a:xfrm>
        </p:spPr>
        <p:txBody>
          <a:bodyPr/>
          <a:lstStyle/>
          <a:p>
            <a:r>
              <a:rPr lang="en-US" dirty="0"/>
              <a:t>Minnesota State Farm Business Management</a:t>
            </a:r>
          </a:p>
        </p:txBody>
      </p:sp>
      <p:sp>
        <p:nvSpPr>
          <p:cNvPr id="12" name="Text Placeholder 11"/>
          <p:cNvSpPr>
            <a:spLocks noGrp="1"/>
          </p:cNvSpPr>
          <p:nvPr>
            <p:ph type="body" sz="quarter" idx="13"/>
          </p:nvPr>
        </p:nvSpPr>
        <p:spPr>
          <a:xfrm>
            <a:off x="1255518" y="5105400"/>
            <a:ext cx="3031255" cy="533400"/>
          </a:xfrm>
        </p:spPr>
        <p:txBody>
          <a:bodyPr>
            <a:normAutofit fontScale="85000" lnSpcReduction="20000"/>
          </a:bodyPr>
          <a:lstStyle/>
          <a:p>
            <a:r>
              <a:rPr lang="en-US" dirty="0"/>
              <a:t>Analysis Trend Data for2023 ________</a:t>
            </a:r>
          </a:p>
        </p:txBody>
      </p:sp>
      <p:sp>
        <p:nvSpPr>
          <p:cNvPr id="4" name="Title 3"/>
          <p:cNvSpPr>
            <a:spLocks noGrp="1"/>
          </p:cNvSpPr>
          <p:nvPr>
            <p:ph type="title"/>
          </p:nvPr>
        </p:nvSpPr>
        <p:spPr/>
        <p:txBody>
          <a:bodyPr/>
          <a:lstStyle/>
          <a:p>
            <a:r>
              <a:rPr lang="en-US" dirty="0"/>
              <a:t>2023 Year in Review</a:t>
            </a:r>
          </a:p>
        </p:txBody>
      </p:sp>
    </p:spTree>
    <p:extLst>
      <p:ext uri="{BB962C8B-B14F-4D97-AF65-F5344CB8AC3E}">
        <p14:creationId xmlns:p14="http://schemas.microsoft.com/office/powerpoint/2010/main" val="228102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62100" y="122238"/>
            <a:ext cx="8915400" cy="868363"/>
          </a:xfrm>
          <a:noFill/>
        </p:spPr>
        <p:txBody>
          <a:bodyPr>
            <a:noAutofit/>
          </a:bodyPr>
          <a:lstStyle/>
          <a:p>
            <a:pPr>
              <a:defRPr/>
            </a:pPr>
            <a:r>
              <a:rPr lang="en-US" sz="3200" b="0" dirty="0">
                <a:solidFill>
                  <a:srgbClr val="002060"/>
                </a:solidFill>
              </a:rPr>
              <a:t>What ar</a:t>
            </a:r>
            <a:r>
              <a:rPr lang="en-US" sz="3200" dirty="0">
                <a:solidFill>
                  <a:srgbClr val="002060"/>
                </a:solidFill>
              </a:rPr>
              <a:t>e some </a:t>
            </a:r>
            <a:br>
              <a:rPr lang="en-US" sz="3200" dirty="0">
                <a:solidFill>
                  <a:srgbClr val="002060"/>
                </a:solidFill>
              </a:rPr>
            </a:br>
            <a:r>
              <a:rPr lang="en-US" sz="3200" dirty="0">
                <a:solidFill>
                  <a:srgbClr val="002060"/>
                </a:solidFill>
              </a:rPr>
              <a:t>income/expense changes for </a:t>
            </a:r>
            <a:r>
              <a:rPr lang="en-US" sz="3200" b="0" dirty="0">
                <a:solidFill>
                  <a:srgbClr val="002060"/>
                </a:solidFill>
              </a:rPr>
              <a:t>the average?</a:t>
            </a:r>
          </a:p>
        </p:txBody>
      </p:sp>
      <p:graphicFrame>
        <p:nvGraphicFramePr>
          <p:cNvPr id="8" name="Table 7"/>
          <p:cNvGraphicFramePr>
            <a:graphicFrameLocks noGrp="1"/>
          </p:cNvGraphicFramePr>
          <p:nvPr>
            <p:extLst>
              <p:ext uri="{D42A27DB-BD31-4B8C-83A1-F6EECF244321}">
                <p14:modId xmlns:p14="http://schemas.microsoft.com/office/powerpoint/2010/main" val="2062750260"/>
              </p:ext>
            </p:extLst>
          </p:nvPr>
        </p:nvGraphicFramePr>
        <p:xfrm>
          <a:off x="432619" y="897143"/>
          <a:ext cx="9842090" cy="5520914"/>
        </p:xfrm>
        <a:graphic>
          <a:graphicData uri="http://schemas.openxmlformats.org/drawingml/2006/table">
            <a:tbl>
              <a:tblPr/>
              <a:tblGrid>
                <a:gridCol w="2460523">
                  <a:extLst>
                    <a:ext uri="{9D8B030D-6E8A-4147-A177-3AD203B41FA5}">
                      <a16:colId xmlns:a16="http://schemas.microsoft.com/office/drawing/2014/main" val="20000"/>
                    </a:ext>
                  </a:extLst>
                </a:gridCol>
                <a:gridCol w="1972852">
                  <a:extLst>
                    <a:ext uri="{9D8B030D-6E8A-4147-A177-3AD203B41FA5}">
                      <a16:colId xmlns:a16="http://schemas.microsoft.com/office/drawing/2014/main" val="20001"/>
                    </a:ext>
                  </a:extLst>
                </a:gridCol>
                <a:gridCol w="1717931">
                  <a:extLst>
                    <a:ext uri="{9D8B030D-6E8A-4147-A177-3AD203B41FA5}">
                      <a16:colId xmlns:a16="http://schemas.microsoft.com/office/drawing/2014/main" val="20002"/>
                    </a:ext>
                  </a:extLst>
                </a:gridCol>
                <a:gridCol w="1740100">
                  <a:extLst>
                    <a:ext uri="{9D8B030D-6E8A-4147-A177-3AD203B41FA5}">
                      <a16:colId xmlns:a16="http://schemas.microsoft.com/office/drawing/2014/main" val="20003"/>
                    </a:ext>
                  </a:extLst>
                </a:gridCol>
                <a:gridCol w="1950684">
                  <a:extLst>
                    <a:ext uri="{9D8B030D-6E8A-4147-A177-3AD203B41FA5}">
                      <a16:colId xmlns:a16="http://schemas.microsoft.com/office/drawing/2014/main" val="20004"/>
                    </a:ext>
                  </a:extLst>
                </a:gridCol>
              </a:tblGrid>
              <a:tr h="510921">
                <a:tc>
                  <a:txBody>
                    <a:bodyPr/>
                    <a:lstStyle/>
                    <a:p>
                      <a:pPr algn="l" fontAlgn="b"/>
                      <a:endParaRPr lang="en-US" sz="2200" b="0" i="0" u="none" strike="noStrike" baseline="0" dirty="0">
                        <a:solidFill>
                          <a:srgbClr val="0000CC"/>
                        </a:solidFill>
                        <a:latin typeface="Arial"/>
                      </a:endParaRP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2021</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2022</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2022</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2023</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649046">
                <a:tc>
                  <a:txBody>
                    <a:bodyPr/>
                    <a:lstStyle/>
                    <a:p>
                      <a:pPr algn="l" fontAlgn="b"/>
                      <a:r>
                        <a:rPr lang="en-US" sz="2200" b="0" i="0" u="none" strike="noStrike" baseline="0" dirty="0">
                          <a:solidFill>
                            <a:srgbClr val="0000CC"/>
                          </a:solidFill>
                          <a:latin typeface="Arial"/>
                        </a:rPr>
                        <a:t>Crop Income</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335,038</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335,038</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430,781</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410,917</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510921">
                <a:tc>
                  <a:txBody>
                    <a:bodyPr/>
                    <a:lstStyle/>
                    <a:p>
                      <a:pPr algn="l" fontAlgn="b"/>
                      <a:r>
                        <a:rPr lang="en-US" sz="2200" b="0" i="0" u="none" strike="noStrike" baseline="0" dirty="0">
                          <a:solidFill>
                            <a:srgbClr val="0000CC"/>
                          </a:solidFill>
                          <a:latin typeface="Arial"/>
                        </a:rPr>
                        <a:t>Milk Sales</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241,757</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241,757</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319,822</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260,084</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781616">
                <a:tc>
                  <a:txBody>
                    <a:bodyPr/>
                    <a:lstStyle/>
                    <a:p>
                      <a:pPr algn="l" fontAlgn="b"/>
                      <a:r>
                        <a:rPr lang="en-US" sz="2200" b="0" i="0" u="none" strike="noStrike" baseline="0" dirty="0">
                          <a:solidFill>
                            <a:srgbClr val="0000CC"/>
                          </a:solidFill>
                          <a:latin typeface="Arial"/>
                        </a:rPr>
                        <a:t>Seed</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47,192</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47,192</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54,279</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51,789</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513805">
                <a:tc>
                  <a:txBody>
                    <a:bodyPr/>
                    <a:lstStyle/>
                    <a:p>
                      <a:pPr algn="l" fontAlgn="b"/>
                      <a:r>
                        <a:rPr lang="en-US" sz="2200" b="0" i="0" u="none" strike="noStrike" baseline="0" dirty="0">
                          <a:solidFill>
                            <a:srgbClr val="0000CC"/>
                          </a:solidFill>
                          <a:latin typeface="Arial"/>
                        </a:rPr>
                        <a:t>Fertilizer</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80,274</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80,274</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110,652</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93,245</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510921">
                <a:tc>
                  <a:txBody>
                    <a:bodyPr/>
                    <a:lstStyle/>
                    <a:p>
                      <a:pPr algn="l" fontAlgn="b"/>
                      <a:r>
                        <a:rPr lang="en-US" sz="2200" b="0" i="0" u="none" strike="noStrike" baseline="0" dirty="0">
                          <a:solidFill>
                            <a:srgbClr val="0000CC"/>
                          </a:solidFill>
                          <a:latin typeface="Arial"/>
                        </a:rPr>
                        <a:t>Feed</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120,287</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120,287</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155,110</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147,453</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510921">
                <a:tc>
                  <a:txBody>
                    <a:bodyPr/>
                    <a:lstStyle/>
                    <a:p>
                      <a:pPr algn="l" fontAlgn="b"/>
                      <a:r>
                        <a:rPr lang="en-US" sz="2200" b="0" i="0" u="none" strike="noStrike" baseline="0" dirty="0">
                          <a:solidFill>
                            <a:srgbClr val="0000CC"/>
                          </a:solidFill>
                          <a:latin typeface="Arial"/>
                        </a:rPr>
                        <a:t>Fuel &amp; Oil</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27,157</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27,157</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43,283</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37,831</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510921">
                <a:tc>
                  <a:txBody>
                    <a:bodyPr/>
                    <a:lstStyle/>
                    <a:p>
                      <a:pPr algn="l" fontAlgn="b"/>
                      <a:r>
                        <a:rPr lang="en-US" sz="2200" b="0" i="0" u="none" strike="noStrike" baseline="0" dirty="0">
                          <a:solidFill>
                            <a:srgbClr val="0000CC"/>
                          </a:solidFill>
                          <a:latin typeface="Arial"/>
                        </a:rPr>
                        <a:t>Repairs</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57,401</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57,401</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68,360</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69,470</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510921">
                <a:tc>
                  <a:txBody>
                    <a:bodyPr/>
                    <a:lstStyle/>
                    <a:p>
                      <a:pPr algn="l" fontAlgn="b"/>
                      <a:r>
                        <a:rPr lang="en-US" sz="2200" b="0" i="0" u="none" strike="noStrike" baseline="0" dirty="0">
                          <a:solidFill>
                            <a:srgbClr val="0000CC"/>
                          </a:solidFill>
                          <a:latin typeface="Arial"/>
                        </a:rPr>
                        <a:t>Hired Labor</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43,833</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43,833</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46,556</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48,001</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510921">
                <a:tc>
                  <a:txBody>
                    <a:bodyPr/>
                    <a:lstStyle/>
                    <a:p>
                      <a:pPr algn="l" fontAlgn="b"/>
                      <a:r>
                        <a:rPr lang="en-US" sz="2200" b="0" i="0" u="none" strike="noStrike" baseline="0" dirty="0">
                          <a:solidFill>
                            <a:srgbClr val="0000CC"/>
                          </a:solidFill>
                          <a:latin typeface="Arial"/>
                        </a:rPr>
                        <a:t>Land Rent</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60,813</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60,813</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70,876</a:t>
                      </a:r>
                    </a:p>
                  </a:txBody>
                  <a:tcPr marL="9525" marR="9525" marT="9525" marB="0" anchor="b">
                    <a:lnL>
                      <a:noFill/>
                    </a:lnL>
                    <a:lnR>
                      <a:noFill/>
                    </a:lnR>
                    <a:lnT>
                      <a:noFill/>
                    </a:lnT>
                    <a:lnB>
                      <a:noFill/>
                    </a:lnB>
                  </a:tcPr>
                </a:tc>
                <a:tc>
                  <a:txBody>
                    <a:bodyPr/>
                    <a:lstStyle/>
                    <a:p>
                      <a:pPr algn="r" fontAlgn="b"/>
                      <a:r>
                        <a:rPr lang="en-US" sz="2200" b="0" i="0" u="none" strike="noStrike" baseline="0" dirty="0">
                          <a:solidFill>
                            <a:srgbClr val="0000CC"/>
                          </a:solidFill>
                          <a:latin typeface="Arial"/>
                        </a:rPr>
                        <a:t>70,625</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10" name="Text Box 15"/>
          <p:cNvSpPr txBox="1">
            <a:spLocks noChangeArrowheads="1"/>
          </p:cNvSpPr>
          <p:nvPr/>
        </p:nvSpPr>
        <p:spPr bwMode="auto">
          <a:xfrm>
            <a:off x="10644648" y="1816269"/>
            <a:ext cx="1066800" cy="338554"/>
          </a:xfrm>
          <a:prstGeom prst="rect">
            <a:avLst/>
          </a:prstGeom>
          <a:noFill/>
          <a:ln w="9525" algn="ctr">
            <a:noFill/>
            <a:miter lim="800000"/>
            <a:headEnd/>
            <a:tailEnd/>
          </a:ln>
        </p:spPr>
        <p:txBody>
          <a:bodyPr wrap="square">
            <a:spAutoFit/>
          </a:bodyPr>
          <a:lstStyle/>
          <a:p>
            <a:pPr marL="342900" indent="-342900" algn="r">
              <a:spcBef>
                <a:spcPct val="50000"/>
              </a:spcBef>
              <a:buClr>
                <a:srgbClr val="AD1F1F"/>
              </a:buClr>
            </a:pPr>
            <a:r>
              <a:rPr lang="en-US" sz="1600" dirty="0" err="1">
                <a:solidFill>
                  <a:prstClr val="black"/>
                </a:solidFill>
              </a:rPr>
              <a:t>Pg</a:t>
            </a:r>
            <a:r>
              <a:rPr lang="en-US" sz="1600" dirty="0">
                <a:solidFill>
                  <a:prstClr val="black"/>
                </a:solidFill>
              </a:rPr>
              <a:t> 12</a:t>
            </a:r>
          </a:p>
        </p:txBody>
      </p:sp>
      <p:sp>
        <p:nvSpPr>
          <p:cNvPr id="11" name="Text Box 15"/>
          <p:cNvSpPr txBox="1">
            <a:spLocks noChangeArrowheads="1"/>
          </p:cNvSpPr>
          <p:nvPr/>
        </p:nvSpPr>
        <p:spPr bwMode="auto">
          <a:xfrm>
            <a:off x="10692581" y="3657600"/>
            <a:ext cx="1066800" cy="338554"/>
          </a:xfrm>
          <a:prstGeom prst="rect">
            <a:avLst/>
          </a:prstGeom>
          <a:noFill/>
          <a:ln w="9525" algn="ctr">
            <a:noFill/>
            <a:miter lim="800000"/>
            <a:headEnd/>
            <a:tailEnd/>
          </a:ln>
        </p:spPr>
        <p:txBody>
          <a:bodyPr wrap="square">
            <a:spAutoFit/>
          </a:bodyPr>
          <a:lstStyle/>
          <a:p>
            <a:pPr marL="342900" indent="-342900" algn="r">
              <a:spcBef>
                <a:spcPct val="50000"/>
              </a:spcBef>
              <a:buClr>
                <a:srgbClr val="AD1F1F"/>
              </a:buClr>
            </a:pPr>
            <a:r>
              <a:rPr lang="en-US" sz="1600" dirty="0" err="1">
                <a:solidFill>
                  <a:prstClr val="black"/>
                </a:solidFill>
              </a:rPr>
              <a:t>Pg</a:t>
            </a:r>
            <a:r>
              <a:rPr lang="en-US" sz="1600" dirty="0">
                <a:solidFill>
                  <a:prstClr val="black"/>
                </a:solidFill>
              </a:rPr>
              <a:t> 13</a:t>
            </a:r>
          </a:p>
        </p:txBody>
      </p:sp>
    </p:spTree>
    <p:extLst>
      <p:ext uri="{BB962C8B-B14F-4D97-AF65-F5344CB8AC3E}">
        <p14:creationId xmlns:p14="http://schemas.microsoft.com/office/powerpoint/2010/main" val="35090565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1524000" y="152400"/>
            <a:ext cx="6781800" cy="838200"/>
          </a:xfrm>
        </p:spPr>
        <p:txBody>
          <a:bodyPr vert="horz" lIns="92075" tIns="46038" rIns="92075" bIns="46038" rtlCol="0" anchor="ctr">
            <a:normAutofit fontScale="90000"/>
          </a:bodyPr>
          <a:lstStyle/>
          <a:p>
            <a:pPr>
              <a:defRPr/>
            </a:pPr>
            <a:r>
              <a:rPr lang="en-US" cap="none" dirty="0">
                <a:effectLst/>
              </a:rPr>
              <a:t>Net Farm and </a:t>
            </a:r>
            <a:br>
              <a:rPr lang="en-US" cap="none" dirty="0">
                <a:effectLst/>
              </a:rPr>
            </a:br>
            <a:r>
              <a:rPr lang="en-US" cap="none" dirty="0">
                <a:effectLst/>
              </a:rPr>
              <a:t>Median Farm Income</a:t>
            </a:r>
          </a:p>
        </p:txBody>
      </p:sp>
      <p:sp>
        <p:nvSpPr>
          <p:cNvPr id="5" name="Text Box 15"/>
          <p:cNvSpPr txBox="1">
            <a:spLocks noChangeArrowheads="1"/>
          </p:cNvSpPr>
          <p:nvPr/>
        </p:nvSpPr>
        <p:spPr bwMode="auto">
          <a:xfrm>
            <a:off x="9577026" y="641010"/>
            <a:ext cx="1066800" cy="338554"/>
          </a:xfrm>
          <a:prstGeom prst="rect">
            <a:avLst/>
          </a:prstGeom>
          <a:noFill/>
          <a:ln w="9525" algn="ctr">
            <a:noFill/>
            <a:miter lim="800000"/>
            <a:headEnd/>
            <a:tailEnd/>
          </a:ln>
        </p:spPr>
        <p:txBody>
          <a:bodyPr wrap="square">
            <a:spAutoFit/>
          </a:bodyPr>
          <a:lstStyle/>
          <a:p>
            <a:pPr marL="342900" indent="-342900" algn="r">
              <a:spcBef>
                <a:spcPct val="50000"/>
              </a:spcBef>
              <a:buClr>
                <a:srgbClr val="CC9900"/>
              </a:buClr>
            </a:pPr>
            <a:r>
              <a:rPr lang="en-US" sz="1600" dirty="0">
                <a:solidFill>
                  <a:prstClr val="black"/>
                </a:solidFill>
              </a:rPr>
              <a:t>Pg 5</a:t>
            </a:r>
          </a:p>
        </p:txBody>
      </p:sp>
      <p:graphicFrame>
        <p:nvGraphicFramePr>
          <p:cNvPr id="2" name="Chart 1"/>
          <p:cNvGraphicFramePr/>
          <p:nvPr>
            <p:extLst>
              <p:ext uri="{D42A27DB-BD31-4B8C-83A1-F6EECF244321}">
                <p14:modId xmlns:p14="http://schemas.microsoft.com/office/powerpoint/2010/main" val="1148950706"/>
              </p:ext>
            </p:extLst>
          </p:nvPr>
        </p:nvGraphicFramePr>
        <p:xfrm>
          <a:off x="186813" y="1291758"/>
          <a:ext cx="9689984" cy="5246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95626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1" name="Rectangle 5"/>
          <p:cNvSpPr>
            <a:spLocks noGrp="1" noChangeArrowheads="1"/>
          </p:cNvSpPr>
          <p:nvPr>
            <p:ph type="title"/>
          </p:nvPr>
        </p:nvSpPr>
        <p:spPr>
          <a:xfrm>
            <a:off x="1600200" y="0"/>
            <a:ext cx="8610600" cy="1143000"/>
          </a:xfrm>
        </p:spPr>
        <p:txBody>
          <a:bodyPr>
            <a:normAutofit/>
          </a:bodyPr>
          <a:lstStyle/>
          <a:p>
            <a:pPr>
              <a:defRPr/>
            </a:pPr>
            <a:r>
              <a:rPr lang="en-US" sz="2800" dirty="0"/>
              <a:t>Net Farm Income</a:t>
            </a:r>
            <a:br>
              <a:rPr lang="en-US" sz="2800" dirty="0"/>
            </a:br>
            <a:r>
              <a:rPr lang="en-US" sz="2800" dirty="0"/>
              <a:t>Sorted by Years Farming</a:t>
            </a:r>
          </a:p>
        </p:txBody>
      </p:sp>
      <p:graphicFrame>
        <p:nvGraphicFramePr>
          <p:cNvPr id="2" name="Chart 1"/>
          <p:cNvGraphicFramePr/>
          <p:nvPr>
            <p:extLst>
              <p:ext uri="{D42A27DB-BD31-4B8C-83A1-F6EECF244321}">
                <p14:modId xmlns:p14="http://schemas.microsoft.com/office/powerpoint/2010/main" val="1893456064"/>
              </p:ext>
            </p:extLst>
          </p:nvPr>
        </p:nvGraphicFramePr>
        <p:xfrm>
          <a:off x="137652" y="1142999"/>
          <a:ext cx="10225548" cy="528729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5"/>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9</a:t>
            </a:r>
          </a:p>
        </p:txBody>
      </p:sp>
    </p:spTree>
    <p:extLst>
      <p:ext uri="{BB962C8B-B14F-4D97-AF65-F5344CB8AC3E}">
        <p14:creationId xmlns:p14="http://schemas.microsoft.com/office/powerpoint/2010/main" val="928409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fade">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fade">
                                      <p:cBhvr>
                                        <p:cTn id="17" dur="5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1" name="Rectangle 5"/>
          <p:cNvSpPr>
            <a:spLocks noGrp="1" noChangeArrowheads="1"/>
          </p:cNvSpPr>
          <p:nvPr>
            <p:ph type="title"/>
          </p:nvPr>
        </p:nvSpPr>
        <p:spPr>
          <a:xfrm>
            <a:off x="1714500" y="452854"/>
            <a:ext cx="8610600" cy="1143000"/>
          </a:xfrm>
        </p:spPr>
        <p:txBody>
          <a:bodyPr>
            <a:normAutofit/>
          </a:bodyPr>
          <a:lstStyle/>
          <a:p>
            <a:pPr>
              <a:defRPr/>
            </a:pPr>
            <a:r>
              <a:rPr lang="en-US" sz="2800" dirty="0"/>
              <a:t>Net Farm and Median Farm</a:t>
            </a:r>
            <a:br>
              <a:rPr lang="en-US" sz="2800" dirty="0"/>
            </a:br>
            <a:r>
              <a:rPr lang="en-US" sz="2800" dirty="0"/>
              <a:t> Income </a:t>
            </a:r>
            <a:r>
              <a:rPr lang="en-US" sz="2800" u="sng" dirty="0"/>
              <a:t>Range</a:t>
            </a:r>
            <a:r>
              <a:rPr lang="en-US" sz="2800" dirty="0"/>
              <a:t> by Type of Farm</a:t>
            </a:r>
          </a:p>
        </p:txBody>
      </p:sp>
      <p:graphicFrame>
        <p:nvGraphicFramePr>
          <p:cNvPr id="2" name="Chart 1"/>
          <p:cNvGraphicFramePr/>
          <p:nvPr>
            <p:extLst>
              <p:ext uri="{D42A27DB-BD31-4B8C-83A1-F6EECF244321}">
                <p14:modId xmlns:p14="http://schemas.microsoft.com/office/powerpoint/2010/main" val="2093494985"/>
              </p:ext>
            </p:extLst>
          </p:nvPr>
        </p:nvGraphicFramePr>
        <p:xfrm>
          <a:off x="68826" y="1396999"/>
          <a:ext cx="10599174" cy="529876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5"/>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6 </a:t>
            </a:r>
          </a:p>
        </p:txBody>
      </p:sp>
    </p:spTree>
    <p:extLst>
      <p:ext uri="{BB962C8B-B14F-4D97-AF65-F5344CB8AC3E}">
        <p14:creationId xmlns:p14="http://schemas.microsoft.com/office/powerpoint/2010/main" val="32692143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1539922" y="457200"/>
            <a:ext cx="6705600" cy="685800"/>
          </a:xfrm>
        </p:spPr>
        <p:txBody>
          <a:bodyPr>
            <a:normAutofit fontScale="90000"/>
          </a:bodyPr>
          <a:lstStyle/>
          <a:p>
            <a:pPr eaLnBrk="1" hangingPunct="1">
              <a:defRPr/>
            </a:pPr>
            <a:r>
              <a:rPr lang="en-US" cap="none" dirty="0">
                <a:effectLst/>
              </a:rPr>
              <a:t>Family Living / Personal Spending</a:t>
            </a:r>
          </a:p>
        </p:txBody>
      </p:sp>
      <p:sp>
        <p:nvSpPr>
          <p:cNvPr id="5" name="Text Box 15"/>
          <p:cNvSpPr txBox="1">
            <a:spLocks noChangeArrowheads="1"/>
          </p:cNvSpPr>
          <p:nvPr/>
        </p:nvSpPr>
        <p:spPr bwMode="auto">
          <a:xfrm>
            <a:off x="9517380" y="730155"/>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24</a:t>
            </a:r>
          </a:p>
        </p:txBody>
      </p:sp>
      <p:graphicFrame>
        <p:nvGraphicFramePr>
          <p:cNvPr id="8" name="Chart 7"/>
          <p:cNvGraphicFramePr/>
          <p:nvPr>
            <p:extLst>
              <p:ext uri="{D42A27DB-BD31-4B8C-83A1-F6EECF244321}">
                <p14:modId xmlns:p14="http://schemas.microsoft.com/office/powerpoint/2010/main" val="689867396"/>
              </p:ext>
            </p:extLst>
          </p:nvPr>
        </p:nvGraphicFramePr>
        <p:xfrm>
          <a:off x="167147" y="1252898"/>
          <a:ext cx="10540181" cy="5236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2235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1" name="Rectangle 5"/>
          <p:cNvSpPr>
            <a:spLocks noGrp="1" noChangeArrowheads="1"/>
          </p:cNvSpPr>
          <p:nvPr>
            <p:ph type="title"/>
          </p:nvPr>
        </p:nvSpPr>
        <p:spPr>
          <a:xfrm>
            <a:off x="1600200" y="0"/>
            <a:ext cx="8610600" cy="1143000"/>
          </a:xfrm>
        </p:spPr>
        <p:txBody>
          <a:bodyPr>
            <a:normAutofit/>
          </a:bodyPr>
          <a:lstStyle/>
          <a:p>
            <a:pPr>
              <a:defRPr/>
            </a:pPr>
            <a:r>
              <a:rPr lang="en-US" sz="2800" dirty="0"/>
              <a:t>Net Worth Change</a:t>
            </a:r>
            <a:br>
              <a:rPr lang="en-US" sz="2800" dirty="0"/>
            </a:br>
            <a:r>
              <a:rPr lang="en-US" sz="2800" dirty="0"/>
              <a:t>Sorted by Farm Type (Market)</a:t>
            </a:r>
          </a:p>
        </p:txBody>
      </p:sp>
      <p:graphicFrame>
        <p:nvGraphicFramePr>
          <p:cNvPr id="2" name="Chart 1"/>
          <p:cNvGraphicFramePr/>
          <p:nvPr>
            <p:extLst>
              <p:ext uri="{D42A27DB-BD31-4B8C-83A1-F6EECF244321}">
                <p14:modId xmlns:p14="http://schemas.microsoft.com/office/powerpoint/2010/main" val="4167081865"/>
              </p:ext>
            </p:extLst>
          </p:nvPr>
        </p:nvGraphicFramePr>
        <p:xfrm>
          <a:off x="137652" y="1142998"/>
          <a:ext cx="10530348" cy="563142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5"/>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6</a:t>
            </a:r>
          </a:p>
        </p:txBody>
      </p:sp>
    </p:spTree>
    <p:extLst>
      <p:ext uri="{BB962C8B-B14F-4D97-AF65-F5344CB8AC3E}">
        <p14:creationId xmlns:p14="http://schemas.microsoft.com/office/powerpoint/2010/main" val="5354121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1" name="Rectangle 5"/>
          <p:cNvSpPr>
            <a:spLocks noGrp="1" noChangeArrowheads="1"/>
          </p:cNvSpPr>
          <p:nvPr>
            <p:ph type="title"/>
          </p:nvPr>
        </p:nvSpPr>
        <p:spPr>
          <a:xfrm>
            <a:off x="1600200" y="0"/>
            <a:ext cx="8610600" cy="1143000"/>
          </a:xfrm>
        </p:spPr>
        <p:txBody>
          <a:bodyPr>
            <a:normAutofit/>
          </a:bodyPr>
          <a:lstStyle/>
          <a:p>
            <a:pPr>
              <a:defRPr/>
            </a:pPr>
            <a:r>
              <a:rPr lang="en-US" sz="2800" dirty="0"/>
              <a:t>Net Worth Change</a:t>
            </a:r>
            <a:br>
              <a:rPr lang="en-US" sz="2800" dirty="0"/>
            </a:br>
            <a:r>
              <a:rPr lang="en-US" sz="2800" dirty="0"/>
              <a:t>Sorted by Years Farming (Market)</a:t>
            </a:r>
          </a:p>
        </p:txBody>
      </p:sp>
      <p:graphicFrame>
        <p:nvGraphicFramePr>
          <p:cNvPr id="2" name="Chart 1"/>
          <p:cNvGraphicFramePr/>
          <p:nvPr>
            <p:extLst>
              <p:ext uri="{D42A27DB-BD31-4B8C-83A1-F6EECF244321}">
                <p14:modId xmlns:p14="http://schemas.microsoft.com/office/powerpoint/2010/main" val="3301478863"/>
              </p:ext>
            </p:extLst>
          </p:nvPr>
        </p:nvGraphicFramePr>
        <p:xfrm>
          <a:off x="108155" y="1142999"/>
          <a:ext cx="10559845" cy="55134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5"/>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9</a:t>
            </a:r>
          </a:p>
        </p:txBody>
      </p:sp>
    </p:spTree>
    <p:extLst>
      <p:ext uri="{BB962C8B-B14F-4D97-AF65-F5344CB8AC3E}">
        <p14:creationId xmlns:p14="http://schemas.microsoft.com/office/powerpoint/2010/main" val="29440875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0A387B-5A28-5C0B-C925-D5523168FAEC}"/>
              </a:ext>
            </a:extLst>
          </p:cNvPr>
          <p:cNvPicPr>
            <a:picLocks noChangeAspect="1"/>
          </p:cNvPicPr>
          <p:nvPr/>
        </p:nvPicPr>
        <p:blipFill>
          <a:blip r:embed="rId2"/>
          <a:stretch>
            <a:fillRect/>
          </a:stretch>
        </p:blipFill>
        <p:spPr>
          <a:xfrm>
            <a:off x="185920" y="1604962"/>
            <a:ext cx="11583293" cy="4494834"/>
          </a:xfrm>
          <a:prstGeom prst="rect">
            <a:avLst/>
          </a:prstGeom>
        </p:spPr>
      </p:pic>
      <p:sp>
        <p:nvSpPr>
          <p:cNvPr id="7" name="Rectangle 9"/>
          <p:cNvSpPr>
            <a:spLocks noChangeArrowheads="1"/>
          </p:cNvSpPr>
          <p:nvPr/>
        </p:nvSpPr>
        <p:spPr bwMode="auto">
          <a:xfrm>
            <a:off x="1514477" y="-1679"/>
            <a:ext cx="3428819" cy="1016828"/>
          </a:xfrm>
          <a:prstGeom prst="rect">
            <a:avLst/>
          </a:prstGeom>
          <a:noFill/>
          <a:ln w="50800">
            <a:noFill/>
            <a:miter lim="800000"/>
            <a:headEnd/>
            <a:tailEnd/>
          </a:ln>
          <a:effectLst/>
        </p:spPr>
        <p:txBody>
          <a:bodyPr lIns="92075" tIns="46038" rIns="92075" bIns="46038" anchor="ctr"/>
          <a:lstStyle/>
          <a:p>
            <a:pPr algn="ctr">
              <a:spcBef>
                <a:spcPct val="0"/>
              </a:spcBef>
              <a:buClrTx/>
              <a:buSzTx/>
              <a:buFontTx/>
              <a:buNone/>
              <a:defRPr/>
            </a:pPr>
            <a:r>
              <a:rPr lang="en-US" sz="3200" b="1" dirty="0">
                <a:solidFill>
                  <a:schemeClr val="bg2"/>
                </a:solidFill>
                <a:effectLst>
                  <a:outerShdw blurRad="38100" dist="38100" dir="2700000" algn="tl">
                    <a:srgbClr val="000000"/>
                  </a:outerShdw>
                </a:effectLst>
              </a:rPr>
              <a:t> </a:t>
            </a:r>
            <a:r>
              <a:rPr lang="en-US" sz="3000" b="1" dirty="0">
                <a:solidFill>
                  <a:srgbClr val="008000"/>
                </a:solidFill>
                <a:effectLst>
                  <a:outerShdw blurRad="38100" dist="38100" dir="2700000" algn="tl">
                    <a:srgbClr val="000000"/>
                  </a:outerShdw>
                </a:effectLst>
              </a:rPr>
              <a:t>How Does Your Farm Stack UP?</a:t>
            </a:r>
          </a:p>
        </p:txBody>
      </p:sp>
      <p:sp>
        <p:nvSpPr>
          <p:cNvPr id="10" name="Text Box 16"/>
          <p:cNvSpPr txBox="1">
            <a:spLocks noChangeArrowheads="1"/>
          </p:cNvSpPr>
          <p:nvPr/>
        </p:nvSpPr>
        <p:spPr bwMode="auto">
          <a:xfrm>
            <a:off x="9582149" y="56971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21</a:t>
            </a:r>
          </a:p>
        </p:txBody>
      </p:sp>
      <p:sp>
        <p:nvSpPr>
          <p:cNvPr id="14" name="Rounded Rectangle 13"/>
          <p:cNvSpPr/>
          <p:nvPr/>
        </p:nvSpPr>
        <p:spPr>
          <a:xfrm>
            <a:off x="185921" y="4206308"/>
            <a:ext cx="9498854" cy="1820866"/>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8155" y="1419421"/>
            <a:ext cx="11503742" cy="1436522"/>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581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BAA662-8CE3-F41B-356B-1B9DD82DBC6C}"/>
              </a:ext>
            </a:extLst>
          </p:cNvPr>
          <p:cNvPicPr>
            <a:picLocks noChangeAspect="1"/>
          </p:cNvPicPr>
          <p:nvPr/>
        </p:nvPicPr>
        <p:blipFill>
          <a:blip r:embed="rId2"/>
          <a:stretch>
            <a:fillRect/>
          </a:stretch>
        </p:blipFill>
        <p:spPr>
          <a:xfrm>
            <a:off x="1676400" y="1014829"/>
            <a:ext cx="8915400" cy="5824406"/>
          </a:xfrm>
          <a:prstGeom prst="rect">
            <a:avLst/>
          </a:prstGeom>
        </p:spPr>
      </p:pic>
      <p:sp>
        <p:nvSpPr>
          <p:cNvPr id="2" name="Title 1"/>
          <p:cNvSpPr>
            <a:spLocks noGrp="1"/>
          </p:cNvSpPr>
          <p:nvPr>
            <p:ph type="title"/>
          </p:nvPr>
        </p:nvSpPr>
        <p:spPr>
          <a:xfrm>
            <a:off x="1524000" y="502868"/>
            <a:ext cx="5943600" cy="609600"/>
          </a:xfrm>
          <a:noFill/>
          <a:ln w="50800">
            <a:noFill/>
            <a:miter lim="800000"/>
            <a:headEnd/>
            <a:tailEnd/>
          </a:ln>
          <a:effectLst/>
        </p:spPr>
        <p:txBody>
          <a:bodyPr vert="horz" lIns="92075" tIns="46038" rIns="92075" bIns="46038" rtlCol="0" anchor="ctr">
            <a:normAutofit/>
          </a:bodyPr>
          <a:lstStyle/>
          <a:p>
            <a:pPr fontAlgn="base">
              <a:spcAft>
                <a:spcPct val="0"/>
              </a:spcAft>
            </a:pPr>
            <a:r>
              <a:rPr lang="en-US" sz="2600" dirty="0">
                <a:solidFill>
                  <a:schemeClr val="accent6">
                    <a:lumMod val="50000"/>
                  </a:schemeClr>
                </a:solidFill>
                <a:effectLst>
                  <a:outerShdw blurRad="38100" dist="38100" dir="2700000" algn="tl">
                    <a:srgbClr val="000000"/>
                  </a:outerShdw>
                </a:effectLst>
                <a:latin typeface="Tahoma" charset="0"/>
                <a:ea typeface="+mn-ea"/>
                <a:cs typeface="+mn-cs"/>
              </a:rPr>
              <a:t>Your financial scorecard</a:t>
            </a:r>
          </a:p>
        </p:txBody>
      </p:sp>
      <p:sp>
        <p:nvSpPr>
          <p:cNvPr id="4" name="Text Box 380"/>
          <p:cNvSpPr txBox="1">
            <a:spLocks noChangeArrowheads="1"/>
          </p:cNvSpPr>
          <p:nvPr/>
        </p:nvSpPr>
        <p:spPr bwMode="auto">
          <a:xfrm>
            <a:off x="9144000" y="685800"/>
            <a:ext cx="15240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Back Cover</a:t>
            </a:r>
          </a:p>
        </p:txBody>
      </p:sp>
      <p:sp>
        <p:nvSpPr>
          <p:cNvPr id="5" name="Rounded Rectangle 4"/>
          <p:cNvSpPr/>
          <p:nvPr/>
        </p:nvSpPr>
        <p:spPr>
          <a:xfrm>
            <a:off x="1676400" y="2133600"/>
            <a:ext cx="8686800" cy="144780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2696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11277879"/>
              </p:ext>
            </p:extLst>
          </p:nvPr>
        </p:nvGraphicFramePr>
        <p:xfrm>
          <a:off x="127819" y="1025856"/>
          <a:ext cx="11857704" cy="500131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a:spLocks noChangeArrowheads="1"/>
          </p:cNvSpPr>
          <p:nvPr/>
        </p:nvSpPr>
        <p:spPr bwMode="auto">
          <a:xfrm>
            <a:off x="1524001" y="303851"/>
            <a:ext cx="4952999" cy="9906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Liquidity Measures</a:t>
            </a:r>
          </a:p>
        </p:txBody>
      </p:sp>
      <p:sp>
        <p:nvSpPr>
          <p:cNvPr id="8"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21</a:t>
            </a:r>
          </a:p>
        </p:txBody>
      </p:sp>
    </p:spTree>
    <p:extLst>
      <p:ext uri="{BB962C8B-B14F-4D97-AF65-F5344CB8AC3E}">
        <p14:creationId xmlns:p14="http://schemas.microsoft.com/office/powerpoint/2010/main" val="22311591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ED17DE-8EB5-1352-C69E-9786EA75A628}"/>
              </a:ext>
            </a:extLst>
          </p:cNvPr>
          <p:cNvPicPr>
            <a:picLocks noChangeAspect="1"/>
          </p:cNvPicPr>
          <p:nvPr/>
        </p:nvPicPr>
        <p:blipFill>
          <a:blip r:embed="rId2"/>
          <a:stretch>
            <a:fillRect/>
          </a:stretch>
        </p:blipFill>
        <p:spPr>
          <a:xfrm>
            <a:off x="1466850" y="547687"/>
            <a:ext cx="9258300" cy="5762625"/>
          </a:xfrm>
          <a:prstGeom prst="rect">
            <a:avLst/>
          </a:prstGeom>
        </p:spPr>
      </p:pic>
    </p:spTree>
    <p:extLst>
      <p:ext uri="{BB962C8B-B14F-4D97-AF65-F5344CB8AC3E}">
        <p14:creationId xmlns:p14="http://schemas.microsoft.com/office/powerpoint/2010/main" val="3865118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057400" y="1066800"/>
            <a:ext cx="8001000" cy="609600"/>
          </a:xfrm>
          <a:prstGeom prst="rect">
            <a:avLst/>
          </a:prstGeom>
          <a:solidFill>
            <a:schemeClr val="accent2">
              <a:alpha val="40000"/>
            </a:schemeClr>
          </a:solidFill>
          <a:ln w="12700">
            <a:solidFill>
              <a:srgbClr val="FC0128"/>
            </a:solidFill>
            <a:miter lim="800000"/>
            <a:headEnd/>
            <a:tailEnd/>
          </a:ln>
          <a:effectLst/>
        </p:spPr>
        <p:txBody>
          <a:bodyPr lIns="92075" tIns="46038" rIns="92075" bIns="46038" anchor="ctr"/>
          <a:lstStyle/>
          <a:p>
            <a:pPr algn="ctr">
              <a:spcBef>
                <a:spcPct val="0"/>
              </a:spcBef>
              <a:buClrTx/>
              <a:buSzTx/>
              <a:buFontTx/>
              <a:buNone/>
              <a:defRPr/>
            </a:pPr>
            <a:r>
              <a:rPr lang="en-US" sz="2000" b="1" dirty="0">
                <a:solidFill>
                  <a:srgbClr val="000099"/>
                </a:solidFill>
                <a:effectLst>
                  <a:outerShdw blurRad="38100" dist="38100" dir="2700000" algn="tl">
                    <a:srgbClr val="C0C0C0"/>
                  </a:outerShdw>
                </a:effectLst>
              </a:rPr>
              <a:t>Working Capital</a:t>
            </a:r>
            <a:br>
              <a:rPr lang="en-US" sz="2000" b="1" dirty="0">
                <a:solidFill>
                  <a:srgbClr val="3365FB"/>
                </a:solidFill>
                <a:effectLst>
                  <a:outerShdw blurRad="38100" dist="38100" dir="2700000" algn="tl">
                    <a:srgbClr val="C0C0C0"/>
                  </a:outerShdw>
                </a:effectLst>
              </a:rPr>
            </a:br>
            <a:r>
              <a:rPr lang="en-US" sz="2000" dirty="0">
                <a:solidFill>
                  <a:srgbClr val="000099"/>
                </a:solidFill>
                <a:effectLst>
                  <a:outerShdw blurRad="38100" dist="38100" dir="2700000" algn="tl">
                    <a:srgbClr val="C0C0C0"/>
                  </a:outerShdw>
                </a:effectLst>
              </a:rPr>
              <a:t>Current farm assets minus current farm liabilities</a:t>
            </a:r>
          </a:p>
        </p:txBody>
      </p:sp>
      <p:sp>
        <p:nvSpPr>
          <p:cNvPr id="4" name="Rectangle 6"/>
          <p:cNvSpPr>
            <a:spLocks noChangeArrowheads="1"/>
          </p:cNvSpPr>
          <p:nvPr/>
        </p:nvSpPr>
        <p:spPr bwMode="auto">
          <a:xfrm>
            <a:off x="2057400" y="1673453"/>
            <a:ext cx="7924800" cy="609600"/>
          </a:xfrm>
          <a:prstGeom prst="rect">
            <a:avLst/>
          </a:prstGeom>
          <a:noFill/>
          <a:ln w="9525">
            <a:noFill/>
            <a:miter lim="800000"/>
            <a:headEnd/>
            <a:tailEnd/>
          </a:ln>
        </p:spPr>
        <p:txBody>
          <a:bodyPr lIns="92075" tIns="46038" rIns="92075" bIns="46038"/>
          <a:lstStyle/>
          <a:p>
            <a:pPr marL="342900" indent="-342900" eaLnBrk="0" hangingPunct="0">
              <a:buClr>
                <a:schemeClr val="accent2"/>
              </a:buClr>
              <a:buSzPct val="75000"/>
              <a:buFont typeface="Monotype Sorts" charset="2"/>
              <a:buChar char="u"/>
            </a:pPr>
            <a:r>
              <a:rPr lang="en-US" dirty="0"/>
              <a:t>Funds available to buy inputs &amp; inventory after the sale of current assets and payment of current liabilities</a:t>
            </a:r>
          </a:p>
          <a:p>
            <a:pPr marL="342900" indent="-342900" eaLnBrk="0" hangingPunct="0">
              <a:buClr>
                <a:schemeClr val="accent2"/>
              </a:buClr>
              <a:buSzPct val="75000"/>
              <a:buFont typeface="Monotype Sorts" charset="2"/>
              <a:buChar char="u"/>
            </a:pPr>
            <a:r>
              <a:rPr lang="en-US" dirty="0"/>
              <a:t>It is a dollar value, not a ratio</a:t>
            </a:r>
          </a:p>
        </p:txBody>
      </p:sp>
      <p:sp>
        <p:nvSpPr>
          <p:cNvPr id="5" name="Rectangle 7"/>
          <p:cNvSpPr>
            <a:spLocks noChangeArrowheads="1"/>
          </p:cNvSpPr>
          <p:nvPr/>
        </p:nvSpPr>
        <p:spPr bwMode="auto">
          <a:xfrm>
            <a:off x="2057400" y="2659879"/>
            <a:ext cx="8077200" cy="693910"/>
          </a:xfrm>
          <a:prstGeom prst="rect">
            <a:avLst/>
          </a:prstGeom>
          <a:solidFill>
            <a:schemeClr val="accent2">
              <a:alpha val="40000"/>
            </a:schemeClr>
          </a:solidFill>
          <a:ln w="12700">
            <a:solidFill>
              <a:srgbClr val="FC0128"/>
            </a:solidFill>
            <a:miter lim="800000"/>
            <a:headEnd/>
            <a:tailEnd/>
          </a:ln>
          <a:effectLst/>
        </p:spPr>
        <p:txBody>
          <a:bodyPr lIns="92075" tIns="46038" rIns="92075" bIns="46038" anchor="ctr"/>
          <a:lstStyle/>
          <a:p>
            <a:pPr algn="ctr" eaLnBrk="0" hangingPunct="0">
              <a:spcBef>
                <a:spcPct val="0"/>
              </a:spcBef>
              <a:buClrTx/>
              <a:buSzTx/>
              <a:defRPr/>
            </a:pPr>
            <a:r>
              <a:rPr lang="en-US" sz="2000" b="1" dirty="0">
                <a:solidFill>
                  <a:srgbClr val="000099"/>
                </a:solidFill>
                <a:effectLst>
                  <a:outerShdw blurRad="38100" dist="38100" dir="2700000" algn="tl">
                    <a:srgbClr val="C0C0C0"/>
                  </a:outerShdw>
                </a:effectLst>
              </a:rPr>
              <a:t>Working Capital as % of gross revenue</a:t>
            </a:r>
          </a:p>
          <a:p>
            <a:pPr algn="ctr" eaLnBrk="0" hangingPunct="0">
              <a:spcBef>
                <a:spcPct val="0"/>
              </a:spcBef>
              <a:buClrTx/>
              <a:buSzTx/>
              <a:defRPr/>
            </a:pPr>
            <a:r>
              <a:rPr lang="en-US" sz="2000" dirty="0">
                <a:solidFill>
                  <a:srgbClr val="000099"/>
                </a:solidFill>
                <a:effectLst>
                  <a:outerShdw blurRad="38100" dist="38100" dir="2700000" algn="tl">
                    <a:srgbClr val="C0C0C0"/>
                  </a:outerShdw>
                </a:effectLst>
              </a:rPr>
              <a:t>Working Capital / Gross Farm Income</a:t>
            </a:r>
          </a:p>
        </p:txBody>
      </p:sp>
      <p:sp>
        <p:nvSpPr>
          <p:cNvPr id="6" name="Rectangle 8"/>
          <p:cNvSpPr>
            <a:spLocks noChangeArrowheads="1"/>
          </p:cNvSpPr>
          <p:nvPr/>
        </p:nvSpPr>
        <p:spPr bwMode="auto">
          <a:xfrm>
            <a:off x="1981200" y="3413344"/>
            <a:ext cx="7848600" cy="657841"/>
          </a:xfrm>
          <a:prstGeom prst="rect">
            <a:avLst/>
          </a:prstGeom>
          <a:noFill/>
          <a:ln w="9525">
            <a:noFill/>
            <a:miter lim="800000"/>
            <a:headEnd/>
            <a:tailEnd/>
          </a:ln>
        </p:spPr>
        <p:txBody>
          <a:bodyPr lIns="92075" tIns="46038" rIns="92075" bIns="46038"/>
          <a:lstStyle/>
          <a:p>
            <a:pPr marL="342900" indent="-342900" eaLnBrk="0" hangingPunct="0">
              <a:buClr>
                <a:schemeClr val="accent2"/>
              </a:buClr>
              <a:buSzPct val="75000"/>
              <a:buFont typeface="Monotype Sorts" charset="2"/>
              <a:buChar char="u"/>
            </a:pPr>
            <a:r>
              <a:rPr lang="en-US" sz="1600" dirty="0"/>
              <a:t>Percentage that serves as an indicator of the funds available based on business size.</a:t>
            </a:r>
          </a:p>
        </p:txBody>
      </p:sp>
      <p:sp>
        <p:nvSpPr>
          <p:cNvPr id="7" name="Rectangle 9"/>
          <p:cNvSpPr>
            <a:spLocks noChangeArrowheads="1"/>
          </p:cNvSpPr>
          <p:nvPr/>
        </p:nvSpPr>
        <p:spPr bwMode="auto">
          <a:xfrm>
            <a:off x="1528763" y="268407"/>
            <a:ext cx="4190999" cy="990600"/>
          </a:xfrm>
          <a:prstGeom prst="rect">
            <a:avLst/>
          </a:prstGeom>
          <a:noFill/>
          <a:ln w="50800">
            <a:noFill/>
            <a:miter lim="800000"/>
            <a:headEnd/>
            <a:tailEnd/>
          </a:ln>
          <a:effectLst/>
        </p:spPr>
        <p:txBody>
          <a:bodyPr lIns="92075" tIns="46038" rIns="92075" bIns="46038" anchor="ctr"/>
          <a:lstStyle/>
          <a:p>
            <a:pPr algn="ctr">
              <a:spcBef>
                <a:spcPct val="0"/>
              </a:spcBef>
              <a:buClrTx/>
              <a:buSzTx/>
              <a:buFontTx/>
              <a:buNone/>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Liquidity Measures</a:t>
            </a:r>
          </a:p>
        </p:txBody>
      </p:sp>
      <p:sp>
        <p:nvSpPr>
          <p:cNvPr id="10"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21-22</a:t>
            </a:r>
          </a:p>
        </p:txBody>
      </p:sp>
      <p:sp>
        <p:nvSpPr>
          <p:cNvPr id="2" name="Rectangle 7">
            <a:extLst>
              <a:ext uri="{FF2B5EF4-FFF2-40B4-BE49-F238E27FC236}">
                <a16:creationId xmlns:a16="http://schemas.microsoft.com/office/drawing/2014/main" id="{B19A29EE-F2FA-EAA2-34BD-8387476D6C7A}"/>
              </a:ext>
            </a:extLst>
          </p:cNvPr>
          <p:cNvSpPr>
            <a:spLocks noChangeArrowheads="1"/>
          </p:cNvSpPr>
          <p:nvPr/>
        </p:nvSpPr>
        <p:spPr bwMode="auto">
          <a:xfrm>
            <a:off x="2124075" y="3977830"/>
            <a:ext cx="8077200" cy="693910"/>
          </a:xfrm>
          <a:prstGeom prst="rect">
            <a:avLst/>
          </a:prstGeom>
          <a:solidFill>
            <a:schemeClr val="accent2">
              <a:alpha val="40000"/>
            </a:schemeClr>
          </a:solidFill>
          <a:ln w="12700">
            <a:solidFill>
              <a:srgbClr val="FC0128"/>
            </a:solidFill>
            <a:miter lim="800000"/>
            <a:headEnd/>
            <a:tailEnd/>
          </a:ln>
          <a:effectLst/>
        </p:spPr>
        <p:txBody>
          <a:bodyPr lIns="92075" tIns="46038" rIns="92075" bIns="46038" anchor="ctr"/>
          <a:lstStyle/>
          <a:p>
            <a:pPr algn="ctr" eaLnBrk="0" hangingPunct="0">
              <a:spcBef>
                <a:spcPct val="0"/>
              </a:spcBef>
              <a:buClrTx/>
              <a:buSzTx/>
              <a:defRPr/>
            </a:pPr>
            <a:r>
              <a:rPr lang="en-US" sz="2000" b="1" dirty="0">
                <a:solidFill>
                  <a:srgbClr val="000099"/>
                </a:solidFill>
                <a:effectLst>
                  <a:outerShdw blurRad="38100" dist="38100" dir="2700000" algn="tl">
                    <a:srgbClr val="C0C0C0"/>
                  </a:outerShdw>
                </a:effectLst>
              </a:rPr>
              <a:t>Working Capital as % of operating expenses</a:t>
            </a:r>
          </a:p>
          <a:p>
            <a:pPr algn="ctr" eaLnBrk="0" hangingPunct="0">
              <a:spcBef>
                <a:spcPct val="0"/>
              </a:spcBef>
              <a:buClrTx/>
              <a:buSzTx/>
              <a:defRPr/>
            </a:pPr>
            <a:r>
              <a:rPr lang="en-US" sz="2000" dirty="0">
                <a:solidFill>
                  <a:srgbClr val="000099"/>
                </a:solidFill>
                <a:effectLst>
                  <a:outerShdw blurRad="38100" dist="38100" dir="2700000" algn="tl">
                    <a:srgbClr val="C0C0C0"/>
                  </a:outerShdw>
                </a:effectLst>
              </a:rPr>
              <a:t>Working Capital / Operating Expenses</a:t>
            </a:r>
          </a:p>
        </p:txBody>
      </p:sp>
      <p:sp>
        <p:nvSpPr>
          <p:cNvPr id="8" name="Rectangle 8">
            <a:extLst>
              <a:ext uri="{FF2B5EF4-FFF2-40B4-BE49-F238E27FC236}">
                <a16:creationId xmlns:a16="http://schemas.microsoft.com/office/drawing/2014/main" id="{AA24143E-C4C2-8264-324D-1A2DF85E5788}"/>
              </a:ext>
            </a:extLst>
          </p:cNvPr>
          <p:cNvSpPr>
            <a:spLocks noChangeArrowheads="1"/>
          </p:cNvSpPr>
          <p:nvPr/>
        </p:nvSpPr>
        <p:spPr bwMode="auto">
          <a:xfrm>
            <a:off x="1981200" y="4642104"/>
            <a:ext cx="7848600" cy="1530096"/>
          </a:xfrm>
          <a:prstGeom prst="rect">
            <a:avLst/>
          </a:prstGeom>
          <a:noFill/>
          <a:ln w="9525">
            <a:noFill/>
            <a:miter lim="800000"/>
            <a:headEnd/>
            <a:tailEnd/>
          </a:ln>
        </p:spPr>
        <p:txBody>
          <a:bodyPr lIns="92075" tIns="46038" rIns="92075" bIns="46038"/>
          <a:lstStyle/>
          <a:p>
            <a:pPr marL="342900" indent="-342900" eaLnBrk="0" hangingPunct="0">
              <a:buClr>
                <a:schemeClr val="accent2"/>
              </a:buClr>
              <a:buSzPct val="75000"/>
              <a:buFont typeface="Monotype Sorts" charset="2"/>
              <a:buChar char="u"/>
            </a:pPr>
            <a:r>
              <a:rPr lang="en-US" sz="1600" dirty="0"/>
              <a:t>Percentage that serves as an indicator of the funds available based on business operating expenses.</a:t>
            </a:r>
          </a:p>
        </p:txBody>
      </p:sp>
    </p:spTree>
    <p:extLst>
      <p:ext uri="{BB962C8B-B14F-4D97-AF65-F5344CB8AC3E}">
        <p14:creationId xmlns:p14="http://schemas.microsoft.com/office/powerpoint/2010/main" val="3374210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
                                        </p:tgtEl>
                                        <p:attrNameLst>
                                          <p:attrName>style.visibility</p:attrName>
                                        </p:attrNameLst>
                                      </p:cBhvr>
                                      <p:to>
                                        <p:strVal val="visible"/>
                                      </p:to>
                                    </p:set>
                                  </p:childTnLst>
                                </p:cTn>
                              </p:par>
                            </p:childTnLst>
                          </p:cTn>
                        </p:par>
                        <p:par>
                          <p:cTn id="16" fill="hold">
                            <p:stCondLst>
                              <p:cond delay="500"/>
                            </p:stCondLst>
                            <p:childTnLst>
                              <p:par>
                                <p:cTn id="17" presetID="2" presetClass="entr" presetSubtype="4"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
                                        </p:tgtEl>
                                        <p:attrNameLst>
                                          <p:attrName>style.visibility</p:attrName>
                                        </p:attrNameLst>
                                      </p:cBhvr>
                                      <p:to>
                                        <p:strVal val="visible"/>
                                      </p:to>
                                    </p:set>
                                  </p:childTnLst>
                                </p:cTn>
                              </p:par>
                            </p:childTnLst>
                          </p:cTn>
                        </p:par>
                        <p:par>
                          <p:cTn id="25" fill="hold">
                            <p:stCondLst>
                              <p:cond delay="500"/>
                            </p:stCondLst>
                            <p:childTnLst>
                              <p:par>
                                <p:cTn id="26" presetID="2" presetClass="entr" presetSubtype="4" fill="hold" grpId="0" nodeType="afterEffect">
                                  <p:stCondLst>
                                    <p:cond delay="10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utoUpdateAnimBg="0"/>
      <p:bldP spid="5" grpId="0" animBg="1" autoUpdateAnimBg="0"/>
      <p:bldP spid="6" grpId="0" autoUpdateAnimBg="0"/>
      <p:bldP spid="2" grpId="0" animBg="1" autoUpdateAnimBg="0"/>
      <p:bldP spid="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26760112"/>
              </p:ext>
            </p:extLst>
          </p:nvPr>
        </p:nvGraphicFramePr>
        <p:xfrm>
          <a:off x="147483" y="1174809"/>
          <a:ext cx="10520515" cy="511783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a:spLocks noChangeArrowheads="1"/>
          </p:cNvSpPr>
          <p:nvPr/>
        </p:nvSpPr>
        <p:spPr bwMode="auto">
          <a:xfrm>
            <a:off x="1524001" y="359777"/>
            <a:ext cx="4952999" cy="9906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Liquidity Measures</a:t>
            </a:r>
          </a:p>
        </p:txBody>
      </p:sp>
      <p:sp>
        <p:nvSpPr>
          <p:cNvPr id="8"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22</a:t>
            </a:r>
          </a:p>
        </p:txBody>
      </p:sp>
    </p:spTree>
    <p:extLst>
      <p:ext uri="{BB962C8B-B14F-4D97-AF65-F5344CB8AC3E}">
        <p14:creationId xmlns:p14="http://schemas.microsoft.com/office/powerpoint/2010/main" val="19072207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63912287"/>
              </p:ext>
            </p:extLst>
          </p:nvPr>
        </p:nvGraphicFramePr>
        <p:xfrm>
          <a:off x="147483" y="1174809"/>
          <a:ext cx="10515753" cy="518666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a:spLocks noChangeArrowheads="1"/>
          </p:cNvSpPr>
          <p:nvPr/>
        </p:nvSpPr>
        <p:spPr bwMode="auto">
          <a:xfrm>
            <a:off x="1528763" y="359777"/>
            <a:ext cx="4952999" cy="9906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Liquidity Measures</a:t>
            </a:r>
          </a:p>
        </p:txBody>
      </p:sp>
      <p:sp>
        <p:nvSpPr>
          <p:cNvPr id="8"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6</a:t>
            </a:r>
          </a:p>
        </p:txBody>
      </p:sp>
    </p:spTree>
    <p:extLst>
      <p:ext uri="{BB962C8B-B14F-4D97-AF65-F5344CB8AC3E}">
        <p14:creationId xmlns:p14="http://schemas.microsoft.com/office/powerpoint/2010/main" val="27501893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93464034"/>
              </p:ext>
            </p:extLst>
          </p:nvPr>
        </p:nvGraphicFramePr>
        <p:xfrm>
          <a:off x="127819" y="1174810"/>
          <a:ext cx="11739716" cy="499739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a:spLocks noChangeArrowheads="1"/>
          </p:cNvSpPr>
          <p:nvPr/>
        </p:nvSpPr>
        <p:spPr bwMode="auto">
          <a:xfrm>
            <a:off x="1528763" y="359777"/>
            <a:ext cx="4952999" cy="9906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Liquidity Measures</a:t>
            </a:r>
          </a:p>
        </p:txBody>
      </p:sp>
      <p:sp>
        <p:nvSpPr>
          <p:cNvPr id="8"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6</a:t>
            </a:r>
          </a:p>
        </p:txBody>
      </p:sp>
    </p:spTree>
    <p:extLst>
      <p:ext uri="{BB962C8B-B14F-4D97-AF65-F5344CB8AC3E}">
        <p14:creationId xmlns:p14="http://schemas.microsoft.com/office/powerpoint/2010/main" val="32529509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524002" y="35257"/>
            <a:ext cx="4952999" cy="9906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Solvency</a:t>
            </a:r>
          </a:p>
        </p:txBody>
      </p:sp>
      <p:sp>
        <p:nvSpPr>
          <p:cNvPr id="8"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21</a:t>
            </a:r>
          </a:p>
        </p:txBody>
      </p:sp>
      <p:graphicFrame>
        <p:nvGraphicFramePr>
          <p:cNvPr id="11" name="Chart 10"/>
          <p:cNvGraphicFramePr/>
          <p:nvPr>
            <p:extLst>
              <p:ext uri="{D42A27DB-BD31-4B8C-83A1-F6EECF244321}">
                <p14:modId xmlns:p14="http://schemas.microsoft.com/office/powerpoint/2010/main" val="1809695618"/>
              </p:ext>
            </p:extLst>
          </p:nvPr>
        </p:nvGraphicFramePr>
        <p:xfrm>
          <a:off x="186813" y="1024355"/>
          <a:ext cx="11680722" cy="5071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89980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524002" y="35257"/>
            <a:ext cx="3581399" cy="990600"/>
          </a:xfrm>
          <a:prstGeom prst="rect">
            <a:avLst/>
          </a:prstGeom>
          <a:noFill/>
          <a:ln w="50800">
            <a:noFill/>
            <a:miter lim="800000"/>
            <a:headEnd/>
            <a:tailEnd/>
          </a:ln>
          <a:effectLst/>
        </p:spPr>
        <p:txBody>
          <a:bodyPr lIns="92075" tIns="46038" rIns="92075" bIns="46038" anchor="ctr"/>
          <a:lstStyle/>
          <a:p>
            <a:pPr algn="ctr">
              <a:spcBef>
                <a:spcPct val="0"/>
              </a:spcBef>
              <a:buClrTx/>
              <a:buSzTx/>
              <a:buFontTx/>
              <a:buNone/>
              <a:defRPr/>
            </a:pPr>
            <a:r>
              <a:rPr lang="en-US" sz="3200" b="1" dirty="0">
                <a:solidFill>
                  <a:srgbClr val="EEECE1"/>
                </a:solidFill>
                <a:effectLst>
                  <a:outerShdw blurRad="38100" dist="38100" dir="2700000" algn="tl">
                    <a:srgbClr val="000000"/>
                  </a:outerShdw>
                </a:effectLst>
              </a:rPr>
              <a:t> </a:t>
            </a:r>
            <a:r>
              <a:rPr lang="en-US" sz="3000" b="1" dirty="0">
                <a:solidFill>
                  <a:srgbClr val="008000"/>
                </a:solidFill>
                <a:effectLst>
                  <a:outerShdw blurRad="38100" dist="38100" dir="2700000" algn="tl">
                    <a:srgbClr val="000000"/>
                  </a:outerShdw>
                </a:effectLst>
              </a:rPr>
              <a:t>How Does Your Farm Stack UP?</a:t>
            </a:r>
          </a:p>
        </p:txBody>
      </p:sp>
      <p:sp>
        <p:nvSpPr>
          <p:cNvPr id="10"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buClr>
                <a:srgbClr val="CC9900"/>
              </a:buClr>
            </a:pPr>
            <a:r>
              <a:rPr lang="en-US" sz="1600" dirty="0">
                <a:solidFill>
                  <a:prstClr val="black"/>
                </a:solidFill>
              </a:rPr>
              <a:t>Pg 21</a:t>
            </a:r>
          </a:p>
        </p:txBody>
      </p:sp>
      <p:pic>
        <p:nvPicPr>
          <p:cNvPr id="4" name="Picture 3">
            <a:extLst>
              <a:ext uri="{FF2B5EF4-FFF2-40B4-BE49-F238E27FC236}">
                <a16:creationId xmlns:a16="http://schemas.microsoft.com/office/drawing/2014/main" id="{97A38E7C-4316-3BED-7B91-0CEB2CC754FC}"/>
              </a:ext>
            </a:extLst>
          </p:cNvPr>
          <p:cNvPicPr>
            <a:picLocks noChangeAspect="1"/>
          </p:cNvPicPr>
          <p:nvPr/>
        </p:nvPicPr>
        <p:blipFill>
          <a:blip r:embed="rId2"/>
          <a:stretch>
            <a:fillRect/>
          </a:stretch>
        </p:blipFill>
        <p:spPr>
          <a:xfrm>
            <a:off x="80040" y="1495425"/>
            <a:ext cx="9673560" cy="4830801"/>
          </a:xfrm>
          <a:prstGeom prst="rect">
            <a:avLst/>
          </a:prstGeom>
        </p:spPr>
      </p:pic>
      <p:pic>
        <p:nvPicPr>
          <p:cNvPr id="8" name="Picture 7">
            <a:extLst>
              <a:ext uri="{FF2B5EF4-FFF2-40B4-BE49-F238E27FC236}">
                <a16:creationId xmlns:a16="http://schemas.microsoft.com/office/drawing/2014/main" id="{B4FB59A3-FD3F-A075-E697-D7CB99CD09E9}"/>
              </a:ext>
            </a:extLst>
          </p:cNvPr>
          <p:cNvPicPr>
            <a:picLocks noChangeAspect="1"/>
          </p:cNvPicPr>
          <p:nvPr/>
        </p:nvPicPr>
        <p:blipFill>
          <a:blip r:embed="rId3"/>
          <a:stretch>
            <a:fillRect/>
          </a:stretch>
        </p:blipFill>
        <p:spPr>
          <a:xfrm>
            <a:off x="80040" y="676582"/>
            <a:ext cx="9673560" cy="809625"/>
          </a:xfrm>
          <a:prstGeom prst="rect">
            <a:avLst/>
          </a:prstGeom>
        </p:spPr>
      </p:pic>
      <p:sp>
        <p:nvSpPr>
          <p:cNvPr id="16" name="Rounded Rectangle 15"/>
          <p:cNvSpPr/>
          <p:nvPr/>
        </p:nvSpPr>
        <p:spPr>
          <a:xfrm>
            <a:off x="80040" y="3429000"/>
            <a:ext cx="9673560" cy="2657167"/>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C9900"/>
              </a:buClr>
            </a:pPr>
            <a:r>
              <a:rPr lang="en-US" dirty="0">
                <a:solidFill>
                  <a:prstClr val="white"/>
                </a:solidFill>
              </a:rPr>
              <a:t>`</a:t>
            </a:r>
          </a:p>
        </p:txBody>
      </p:sp>
    </p:spTree>
    <p:extLst>
      <p:ext uri="{BB962C8B-B14F-4D97-AF65-F5344CB8AC3E}">
        <p14:creationId xmlns:p14="http://schemas.microsoft.com/office/powerpoint/2010/main" val="3670553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Box 8"/>
          <p:cNvSpPr txBox="1">
            <a:spLocks noChangeArrowheads="1"/>
          </p:cNvSpPr>
          <p:nvPr/>
        </p:nvSpPr>
        <p:spPr bwMode="auto">
          <a:xfrm>
            <a:off x="2514600" y="1143002"/>
            <a:ext cx="7086600" cy="646331"/>
          </a:xfrm>
          <a:prstGeom prst="rect">
            <a:avLst/>
          </a:prstGeom>
          <a:noFill/>
          <a:ln w="9525">
            <a:noFill/>
            <a:miter lim="800000"/>
            <a:headEnd/>
            <a:tailEnd/>
          </a:ln>
        </p:spPr>
        <p:txBody>
          <a:bodyPr wrap="square">
            <a:spAutoFit/>
          </a:bodyPr>
          <a:lstStyle/>
          <a:p>
            <a:pPr algn="ctr"/>
            <a:r>
              <a:rPr lang="en-US" sz="3600" b="1" dirty="0"/>
              <a:t>Rate of Return on Assets</a:t>
            </a:r>
            <a:endParaRPr lang="en-US" dirty="0"/>
          </a:p>
        </p:txBody>
      </p:sp>
      <p:sp>
        <p:nvSpPr>
          <p:cNvPr id="11" name="TextBox 10"/>
          <p:cNvSpPr txBox="1"/>
          <p:nvPr/>
        </p:nvSpPr>
        <p:spPr>
          <a:xfrm>
            <a:off x="2590800" y="1828801"/>
            <a:ext cx="7010400" cy="954107"/>
          </a:xfrm>
          <a:prstGeom prst="rect">
            <a:avLst/>
          </a:prstGeom>
          <a:solidFill>
            <a:srgbClr val="FFFFCC"/>
          </a:solidFill>
        </p:spPr>
        <p:txBody>
          <a:bodyPr>
            <a:spAutoFit/>
          </a:bodyPr>
          <a:lstStyle/>
          <a:p>
            <a:pPr>
              <a:defRPr/>
            </a:pPr>
            <a:r>
              <a:rPr lang="en-US" sz="2800" b="1" dirty="0">
                <a:solidFill>
                  <a:schemeClr val="bg1">
                    <a:lumMod val="50000"/>
                  </a:schemeClr>
                </a:solidFill>
              </a:rPr>
              <a:t>Interest rate earned on all money invested in the business…</a:t>
            </a:r>
          </a:p>
        </p:txBody>
      </p:sp>
      <p:sp>
        <p:nvSpPr>
          <p:cNvPr id="5" name="TextBox 8"/>
          <p:cNvSpPr txBox="1">
            <a:spLocks noChangeArrowheads="1"/>
          </p:cNvSpPr>
          <p:nvPr/>
        </p:nvSpPr>
        <p:spPr bwMode="auto">
          <a:xfrm>
            <a:off x="2514600" y="3124201"/>
            <a:ext cx="7086600" cy="646331"/>
          </a:xfrm>
          <a:prstGeom prst="rect">
            <a:avLst/>
          </a:prstGeom>
          <a:noFill/>
          <a:ln w="9525">
            <a:noFill/>
            <a:miter lim="800000"/>
            <a:headEnd/>
            <a:tailEnd/>
          </a:ln>
        </p:spPr>
        <p:txBody>
          <a:bodyPr>
            <a:spAutoFit/>
          </a:bodyPr>
          <a:lstStyle/>
          <a:p>
            <a:pPr algn="ctr"/>
            <a:r>
              <a:rPr lang="en-US" sz="3600" b="1" dirty="0"/>
              <a:t>Rate of Return on Equity</a:t>
            </a:r>
          </a:p>
        </p:txBody>
      </p:sp>
      <p:sp>
        <p:nvSpPr>
          <p:cNvPr id="6" name="TextBox 5"/>
          <p:cNvSpPr txBox="1"/>
          <p:nvPr/>
        </p:nvSpPr>
        <p:spPr>
          <a:xfrm>
            <a:off x="2590800" y="3810001"/>
            <a:ext cx="7010400" cy="954107"/>
          </a:xfrm>
          <a:prstGeom prst="rect">
            <a:avLst/>
          </a:prstGeom>
          <a:solidFill>
            <a:srgbClr val="FFFFCC"/>
          </a:solidFill>
        </p:spPr>
        <p:txBody>
          <a:bodyPr>
            <a:spAutoFit/>
          </a:bodyPr>
          <a:lstStyle/>
          <a:p>
            <a:pPr>
              <a:defRPr/>
            </a:pPr>
            <a:r>
              <a:rPr lang="en-US" sz="2800" b="1" dirty="0">
                <a:solidFill>
                  <a:schemeClr val="bg1">
                    <a:lumMod val="50000"/>
                  </a:schemeClr>
                </a:solidFill>
              </a:rPr>
              <a:t>Interest rate earned on YOUR money invested in the business…</a:t>
            </a:r>
          </a:p>
        </p:txBody>
      </p:sp>
      <p:sp>
        <p:nvSpPr>
          <p:cNvPr id="9" name="Rectangle 7"/>
          <p:cNvSpPr>
            <a:spLocks noChangeArrowheads="1"/>
          </p:cNvSpPr>
          <p:nvPr/>
        </p:nvSpPr>
        <p:spPr bwMode="auto">
          <a:xfrm>
            <a:off x="1524002" y="76200"/>
            <a:ext cx="3352799" cy="914400"/>
          </a:xfrm>
          <a:prstGeom prst="rect">
            <a:avLst/>
          </a:prstGeom>
          <a:noFill/>
          <a:ln w="50800">
            <a:noFill/>
            <a:miter lim="800000"/>
            <a:headEnd/>
            <a:tailEnd/>
          </a:ln>
          <a:effectLst/>
        </p:spPr>
        <p:txBody>
          <a:bodyPr lIns="92075" tIns="46038" rIns="92075" bIns="46038" anchor="ctr"/>
          <a:lstStyle/>
          <a:p>
            <a:pPr algn="ctr">
              <a:spcBef>
                <a:spcPct val="0"/>
              </a:spcBef>
              <a:buClrTx/>
              <a:buSzTx/>
              <a:buFontTx/>
              <a:buNone/>
              <a:defRPr/>
            </a:pPr>
            <a:r>
              <a:rPr lang="en-US" sz="3200" b="1" dirty="0">
                <a:solidFill>
                  <a:srgbClr val="008000"/>
                </a:solidFill>
                <a:effectLst>
                  <a:outerShdw blurRad="38100" dist="38100" dir="2700000" algn="tl">
                    <a:srgbClr val="000000"/>
                  </a:outerShdw>
                </a:effectLst>
              </a:rPr>
              <a:t>Profitability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6F5189-381E-351F-47E9-095C09728BBA}"/>
              </a:ext>
            </a:extLst>
          </p:cNvPr>
          <p:cNvPicPr>
            <a:picLocks noChangeAspect="1"/>
          </p:cNvPicPr>
          <p:nvPr/>
        </p:nvPicPr>
        <p:blipFill>
          <a:blip r:embed="rId2"/>
          <a:stretch>
            <a:fillRect/>
          </a:stretch>
        </p:blipFill>
        <p:spPr>
          <a:xfrm>
            <a:off x="1524000" y="1499093"/>
            <a:ext cx="9124950" cy="3505200"/>
          </a:xfrm>
          <a:prstGeom prst="rect">
            <a:avLst/>
          </a:prstGeom>
        </p:spPr>
      </p:pic>
      <p:sp>
        <p:nvSpPr>
          <p:cNvPr id="2" name="Title 1"/>
          <p:cNvSpPr>
            <a:spLocks noGrp="1"/>
          </p:cNvSpPr>
          <p:nvPr>
            <p:ph type="title"/>
          </p:nvPr>
        </p:nvSpPr>
        <p:spPr>
          <a:xfrm>
            <a:off x="1543050" y="550277"/>
            <a:ext cx="5943600" cy="609600"/>
          </a:xfrm>
          <a:noFill/>
          <a:ln w="50800">
            <a:noFill/>
            <a:miter lim="800000"/>
            <a:headEnd/>
            <a:tailEnd/>
          </a:ln>
          <a:effectLst/>
        </p:spPr>
        <p:txBody>
          <a:bodyPr vert="horz" lIns="92075" tIns="46038" rIns="92075" bIns="46038" rtlCol="0" anchor="ctr">
            <a:normAutofit/>
          </a:bodyPr>
          <a:lstStyle/>
          <a:p>
            <a:pPr fontAlgn="base">
              <a:spcAft>
                <a:spcPct val="0"/>
              </a:spcAft>
            </a:pPr>
            <a:r>
              <a:rPr lang="en-US" sz="2600" dirty="0">
                <a:solidFill>
                  <a:schemeClr val="accent6">
                    <a:lumMod val="50000"/>
                  </a:schemeClr>
                </a:solidFill>
                <a:effectLst>
                  <a:outerShdw blurRad="38100" dist="38100" dir="2700000" algn="tl">
                    <a:srgbClr val="000000"/>
                  </a:outerShdw>
                </a:effectLst>
                <a:latin typeface="Tahoma" charset="0"/>
                <a:ea typeface="+mn-ea"/>
                <a:cs typeface="+mn-cs"/>
              </a:rPr>
              <a:t>Your financial scorecard</a:t>
            </a:r>
          </a:p>
        </p:txBody>
      </p:sp>
      <p:sp>
        <p:nvSpPr>
          <p:cNvPr id="4" name="Text Box 380"/>
          <p:cNvSpPr txBox="1">
            <a:spLocks noChangeArrowheads="1"/>
          </p:cNvSpPr>
          <p:nvPr/>
        </p:nvSpPr>
        <p:spPr bwMode="auto">
          <a:xfrm>
            <a:off x="9144000" y="685800"/>
            <a:ext cx="15240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Back Cover</a:t>
            </a:r>
          </a:p>
        </p:txBody>
      </p:sp>
      <p:sp>
        <p:nvSpPr>
          <p:cNvPr id="5" name="Rounded Rectangle 4"/>
          <p:cNvSpPr/>
          <p:nvPr/>
        </p:nvSpPr>
        <p:spPr>
          <a:xfrm>
            <a:off x="1514475" y="1981202"/>
            <a:ext cx="9144000" cy="1142999"/>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53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7148683"/>
              </p:ext>
            </p:extLst>
          </p:nvPr>
        </p:nvGraphicFramePr>
        <p:xfrm>
          <a:off x="226143" y="1024354"/>
          <a:ext cx="11661057" cy="497020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5"/>
          <p:cNvSpPr>
            <a:spLocks noChangeArrowheads="1"/>
          </p:cNvSpPr>
          <p:nvPr/>
        </p:nvSpPr>
        <p:spPr bwMode="auto">
          <a:xfrm>
            <a:off x="1676400" y="40943"/>
            <a:ext cx="3124200" cy="914400"/>
          </a:xfrm>
          <a:prstGeom prst="rect">
            <a:avLst/>
          </a:prstGeom>
          <a:noFill/>
          <a:ln w="50800">
            <a:noFill/>
            <a:miter lim="800000"/>
            <a:headEnd/>
            <a:tailEnd/>
          </a:ln>
          <a:effectLst/>
        </p:spPr>
        <p:txBody>
          <a:bodyPr lIns="92075" tIns="46038" rIns="92075" bIns="46038" anchor="ctr"/>
          <a:lstStyle/>
          <a:p>
            <a:pPr algn="ctr">
              <a:spcBef>
                <a:spcPct val="0"/>
              </a:spcBef>
              <a:buClrTx/>
              <a:buSzTx/>
              <a:buFontTx/>
              <a:buNone/>
              <a:defRPr/>
            </a:pPr>
            <a:r>
              <a:rPr lang="en-US" sz="3200" b="1" dirty="0">
                <a:solidFill>
                  <a:srgbClr val="008000"/>
                </a:solidFill>
                <a:effectLst>
                  <a:outerShdw blurRad="38100" dist="38100" dir="2700000" algn="tl">
                    <a:srgbClr val="000000"/>
                  </a:outerShdw>
                </a:effectLst>
              </a:rPr>
              <a:t>Profitability</a:t>
            </a:r>
          </a:p>
        </p:txBody>
      </p:sp>
      <p:sp>
        <p:nvSpPr>
          <p:cNvPr id="3" name="Text Box 16">
            <a:extLst>
              <a:ext uri="{FF2B5EF4-FFF2-40B4-BE49-F238E27FC236}">
                <a16:creationId xmlns:a16="http://schemas.microsoft.com/office/drawing/2014/main" id="{4A950BC9-60D5-9323-451E-85F5E1583CFE}"/>
              </a:ext>
            </a:extLst>
          </p:cNvPr>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21</a:t>
            </a:r>
          </a:p>
        </p:txBody>
      </p:sp>
    </p:spTree>
    <p:extLst>
      <p:ext uri="{BB962C8B-B14F-4D97-AF65-F5344CB8AC3E}">
        <p14:creationId xmlns:p14="http://schemas.microsoft.com/office/powerpoint/2010/main" val="63857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19020824"/>
              </p:ext>
            </p:extLst>
          </p:nvPr>
        </p:nvGraphicFramePr>
        <p:xfrm>
          <a:off x="127819" y="1219199"/>
          <a:ext cx="11543071" cy="469981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5"/>
          <p:cNvSpPr>
            <a:spLocks noChangeArrowheads="1"/>
          </p:cNvSpPr>
          <p:nvPr/>
        </p:nvSpPr>
        <p:spPr bwMode="auto">
          <a:xfrm>
            <a:off x="1676400" y="40943"/>
            <a:ext cx="3124200" cy="914400"/>
          </a:xfrm>
          <a:prstGeom prst="rect">
            <a:avLst/>
          </a:prstGeom>
          <a:noFill/>
          <a:ln w="50800">
            <a:noFill/>
            <a:miter lim="800000"/>
            <a:headEnd/>
            <a:tailEnd/>
          </a:ln>
          <a:effectLst/>
        </p:spPr>
        <p:txBody>
          <a:bodyPr lIns="92075" tIns="46038" rIns="92075" bIns="46038" anchor="ctr"/>
          <a:lstStyle/>
          <a:p>
            <a:pPr algn="ctr">
              <a:spcBef>
                <a:spcPct val="0"/>
              </a:spcBef>
              <a:buClrTx/>
              <a:buSzTx/>
              <a:buFontTx/>
              <a:buNone/>
              <a:defRPr/>
            </a:pPr>
            <a:r>
              <a:rPr lang="en-US" sz="3200" b="1" dirty="0">
                <a:solidFill>
                  <a:srgbClr val="008000"/>
                </a:solidFill>
                <a:effectLst>
                  <a:outerShdw blurRad="38100" dist="38100" dir="2700000" algn="tl">
                    <a:srgbClr val="000000"/>
                  </a:outerShdw>
                </a:effectLst>
              </a:rPr>
              <a:t>Profitability</a:t>
            </a:r>
          </a:p>
        </p:txBody>
      </p:sp>
      <p:sp>
        <p:nvSpPr>
          <p:cNvPr id="3" name="Text Box 16">
            <a:extLst>
              <a:ext uri="{FF2B5EF4-FFF2-40B4-BE49-F238E27FC236}">
                <a16:creationId xmlns:a16="http://schemas.microsoft.com/office/drawing/2014/main" id="{E4C8CCC4-3CFA-75C3-BF01-95D8C88B00E5}"/>
              </a:ext>
            </a:extLst>
          </p:cNvPr>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6</a:t>
            </a:r>
          </a:p>
        </p:txBody>
      </p:sp>
    </p:spTree>
    <p:extLst>
      <p:ext uri="{BB962C8B-B14F-4D97-AF65-F5344CB8AC3E}">
        <p14:creationId xmlns:p14="http://schemas.microsoft.com/office/powerpoint/2010/main" val="204101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2209800" y="6248400"/>
            <a:ext cx="1905000" cy="457200"/>
          </a:xfrm>
          <a:prstGeom prst="rect">
            <a:avLst/>
          </a:prstGeom>
          <a:noFill/>
          <a:ln w="9525">
            <a:noFill/>
            <a:miter lim="800000"/>
            <a:headEnd/>
            <a:tailEnd/>
          </a:ln>
        </p:spPr>
        <p:txBody>
          <a:bodyPr wrap="none" lIns="92075" tIns="46038" rIns="92075" bIns="46038" anchor="ctr"/>
          <a:lstStyle/>
          <a:p>
            <a:pPr eaLnBrk="0" hangingPunct="0">
              <a:spcBef>
                <a:spcPct val="0"/>
              </a:spcBef>
              <a:buClrTx/>
              <a:buSzTx/>
              <a:buFontTx/>
              <a:buNone/>
            </a:pPr>
            <a:endParaRPr lang="en-US" sz="1400">
              <a:latin typeface="Times New Roman" pitchFamily="18" charset="0"/>
            </a:endParaRPr>
          </a:p>
        </p:txBody>
      </p:sp>
      <p:sp>
        <p:nvSpPr>
          <p:cNvPr id="38915" name="Rectangle 7"/>
          <p:cNvSpPr>
            <a:spLocks noChangeArrowheads="1"/>
          </p:cNvSpPr>
          <p:nvPr/>
        </p:nvSpPr>
        <p:spPr bwMode="auto">
          <a:xfrm>
            <a:off x="8077200" y="6248400"/>
            <a:ext cx="1905000" cy="457200"/>
          </a:xfrm>
          <a:prstGeom prst="rect">
            <a:avLst/>
          </a:prstGeom>
          <a:noFill/>
          <a:ln w="9525">
            <a:noFill/>
            <a:miter lim="800000"/>
            <a:headEnd/>
            <a:tailEnd/>
          </a:ln>
        </p:spPr>
        <p:txBody>
          <a:bodyPr wrap="none" lIns="92075" tIns="46038" rIns="92075" bIns="46038" anchor="ctr"/>
          <a:lstStyle/>
          <a:p>
            <a:pPr algn="r" eaLnBrk="0" hangingPunct="0">
              <a:spcBef>
                <a:spcPct val="0"/>
              </a:spcBef>
              <a:buClrTx/>
              <a:buSzTx/>
              <a:buFontTx/>
              <a:buNone/>
            </a:pPr>
            <a:fld id="{9A950527-C153-46BE-86C3-AFEBD90A97B4}" type="slidenum">
              <a:rPr lang="en-US" sz="1400">
                <a:latin typeface="Times New Roman" pitchFamily="18" charset="0"/>
              </a:rPr>
              <a:pPr algn="r" eaLnBrk="0" hangingPunct="0">
                <a:spcBef>
                  <a:spcPct val="0"/>
                </a:spcBef>
                <a:buClrTx/>
                <a:buSzTx/>
                <a:buFontTx/>
                <a:buNone/>
              </a:pPr>
              <a:t>3</a:t>
            </a:fld>
            <a:endParaRPr lang="en-US" sz="1400">
              <a:latin typeface="Times New Roman" pitchFamily="18" charset="0"/>
            </a:endParaRPr>
          </a:p>
        </p:txBody>
      </p:sp>
      <p:sp>
        <p:nvSpPr>
          <p:cNvPr id="169992" name="Rectangle 8"/>
          <p:cNvSpPr>
            <a:spLocks noChangeArrowheads="1"/>
          </p:cNvSpPr>
          <p:nvPr/>
        </p:nvSpPr>
        <p:spPr bwMode="auto">
          <a:xfrm>
            <a:off x="1524000" y="0"/>
            <a:ext cx="9144000" cy="990600"/>
          </a:xfrm>
          <a:prstGeom prst="rect">
            <a:avLst/>
          </a:prstGeom>
          <a:gradFill flip="none" rotWithShape="1">
            <a:gsLst>
              <a:gs pos="0">
                <a:srgbClr val="66CCFF"/>
              </a:gs>
              <a:gs pos="50000">
                <a:schemeClr val="accent1">
                  <a:tint val="44500"/>
                  <a:satMod val="160000"/>
                </a:schemeClr>
              </a:gs>
              <a:gs pos="100000">
                <a:schemeClr val="accent1">
                  <a:tint val="23500"/>
                  <a:satMod val="160000"/>
                </a:schemeClr>
              </a:gs>
            </a:gsLst>
            <a:lin ang="16200000" scaled="1"/>
            <a:tileRect/>
          </a:gradFill>
          <a:ln w="9525">
            <a:noFill/>
            <a:miter lim="800000"/>
            <a:headEnd/>
            <a:tailEnd/>
          </a:ln>
          <a:effectLst/>
        </p:spPr>
        <p:txBody>
          <a:bodyPr lIns="92075" tIns="46038" rIns="92075" bIns="46038" anchor="ctr"/>
          <a:lstStyle/>
          <a:p>
            <a:pPr>
              <a:spcBef>
                <a:spcPct val="0"/>
              </a:spcBef>
              <a:buClrTx/>
              <a:buSzTx/>
              <a:buFontTx/>
              <a:buNone/>
              <a:defRPr/>
            </a:pPr>
            <a:r>
              <a:rPr lang="en-US" sz="4400" dirty="0">
                <a:solidFill>
                  <a:srgbClr val="002060"/>
                </a:solidFill>
                <a:effectLst>
                  <a:outerShdw blurRad="38100" dist="38100" dir="2700000" algn="tl">
                    <a:srgbClr val="000000"/>
                  </a:outerShdw>
                </a:effectLst>
              </a:rPr>
              <a:t>In the Report in 2023…</a:t>
            </a:r>
          </a:p>
        </p:txBody>
      </p:sp>
      <p:sp>
        <p:nvSpPr>
          <p:cNvPr id="38918" name="Rectangle 10"/>
          <p:cNvSpPr>
            <a:spLocks noChangeArrowheads="1"/>
          </p:cNvSpPr>
          <p:nvPr/>
        </p:nvSpPr>
        <p:spPr bwMode="auto">
          <a:xfrm>
            <a:off x="2590800" y="6400800"/>
            <a:ext cx="8077200" cy="457200"/>
          </a:xfrm>
          <a:prstGeom prst="rect">
            <a:avLst/>
          </a:prstGeom>
          <a:solidFill>
            <a:schemeClr val="bg2"/>
          </a:solidFill>
          <a:ln w="12700">
            <a:solidFill>
              <a:schemeClr val="bg2"/>
            </a:solidFill>
            <a:miter lim="800000"/>
            <a:headEnd type="none" w="sm" len="sm"/>
            <a:tailEnd type="none" w="sm" len="sm"/>
          </a:ln>
        </p:spPr>
        <p:txBody>
          <a:bodyPr wrap="none" lIns="92075" tIns="46038" rIns="92075" bIns="46038" anchor="ctr"/>
          <a:lstStyle/>
          <a:p>
            <a:endParaRPr lang="en-US"/>
          </a:p>
        </p:txBody>
      </p:sp>
      <p:sp>
        <p:nvSpPr>
          <p:cNvPr id="38919" name="Rectangle 12"/>
          <p:cNvSpPr>
            <a:spLocks noChangeArrowheads="1"/>
          </p:cNvSpPr>
          <p:nvPr/>
        </p:nvSpPr>
        <p:spPr bwMode="auto">
          <a:xfrm>
            <a:off x="2214564" y="6310313"/>
            <a:ext cx="833437" cy="457200"/>
          </a:xfrm>
          <a:prstGeom prst="rect">
            <a:avLst/>
          </a:prstGeom>
          <a:noFill/>
          <a:ln w="9525">
            <a:noFill/>
            <a:miter lim="800000"/>
            <a:headEnd/>
            <a:tailEnd/>
          </a:ln>
        </p:spPr>
        <p:txBody>
          <a:bodyPr wrap="none" anchor="ctr"/>
          <a:lstStyle/>
          <a:p>
            <a:endParaRPr lang="en-US"/>
          </a:p>
        </p:txBody>
      </p:sp>
      <p:sp>
        <p:nvSpPr>
          <p:cNvPr id="10" name="Rectangle 9"/>
          <p:cNvSpPr/>
          <p:nvPr/>
        </p:nvSpPr>
        <p:spPr>
          <a:xfrm>
            <a:off x="1524000" y="5105400"/>
            <a:ext cx="9144000" cy="1905000"/>
          </a:xfrm>
          <a:prstGeom prst="rect">
            <a:avLst/>
          </a:prstGeom>
          <a:gradFill>
            <a:gsLst>
              <a:gs pos="0">
                <a:srgbClr val="D6B19C"/>
              </a:gs>
              <a:gs pos="72000">
                <a:srgbClr val="D49E6C"/>
              </a:gs>
              <a:gs pos="90000">
                <a:srgbClr val="A65528"/>
              </a:gs>
              <a:gs pos="100000">
                <a:srgbClr val="66301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8763000" y="654050"/>
            <a:ext cx="19050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Cover &amp; Inside</a:t>
            </a:r>
          </a:p>
        </p:txBody>
      </p:sp>
      <p:sp>
        <p:nvSpPr>
          <p:cNvPr id="15" name="Rectangle 9"/>
          <p:cNvSpPr>
            <a:spLocks noChangeArrowheads="1"/>
          </p:cNvSpPr>
          <p:nvPr/>
        </p:nvSpPr>
        <p:spPr bwMode="auto">
          <a:xfrm>
            <a:off x="1683707" y="1307056"/>
            <a:ext cx="6019800" cy="3795809"/>
          </a:xfrm>
          <a:prstGeom prst="rect">
            <a:avLst/>
          </a:prstGeom>
          <a:solidFill>
            <a:schemeClr val="tx1">
              <a:alpha val="33000"/>
            </a:schemeClr>
          </a:solidFill>
          <a:ln w="9525">
            <a:noFill/>
            <a:miter lim="800000"/>
            <a:headEnd/>
            <a:tailEnd/>
          </a:ln>
          <a:effectLst/>
        </p:spPr>
        <p:txBody>
          <a:bodyPr lIns="92075" tIns="46038" rIns="92075" bIns="46038"/>
          <a:lstStyle/>
          <a:p>
            <a:pPr marL="342900" indent="-342900">
              <a:lnSpc>
                <a:spcPct val="90000"/>
              </a:lnSpc>
              <a:buFont typeface="Wingdings" pitchFamily="2" charset="2"/>
              <a:buChar char="n"/>
              <a:defRPr/>
            </a:pPr>
            <a:r>
              <a:rPr lang="en-US" sz="2600" b="1" dirty="0">
                <a:solidFill>
                  <a:srgbClr val="FFFF00"/>
                </a:solidFill>
              </a:rPr>
              <a:t>Northern Minnesota Report</a:t>
            </a:r>
            <a:endParaRPr lang="en-US" sz="800" b="1" dirty="0">
              <a:solidFill>
                <a:srgbClr val="FFFF00"/>
              </a:solidFill>
            </a:endParaRPr>
          </a:p>
          <a:p>
            <a:pPr marL="342900" indent="-342900">
              <a:buFont typeface="Wingdings" pitchFamily="2" charset="2"/>
              <a:buChar char="n"/>
              <a:defRPr/>
            </a:pPr>
            <a:r>
              <a:rPr lang="en-US" sz="2600" b="1" dirty="0">
                <a:solidFill>
                  <a:schemeClr val="bg1"/>
                </a:solidFill>
              </a:rPr>
              <a:t>21-year partnership between Northland and Central Lakes Colleges, and a 12-year partnership with </a:t>
            </a:r>
            <a:r>
              <a:rPr lang="en-US" sz="2800" b="1" dirty="0">
                <a:solidFill>
                  <a:schemeClr val="bg1"/>
                </a:solidFill>
              </a:rPr>
              <a:t>Alexandria, and St. Cloud Colleges</a:t>
            </a:r>
          </a:p>
          <a:p>
            <a:pPr marL="342900" indent="-342900">
              <a:buFont typeface="Wingdings" pitchFamily="2" charset="2"/>
              <a:buChar char="n"/>
              <a:defRPr/>
            </a:pPr>
            <a:r>
              <a:rPr lang="en-US" sz="2600" b="1" dirty="0">
                <a:solidFill>
                  <a:srgbClr val="FFFF00"/>
                </a:solidFill>
              </a:rPr>
              <a:t>Includes data from 581 farms working with 22 instructors</a:t>
            </a:r>
          </a:p>
        </p:txBody>
      </p:sp>
      <p:pic>
        <p:nvPicPr>
          <p:cNvPr id="4" name="Picture 3">
            <a:extLst>
              <a:ext uri="{FF2B5EF4-FFF2-40B4-BE49-F238E27FC236}">
                <a16:creationId xmlns:a16="http://schemas.microsoft.com/office/drawing/2014/main" id="{6D35F48F-B176-4D59-B5E5-0A52768F25BA}"/>
              </a:ext>
            </a:extLst>
          </p:cNvPr>
          <p:cNvPicPr>
            <a:picLocks noChangeAspect="1"/>
          </p:cNvPicPr>
          <p:nvPr/>
        </p:nvPicPr>
        <p:blipFill>
          <a:blip r:embed="rId3"/>
          <a:stretch>
            <a:fillRect/>
          </a:stretch>
        </p:blipFill>
        <p:spPr>
          <a:xfrm>
            <a:off x="1683708" y="5262343"/>
            <a:ext cx="8831893" cy="1050740"/>
          </a:xfrm>
          <a:prstGeom prst="rect">
            <a:avLst/>
          </a:prstGeom>
        </p:spPr>
      </p:pic>
      <p:pic>
        <p:nvPicPr>
          <p:cNvPr id="6" name="Picture 5">
            <a:extLst>
              <a:ext uri="{FF2B5EF4-FFF2-40B4-BE49-F238E27FC236}">
                <a16:creationId xmlns:a16="http://schemas.microsoft.com/office/drawing/2014/main" id="{145D0E94-200E-4706-B880-49A75287FB68}"/>
              </a:ext>
            </a:extLst>
          </p:cNvPr>
          <p:cNvPicPr>
            <a:picLocks noChangeAspect="1"/>
          </p:cNvPicPr>
          <p:nvPr/>
        </p:nvPicPr>
        <p:blipFill>
          <a:blip r:embed="rId4"/>
          <a:stretch>
            <a:fillRect/>
          </a:stretch>
        </p:blipFill>
        <p:spPr>
          <a:xfrm>
            <a:off x="1683707" y="5224463"/>
            <a:ext cx="8831892" cy="1114425"/>
          </a:xfrm>
          <a:prstGeom prst="rect">
            <a:avLst/>
          </a:prstGeom>
        </p:spPr>
      </p:pic>
      <p:pic>
        <p:nvPicPr>
          <p:cNvPr id="3" name="Picture 2">
            <a:extLst>
              <a:ext uri="{FF2B5EF4-FFF2-40B4-BE49-F238E27FC236}">
                <a16:creationId xmlns:a16="http://schemas.microsoft.com/office/drawing/2014/main" id="{98B52567-9EDC-6ACB-42B6-16BA7CEE8D48}"/>
              </a:ext>
            </a:extLst>
          </p:cNvPr>
          <p:cNvPicPr>
            <a:picLocks noChangeAspect="1"/>
          </p:cNvPicPr>
          <p:nvPr/>
        </p:nvPicPr>
        <p:blipFill>
          <a:blip r:embed="rId5"/>
          <a:stretch>
            <a:fillRect/>
          </a:stretch>
        </p:blipFill>
        <p:spPr>
          <a:xfrm>
            <a:off x="7310562" y="1302293"/>
            <a:ext cx="3338389" cy="3798345"/>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93C2E0-D4BE-C949-08D7-73CE672A308D}"/>
              </a:ext>
            </a:extLst>
          </p:cNvPr>
          <p:cNvPicPr>
            <a:picLocks noChangeAspect="1"/>
          </p:cNvPicPr>
          <p:nvPr/>
        </p:nvPicPr>
        <p:blipFill>
          <a:blip r:embed="rId2"/>
          <a:stretch>
            <a:fillRect/>
          </a:stretch>
        </p:blipFill>
        <p:spPr>
          <a:xfrm>
            <a:off x="80039" y="2701917"/>
            <a:ext cx="11699109" cy="2459141"/>
          </a:xfrm>
          <a:prstGeom prst="rect">
            <a:avLst/>
          </a:prstGeom>
        </p:spPr>
      </p:pic>
      <p:sp>
        <p:nvSpPr>
          <p:cNvPr id="7" name="Rectangle 9"/>
          <p:cNvSpPr>
            <a:spLocks noChangeArrowheads="1"/>
          </p:cNvSpPr>
          <p:nvPr/>
        </p:nvSpPr>
        <p:spPr bwMode="auto">
          <a:xfrm>
            <a:off x="1524002" y="35257"/>
            <a:ext cx="3505199" cy="990600"/>
          </a:xfrm>
          <a:prstGeom prst="rect">
            <a:avLst/>
          </a:prstGeom>
          <a:noFill/>
          <a:ln w="50800">
            <a:noFill/>
            <a:miter lim="800000"/>
            <a:headEnd/>
            <a:tailEnd/>
          </a:ln>
          <a:effectLst/>
        </p:spPr>
        <p:txBody>
          <a:bodyPr lIns="92075" tIns="46038" rIns="92075" bIns="46038" anchor="ctr"/>
          <a:lstStyle/>
          <a:p>
            <a:pPr algn="ctr">
              <a:spcBef>
                <a:spcPct val="0"/>
              </a:spcBef>
              <a:buClrTx/>
              <a:buSzTx/>
              <a:buFontTx/>
              <a:buNone/>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How Does Your Farm Stack UP?</a:t>
            </a:r>
          </a:p>
        </p:txBody>
      </p:sp>
      <p:sp>
        <p:nvSpPr>
          <p:cNvPr id="10"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21</a:t>
            </a:r>
          </a:p>
        </p:txBody>
      </p:sp>
      <p:sp>
        <p:nvSpPr>
          <p:cNvPr id="16" name="Rounded Rectangle 15"/>
          <p:cNvSpPr/>
          <p:nvPr/>
        </p:nvSpPr>
        <p:spPr>
          <a:xfrm>
            <a:off x="80038" y="2576052"/>
            <a:ext cx="11895652" cy="2703871"/>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572DDB-A464-B2C2-6191-1CDF3A73B882}"/>
              </a:ext>
            </a:extLst>
          </p:cNvPr>
          <p:cNvPicPr>
            <a:picLocks noChangeAspect="1"/>
          </p:cNvPicPr>
          <p:nvPr/>
        </p:nvPicPr>
        <p:blipFill>
          <a:blip r:embed="rId3"/>
          <a:stretch>
            <a:fillRect/>
          </a:stretch>
        </p:blipFill>
        <p:spPr>
          <a:xfrm>
            <a:off x="80040" y="1892292"/>
            <a:ext cx="11699108" cy="809625"/>
          </a:xfrm>
          <a:prstGeom prst="rect">
            <a:avLst/>
          </a:prstGeom>
        </p:spPr>
      </p:pic>
    </p:spTree>
    <p:extLst>
      <p:ext uri="{BB962C8B-B14F-4D97-AF65-F5344CB8AC3E}">
        <p14:creationId xmlns:p14="http://schemas.microsoft.com/office/powerpoint/2010/main" val="2412195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43" name="Rectangle 15"/>
          <p:cNvSpPr>
            <a:spLocks noChangeArrowheads="1"/>
          </p:cNvSpPr>
          <p:nvPr/>
        </p:nvSpPr>
        <p:spPr bwMode="auto">
          <a:xfrm>
            <a:off x="1528763" y="388937"/>
            <a:ext cx="4571999" cy="9144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rgbClr val="008000"/>
                </a:solidFill>
                <a:effectLst>
                  <a:outerShdw blurRad="38100" dist="38100" dir="2700000" algn="tl">
                    <a:srgbClr val="000000"/>
                  </a:outerShdw>
                </a:effectLst>
              </a:rPr>
              <a:t>Repayment Capacity</a:t>
            </a:r>
          </a:p>
        </p:txBody>
      </p:sp>
      <p:sp>
        <p:nvSpPr>
          <p:cNvPr id="48132" name="TextBox 8"/>
          <p:cNvSpPr txBox="1">
            <a:spLocks noChangeArrowheads="1"/>
          </p:cNvSpPr>
          <p:nvPr/>
        </p:nvSpPr>
        <p:spPr bwMode="auto">
          <a:xfrm>
            <a:off x="2552700" y="1391819"/>
            <a:ext cx="7086600" cy="646331"/>
          </a:xfrm>
          <a:prstGeom prst="rect">
            <a:avLst/>
          </a:prstGeom>
          <a:noFill/>
          <a:ln w="9525">
            <a:noFill/>
            <a:miter lim="800000"/>
            <a:headEnd/>
            <a:tailEnd/>
          </a:ln>
        </p:spPr>
        <p:txBody>
          <a:bodyPr>
            <a:spAutoFit/>
          </a:bodyPr>
          <a:lstStyle/>
          <a:p>
            <a:pPr algn="ctr"/>
            <a:r>
              <a:rPr lang="en-US" b="1" dirty="0"/>
              <a:t>*Debt Coverage Ratio-New Ratio in 2022</a:t>
            </a:r>
          </a:p>
          <a:p>
            <a:endParaRPr lang="en-US" dirty="0"/>
          </a:p>
        </p:txBody>
      </p:sp>
      <p:sp>
        <p:nvSpPr>
          <p:cNvPr id="11" name="TextBox 10"/>
          <p:cNvSpPr txBox="1"/>
          <p:nvPr/>
        </p:nvSpPr>
        <p:spPr>
          <a:xfrm>
            <a:off x="1752600" y="4071184"/>
            <a:ext cx="8763000" cy="707886"/>
          </a:xfrm>
          <a:prstGeom prst="rect">
            <a:avLst/>
          </a:prstGeom>
          <a:solidFill>
            <a:srgbClr val="FFFFCC"/>
          </a:solidFill>
        </p:spPr>
        <p:txBody>
          <a:bodyPr wrap="square">
            <a:spAutoFit/>
          </a:bodyPr>
          <a:lstStyle/>
          <a:p>
            <a:pPr>
              <a:defRPr/>
            </a:pPr>
            <a:r>
              <a:rPr lang="en-US" sz="2000" b="1" dirty="0">
                <a:solidFill>
                  <a:schemeClr val="bg1">
                    <a:lumMod val="50000"/>
                  </a:schemeClr>
                </a:solidFill>
              </a:rPr>
              <a:t>The Term Debt Coverage Ratio measures the ability of the business to pay all intermediate and long-term debt payments.  </a:t>
            </a:r>
          </a:p>
        </p:txBody>
      </p:sp>
      <p:sp>
        <p:nvSpPr>
          <p:cNvPr id="2" name="TextBox 8">
            <a:extLst>
              <a:ext uri="{FF2B5EF4-FFF2-40B4-BE49-F238E27FC236}">
                <a16:creationId xmlns:a16="http://schemas.microsoft.com/office/drawing/2014/main" id="{9ADC24FA-DEDE-DE66-59AF-F54DC6E1FD68}"/>
              </a:ext>
            </a:extLst>
          </p:cNvPr>
          <p:cNvSpPr txBox="1">
            <a:spLocks noChangeArrowheads="1"/>
          </p:cNvSpPr>
          <p:nvPr/>
        </p:nvSpPr>
        <p:spPr bwMode="auto">
          <a:xfrm>
            <a:off x="2438400" y="3318722"/>
            <a:ext cx="7086600" cy="646331"/>
          </a:xfrm>
          <a:prstGeom prst="rect">
            <a:avLst/>
          </a:prstGeom>
          <a:noFill/>
          <a:ln w="9525">
            <a:noFill/>
            <a:miter lim="800000"/>
            <a:headEnd/>
            <a:tailEnd/>
          </a:ln>
        </p:spPr>
        <p:txBody>
          <a:bodyPr>
            <a:spAutoFit/>
          </a:bodyPr>
          <a:lstStyle/>
          <a:p>
            <a:pPr algn="ctr"/>
            <a:r>
              <a:rPr lang="en-US" b="1" dirty="0"/>
              <a:t>Term Debt Coverage Ratio</a:t>
            </a:r>
          </a:p>
          <a:p>
            <a:endParaRPr lang="en-US" dirty="0"/>
          </a:p>
        </p:txBody>
      </p:sp>
      <p:sp>
        <p:nvSpPr>
          <p:cNvPr id="3" name="TextBox 2">
            <a:extLst>
              <a:ext uri="{FF2B5EF4-FFF2-40B4-BE49-F238E27FC236}">
                <a16:creationId xmlns:a16="http://schemas.microsoft.com/office/drawing/2014/main" id="{0B2B38BA-E1D7-B553-31F1-9EB78002E57D}"/>
              </a:ext>
            </a:extLst>
          </p:cNvPr>
          <p:cNvSpPr txBox="1"/>
          <p:nvPr/>
        </p:nvSpPr>
        <p:spPr>
          <a:xfrm>
            <a:off x="1676400" y="1922525"/>
            <a:ext cx="8991600" cy="707886"/>
          </a:xfrm>
          <a:prstGeom prst="rect">
            <a:avLst/>
          </a:prstGeom>
          <a:solidFill>
            <a:srgbClr val="FFFFCC"/>
          </a:solidFill>
        </p:spPr>
        <p:txBody>
          <a:bodyPr wrap="square">
            <a:spAutoFit/>
          </a:bodyPr>
          <a:lstStyle/>
          <a:p>
            <a:pPr>
              <a:defRPr/>
            </a:pPr>
            <a:r>
              <a:rPr lang="en-US" sz="2000" b="1" dirty="0">
                <a:solidFill>
                  <a:schemeClr val="bg1">
                    <a:lumMod val="50000"/>
                  </a:schemeClr>
                </a:solidFill>
              </a:rPr>
              <a:t>The Debt Coverage Ratio measures the ability of the business to pay all current, intermediate and long-term debt payments.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47616768"/>
              </p:ext>
            </p:extLst>
          </p:nvPr>
        </p:nvGraphicFramePr>
        <p:xfrm>
          <a:off x="167148" y="1142999"/>
          <a:ext cx="10348452" cy="512998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5"/>
          <p:cNvSpPr>
            <a:spLocks noChangeArrowheads="1"/>
          </p:cNvSpPr>
          <p:nvPr/>
        </p:nvSpPr>
        <p:spPr bwMode="auto">
          <a:xfrm>
            <a:off x="1523207" y="381000"/>
            <a:ext cx="5181600" cy="9144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rgbClr val="008000"/>
                </a:solidFill>
                <a:effectLst>
                  <a:outerShdw blurRad="38100" dist="38100" dir="2700000" algn="tl">
                    <a:srgbClr val="000000"/>
                  </a:outerShdw>
                </a:effectLst>
              </a:rPr>
              <a:t>Repayment Capacity</a:t>
            </a:r>
          </a:p>
        </p:txBody>
      </p:sp>
      <p:sp>
        <p:nvSpPr>
          <p:cNvPr id="3" name="Text Box 16">
            <a:extLst>
              <a:ext uri="{FF2B5EF4-FFF2-40B4-BE49-F238E27FC236}">
                <a16:creationId xmlns:a16="http://schemas.microsoft.com/office/drawing/2014/main" id="{ECDFDD1D-061A-B797-3E23-59A48974949B}"/>
              </a:ext>
            </a:extLst>
          </p:cNvPr>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21</a:t>
            </a:r>
          </a:p>
        </p:txBody>
      </p:sp>
    </p:spTree>
    <p:extLst>
      <p:ext uri="{BB962C8B-B14F-4D97-AF65-F5344CB8AC3E}">
        <p14:creationId xmlns:p14="http://schemas.microsoft.com/office/powerpoint/2010/main" val="35110534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53266214"/>
              </p:ext>
            </p:extLst>
          </p:nvPr>
        </p:nvGraphicFramePr>
        <p:xfrm>
          <a:off x="353961" y="1174809"/>
          <a:ext cx="11572568" cy="48916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a:spLocks noChangeArrowheads="1"/>
          </p:cNvSpPr>
          <p:nvPr/>
        </p:nvSpPr>
        <p:spPr bwMode="auto">
          <a:xfrm>
            <a:off x="1295401" y="529054"/>
            <a:ext cx="4952999" cy="990600"/>
          </a:xfrm>
          <a:prstGeom prst="rect">
            <a:avLst/>
          </a:prstGeom>
          <a:noFill/>
          <a:ln w="50800">
            <a:noFill/>
            <a:miter lim="800000"/>
            <a:headEnd/>
            <a:tailEnd/>
          </a:ln>
          <a:effectLst/>
        </p:spPr>
        <p:txBody>
          <a:bodyPr lIns="92075" tIns="46038" rIns="92075" bIns="46038" anchor="ctr"/>
          <a:lstStyle/>
          <a:p>
            <a:pPr>
              <a:spcBef>
                <a:spcPct val="0"/>
              </a:spcBef>
              <a:buClrTx/>
              <a:buSzTx/>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Repayment Capacity</a:t>
            </a:r>
          </a:p>
          <a:p>
            <a:pPr>
              <a:spcBef>
                <a:spcPct val="0"/>
              </a:spcBef>
              <a:buClrTx/>
              <a:buSzTx/>
              <a:buFontTx/>
              <a:buNone/>
              <a:defRPr/>
            </a:pPr>
            <a:endParaRPr lang="en-US" sz="3200" b="1" dirty="0">
              <a:solidFill>
                <a:srgbClr val="008000"/>
              </a:solidFill>
              <a:effectLst>
                <a:outerShdw blurRad="38100" dist="38100" dir="2700000" algn="tl">
                  <a:srgbClr val="000000"/>
                </a:outerShdw>
              </a:effectLst>
            </a:endParaRPr>
          </a:p>
        </p:txBody>
      </p:sp>
      <p:sp>
        <p:nvSpPr>
          <p:cNvPr id="8"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6 </a:t>
            </a:r>
          </a:p>
        </p:txBody>
      </p:sp>
    </p:spTree>
    <p:extLst>
      <p:ext uri="{BB962C8B-B14F-4D97-AF65-F5344CB8AC3E}">
        <p14:creationId xmlns:p14="http://schemas.microsoft.com/office/powerpoint/2010/main" val="38391031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32272132"/>
              </p:ext>
            </p:extLst>
          </p:nvPr>
        </p:nvGraphicFramePr>
        <p:xfrm>
          <a:off x="176981" y="1142999"/>
          <a:ext cx="11661058" cy="477601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5"/>
          <p:cNvSpPr>
            <a:spLocks noChangeArrowheads="1"/>
          </p:cNvSpPr>
          <p:nvPr/>
        </p:nvSpPr>
        <p:spPr bwMode="auto">
          <a:xfrm>
            <a:off x="1523207" y="381000"/>
            <a:ext cx="5181600" cy="9144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rgbClr val="008000"/>
                </a:solidFill>
                <a:effectLst>
                  <a:outerShdw blurRad="38100" dist="38100" dir="2700000" algn="tl">
                    <a:srgbClr val="000000"/>
                  </a:outerShdw>
                </a:effectLst>
              </a:rPr>
              <a:t>Repayment Capacity</a:t>
            </a:r>
          </a:p>
        </p:txBody>
      </p:sp>
      <p:sp>
        <p:nvSpPr>
          <p:cNvPr id="3" name="Text Box 16">
            <a:extLst>
              <a:ext uri="{FF2B5EF4-FFF2-40B4-BE49-F238E27FC236}">
                <a16:creationId xmlns:a16="http://schemas.microsoft.com/office/drawing/2014/main" id="{F36BBEBB-7BF3-CD9C-925C-B0C8C195B576}"/>
              </a:ext>
            </a:extLst>
          </p:cNvPr>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21</a:t>
            </a:r>
          </a:p>
        </p:txBody>
      </p:sp>
    </p:spTree>
    <p:extLst>
      <p:ext uri="{BB962C8B-B14F-4D97-AF65-F5344CB8AC3E}">
        <p14:creationId xmlns:p14="http://schemas.microsoft.com/office/powerpoint/2010/main" val="131592586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70225022"/>
              </p:ext>
            </p:extLst>
          </p:nvPr>
        </p:nvGraphicFramePr>
        <p:xfrm>
          <a:off x="196645" y="1174810"/>
          <a:ext cx="11641394" cy="485236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a:spLocks noChangeArrowheads="1"/>
          </p:cNvSpPr>
          <p:nvPr/>
        </p:nvSpPr>
        <p:spPr bwMode="auto">
          <a:xfrm>
            <a:off x="1295401" y="529054"/>
            <a:ext cx="4952999" cy="990600"/>
          </a:xfrm>
          <a:prstGeom prst="rect">
            <a:avLst/>
          </a:prstGeom>
          <a:noFill/>
          <a:ln w="50800">
            <a:noFill/>
            <a:miter lim="800000"/>
            <a:headEnd/>
            <a:tailEnd/>
          </a:ln>
          <a:effectLst/>
        </p:spPr>
        <p:txBody>
          <a:bodyPr lIns="92075" tIns="46038" rIns="92075" bIns="46038" anchor="ctr"/>
          <a:lstStyle/>
          <a:p>
            <a:pPr>
              <a:spcBef>
                <a:spcPct val="0"/>
              </a:spcBef>
              <a:buClrTx/>
              <a:buSzTx/>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Repayment Capacity</a:t>
            </a:r>
          </a:p>
          <a:p>
            <a:pPr>
              <a:spcBef>
                <a:spcPct val="0"/>
              </a:spcBef>
              <a:buClrTx/>
              <a:buSzTx/>
              <a:buFontTx/>
              <a:buNone/>
              <a:defRPr/>
            </a:pPr>
            <a:endParaRPr lang="en-US" sz="3200" b="1" dirty="0">
              <a:solidFill>
                <a:srgbClr val="008000"/>
              </a:solidFill>
              <a:effectLst>
                <a:outerShdw blurRad="38100" dist="38100" dir="2700000" algn="tl">
                  <a:srgbClr val="000000"/>
                </a:outerShdw>
              </a:effectLst>
            </a:endParaRPr>
          </a:p>
        </p:txBody>
      </p:sp>
      <p:sp>
        <p:nvSpPr>
          <p:cNvPr id="8"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6</a:t>
            </a:r>
          </a:p>
        </p:txBody>
      </p:sp>
    </p:spTree>
    <p:extLst>
      <p:ext uri="{BB962C8B-B14F-4D97-AF65-F5344CB8AC3E}">
        <p14:creationId xmlns:p14="http://schemas.microsoft.com/office/powerpoint/2010/main" val="15539925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21D525-E746-967B-0C25-3E058BCB3787}"/>
              </a:ext>
            </a:extLst>
          </p:cNvPr>
          <p:cNvPicPr>
            <a:picLocks noChangeAspect="1"/>
          </p:cNvPicPr>
          <p:nvPr/>
        </p:nvPicPr>
        <p:blipFill>
          <a:blip r:embed="rId2"/>
          <a:stretch>
            <a:fillRect/>
          </a:stretch>
        </p:blipFill>
        <p:spPr>
          <a:xfrm>
            <a:off x="70208" y="2212389"/>
            <a:ext cx="11721082" cy="2988876"/>
          </a:xfrm>
          <a:prstGeom prst="rect">
            <a:avLst/>
          </a:prstGeom>
        </p:spPr>
      </p:pic>
      <p:sp>
        <p:nvSpPr>
          <p:cNvPr id="7" name="Rectangle 9"/>
          <p:cNvSpPr>
            <a:spLocks noChangeArrowheads="1"/>
          </p:cNvSpPr>
          <p:nvPr/>
        </p:nvSpPr>
        <p:spPr bwMode="auto">
          <a:xfrm>
            <a:off x="1524002" y="35257"/>
            <a:ext cx="3505199" cy="990600"/>
          </a:xfrm>
          <a:prstGeom prst="rect">
            <a:avLst/>
          </a:prstGeom>
          <a:noFill/>
          <a:ln w="50800">
            <a:noFill/>
            <a:miter lim="800000"/>
            <a:headEnd/>
            <a:tailEnd/>
          </a:ln>
          <a:effectLst/>
        </p:spPr>
        <p:txBody>
          <a:bodyPr lIns="92075" tIns="46038" rIns="92075" bIns="46038" anchor="ctr"/>
          <a:lstStyle/>
          <a:p>
            <a:pPr algn="ctr">
              <a:spcBef>
                <a:spcPct val="0"/>
              </a:spcBef>
              <a:buClrTx/>
              <a:buSzTx/>
              <a:buFontTx/>
              <a:buNone/>
              <a:defRPr/>
            </a:pPr>
            <a:r>
              <a:rPr lang="en-US" sz="3200" b="1" dirty="0">
                <a:solidFill>
                  <a:schemeClr val="bg2"/>
                </a:solidFill>
                <a:effectLst>
                  <a:outerShdw blurRad="38100" dist="38100" dir="2700000" algn="tl">
                    <a:srgbClr val="000000"/>
                  </a:outerShdw>
                </a:effectLst>
              </a:rPr>
              <a:t> </a:t>
            </a:r>
            <a:r>
              <a:rPr lang="en-US" sz="3200" b="1" dirty="0">
                <a:solidFill>
                  <a:srgbClr val="008000"/>
                </a:solidFill>
                <a:effectLst>
                  <a:outerShdw blurRad="38100" dist="38100" dir="2700000" algn="tl">
                    <a:srgbClr val="000000"/>
                  </a:outerShdw>
                </a:effectLst>
              </a:rPr>
              <a:t>How Does Your Farm Stack UP?</a:t>
            </a:r>
          </a:p>
        </p:txBody>
      </p:sp>
      <p:sp>
        <p:nvSpPr>
          <p:cNvPr id="10" name="Text Box 16"/>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Pg 21</a:t>
            </a:r>
          </a:p>
        </p:txBody>
      </p:sp>
      <p:sp>
        <p:nvSpPr>
          <p:cNvPr id="16" name="Rounded Rectangle 15"/>
          <p:cNvSpPr/>
          <p:nvPr/>
        </p:nvSpPr>
        <p:spPr>
          <a:xfrm>
            <a:off x="70208" y="2235661"/>
            <a:ext cx="11856321" cy="98932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C8D5CA9-5878-9286-FF9C-7BC4A651F2FF}"/>
              </a:ext>
            </a:extLst>
          </p:cNvPr>
          <p:cNvPicPr>
            <a:picLocks noChangeAspect="1"/>
          </p:cNvPicPr>
          <p:nvPr/>
        </p:nvPicPr>
        <p:blipFill>
          <a:blip r:embed="rId3"/>
          <a:stretch>
            <a:fillRect/>
          </a:stretch>
        </p:blipFill>
        <p:spPr>
          <a:xfrm>
            <a:off x="70208" y="1402764"/>
            <a:ext cx="11699108" cy="809625"/>
          </a:xfrm>
          <a:prstGeom prst="rect">
            <a:avLst/>
          </a:prstGeom>
        </p:spPr>
      </p:pic>
    </p:spTree>
    <p:extLst>
      <p:ext uri="{BB962C8B-B14F-4D97-AF65-F5344CB8AC3E}">
        <p14:creationId xmlns:p14="http://schemas.microsoft.com/office/powerpoint/2010/main" val="4028748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38287" y="550277"/>
            <a:ext cx="5943600" cy="609600"/>
          </a:xfrm>
          <a:noFill/>
          <a:ln w="50800">
            <a:noFill/>
            <a:miter lim="800000"/>
            <a:headEnd/>
            <a:tailEnd/>
          </a:ln>
          <a:effectLst/>
        </p:spPr>
        <p:txBody>
          <a:bodyPr vert="horz" lIns="92075" tIns="46038" rIns="92075" bIns="46038" rtlCol="0" anchor="ctr">
            <a:normAutofit/>
          </a:bodyPr>
          <a:lstStyle/>
          <a:p>
            <a:pPr fontAlgn="base">
              <a:spcAft>
                <a:spcPct val="0"/>
              </a:spcAft>
            </a:pPr>
            <a:r>
              <a:rPr lang="en-US" sz="2600" dirty="0">
                <a:solidFill>
                  <a:schemeClr val="accent6">
                    <a:lumMod val="50000"/>
                  </a:schemeClr>
                </a:solidFill>
                <a:effectLst>
                  <a:outerShdw blurRad="38100" dist="38100" dir="2700000" algn="tl">
                    <a:srgbClr val="000000"/>
                  </a:outerShdw>
                </a:effectLst>
                <a:latin typeface="Tahoma" charset="0"/>
                <a:ea typeface="+mn-ea"/>
                <a:cs typeface="+mn-cs"/>
              </a:rPr>
              <a:t>Your financial scorecard</a:t>
            </a:r>
          </a:p>
        </p:txBody>
      </p:sp>
      <p:sp>
        <p:nvSpPr>
          <p:cNvPr id="7" name="Text Box 380"/>
          <p:cNvSpPr txBox="1">
            <a:spLocks noChangeArrowheads="1"/>
          </p:cNvSpPr>
          <p:nvPr/>
        </p:nvSpPr>
        <p:spPr bwMode="auto">
          <a:xfrm>
            <a:off x="9144000" y="685800"/>
            <a:ext cx="15240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Back Cover</a:t>
            </a:r>
          </a:p>
        </p:txBody>
      </p:sp>
      <p:pic>
        <p:nvPicPr>
          <p:cNvPr id="4" name="Picture 3">
            <a:extLst>
              <a:ext uri="{FF2B5EF4-FFF2-40B4-BE49-F238E27FC236}">
                <a16:creationId xmlns:a16="http://schemas.microsoft.com/office/drawing/2014/main" id="{2EB60B83-F67B-30B1-68FB-5EC0520A70E6}"/>
              </a:ext>
            </a:extLst>
          </p:cNvPr>
          <p:cNvPicPr>
            <a:picLocks noChangeAspect="1"/>
          </p:cNvPicPr>
          <p:nvPr/>
        </p:nvPicPr>
        <p:blipFill>
          <a:blip r:embed="rId2"/>
          <a:stretch>
            <a:fillRect/>
          </a:stretch>
        </p:blipFill>
        <p:spPr>
          <a:xfrm>
            <a:off x="403123" y="1371600"/>
            <a:ext cx="11642806" cy="4281948"/>
          </a:xfrm>
          <a:prstGeom prst="rect">
            <a:avLst/>
          </a:prstGeom>
        </p:spPr>
      </p:pic>
    </p:spTree>
    <p:extLst>
      <p:ext uri="{BB962C8B-B14F-4D97-AF65-F5344CB8AC3E}">
        <p14:creationId xmlns:p14="http://schemas.microsoft.com/office/powerpoint/2010/main" val="220630795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43" name="Rectangle 15"/>
          <p:cNvSpPr>
            <a:spLocks noChangeArrowheads="1"/>
          </p:cNvSpPr>
          <p:nvPr/>
        </p:nvSpPr>
        <p:spPr bwMode="auto">
          <a:xfrm>
            <a:off x="1523208" y="319088"/>
            <a:ext cx="4427483" cy="9144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rgbClr val="008000"/>
                </a:solidFill>
                <a:effectLst>
                  <a:outerShdw blurRad="38100" dist="38100" dir="2700000" algn="tl">
                    <a:srgbClr val="000000"/>
                  </a:outerShdw>
                </a:effectLst>
              </a:rPr>
              <a:t>Efficiency Measures</a:t>
            </a:r>
          </a:p>
        </p:txBody>
      </p:sp>
      <p:sp>
        <p:nvSpPr>
          <p:cNvPr id="50180" name="TextBox 8"/>
          <p:cNvSpPr txBox="1">
            <a:spLocks noChangeArrowheads="1"/>
          </p:cNvSpPr>
          <p:nvPr/>
        </p:nvSpPr>
        <p:spPr bwMode="auto">
          <a:xfrm>
            <a:off x="2514600" y="1219201"/>
            <a:ext cx="7086600" cy="1200329"/>
          </a:xfrm>
          <a:prstGeom prst="rect">
            <a:avLst/>
          </a:prstGeom>
          <a:noFill/>
          <a:ln w="9525">
            <a:noFill/>
            <a:miter lim="800000"/>
            <a:headEnd/>
            <a:tailEnd/>
          </a:ln>
        </p:spPr>
        <p:txBody>
          <a:bodyPr>
            <a:spAutoFit/>
          </a:bodyPr>
          <a:lstStyle/>
          <a:p>
            <a:pPr algn="ctr"/>
            <a:r>
              <a:rPr lang="en-US" sz="3600" b="1" dirty="0"/>
              <a:t>Operating Expense Ratio</a:t>
            </a:r>
          </a:p>
          <a:p>
            <a:endParaRPr lang="en-US" sz="3600" dirty="0"/>
          </a:p>
        </p:txBody>
      </p:sp>
      <p:sp>
        <p:nvSpPr>
          <p:cNvPr id="11" name="TextBox 10"/>
          <p:cNvSpPr txBox="1"/>
          <p:nvPr/>
        </p:nvSpPr>
        <p:spPr>
          <a:xfrm>
            <a:off x="2590800" y="1981200"/>
            <a:ext cx="7010400" cy="923330"/>
          </a:xfrm>
          <a:prstGeom prst="rect">
            <a:avLst/>
          </a:prstGeom>
          <a:solidFill>
            <a:srgbClr val="FFFFCC"/>
          </a:solidFill>
        </p:spPr>
        <p:txBody>
          <a:bodyPr>
            <a:spAutoFit/>
          </a:bodyPr>
          <a:lstStyle/>
          <a:p>
            <a:pPr>
              <a:defRPr/>
            </a:pPr>
            <a:r>
              <a:rPr lang="en-US" b="1" dirty="0">
                <a:solidFill>
                  <a:schemeClr val="bg1">
                    <a:lumMod val="50000"/>
                  </a:schemeClr>
                </a:solidFill>
              </a:rPr>
              <a:t>One of four Efficiency Measures found on the list of key Financial Standard Measures.  This ratio shows the percent of  Gross Farm Income that is used to pay for operating expense, excluding interest.</a:t>
            </a:r>
          </a:p>
        </p:txBody>
      </p:sp>
      <p:sp>
        <p:nvSpPr>
          <p:cNvPr id="8" name="TextBox 7"/>
          <p:cNvSpPr txBox="1">
            <a:spLocks noChangeArrowheads="1"/>
          </p:cNvSpPr>
          <p:nvPr/>
        </p:nvSpPr>
        <p:spPr bwMode="auto">
          <a:xfrm>
            <a:off x="2667000" y="4267200"/>
            <a:ext cx="7086600" cy="923330"/>
          </a:xfrm>
          <a:prstGeom prst="rect">
            <a:avLst/>
          </a:prstGeom>
          <a:noFill/>
          <a:ln w="9525">
            <a:noFill/>
            <a:miter lim="800000"/>
            <a:headEnd/>
            <a:tailEnd/>
          </a:ln>
        </p:spPr>
        <p:txBody>
          <a:bodyPr>
            <a:spAutoFit/>
          </a:bodyPr>
          <a:lstStyle/>
          <a:p>
            <a:pPr algn="ctr"/>
            <a:r>
              <a:rPr lang="en-US" b="1" dirty="0"/>
              <a:t>The other 3 ratios are:  interest expense, depreciation expense, and net farm income.</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523208" y="249653"/>
            <a:ext cx="4419599" cy="990600"/>
          </a:xfrm>
          <a:prstGeom prst="rect">
            <a:avLst/>
          </a:prstGeom>
          <a:noFill/>
          <a:ln w="50800">
            <a:noFill/>
            <a:miter lim="800000"/>
            <a:headEnd/>
            <a:tailEnd/>
          </a:ln>
          <a:effectLst/>
        </p:spPr>
        <p:txBody>
          <a:bodyPr lIns="92075" tIns="46038" rIns="92075" bIns="46038" anchor="ctr"/>
          <a:lstStyle/>
          <a:p>
            <a:pPr>
              <a:spcBef>
                <a:spcPct val="0"/>
              </a:spcBef>
              <a:buClrTx/>
              <a:buSzTx/>
              <a:buFontTx/>
              <a:buNone/>
              <a:defRPr/>
            </a:pPr>
            <a:r>
              <a:rPr lang="en-US" sz="3200" b="1" dirty="0">
                <a:solidFill>
                  <a:srgbClr val="008000"/>
                </a:solidFill>
                <a:effectLst>
                  <a:outerShdw blurRad="38100" dist="38100" dir="2700000" algn="tl">
                    <a:srgbClr val="000000"/>
                  </a:outerShdw>
                </a:effectLst>
              </a:rPr>
              <a:t>Efficiency Measures</a:t>
            </a:r>
          </a:p>
        </p:txBody>
      </p:sp>
      <p:graphicFrame>
        <p:nvGraphicFramePr>
          <p:cNvPr id="8" name="Chart 7"/>
          <p:cNvGraphicFramePr/>
          <p:nvPr/>
        </p:nvGraphicFramePr>
        <p:xfrm>
          <a:off x="1905000" y="1142999"/>
          <a:ext cx="84582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220837753"/>
              </p:ext>
            </p:extLst>
          </p:nvPr>
        </p:nvGraphicFramePr>
        <p:xfrm>
          <a:off x="167148" y="1192270"/>
          <a:ext cx="11749549" cy="4736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97711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2209800" y="6248400"/>
            <a:ext cx="1905000" cy="457200"/>
          </a:xfrm>
          <a:prstGeom prst="rect">
            <a:avLst/>
          </a:prstGeom>
          <a:noFill/>
          <a:ln w="9525">
            <a:noFill/>
            <a:miter lim="800000"/>
            <a:headEnd/>
            <a:tailEnd/>
          </a:ln>
        </p:spPr>
        <p:txBody>
          <a:bodyPr wrap="none" lIns="92075" tIns="46038" rIns="92075" bIns="46038" anchor="ctr"/>
          <a:lstStyle/>
          <a:p>
            <a:pPr eaLnBrk="0" hangingPunct="0">
              <a:spcBef>
                <a:spcPct val="0"/>
              </a:spcBef>
              <a:buClrTx/>
              <a:buSzTx/>
              <a:buFontTx/>
              <a:buNone/>
            </a:pPr>
            <a:endParaRPr lang="en-US" sz="1400">
              <a:latin typeface="Times New Roman" pitchFamily="18" charset="0"/>
            </a:endParaRPr>
          </a:p>
        </p:txBody>
      </p:sp>
      <p:sp>
        <p:nvSpPr>
          <p:cNvPr id="38915" name="Rectangle 7"/>
          <p:cNvSpPr>
            <a:spLocks noChangeArrowheads="1"/>
          </p:cNvSpPr>
          <p:nvPr/>
        </p:nvSpPr>
        <p:spPr bwMode="auto">
          <a:xfrm>
            <a:off x="8077200" y="6248400"/>
            <a:ext cx="1905000" cy="457200"/>
          </a:xfrm>
          <a:prstGeom prst="rect">
            <a:avLst/>
          </a:prstGeom>
          <a:noFill/>
          <a:ln w="9525">
            <a:noFill/>
            <a:miter lim="800000"/>
            <a:headEnd/>
            <a:tailEnd/>
          </a:ln>
        </p:spPr>
        <p:txBody>
          <a:bodyPr wrap="none" lIns="92075" tIns="46038" rIns="92075" bIns="46038" anchor="ctr"/>
          <a:lstStyle/>
          <a:p>
            <a:pPr algn="r" eaLnBrk="0" hangingPunct="0">
              <a:spcBef>
                <a:spcPct val="0"/>
              </a:spcBef>
              <a:buClrTx/>
              <a:buSzTx/>
              <a:buFontTx/>
              <a:buNone/>
            </a:pPr>
            <a:fld id="{9A950527-C153-46BE-86C3-AFEBD90A97B4}" type="slidenum">
              <a:rPr lang="en-US" sz="1400">
                <a:latin typeface="Times New Roman" pitchFamily="18" charset="0"/>
              </a:rPr>
              <a:pPr algn="r" eaLnBrk="0" hangingPunct="0">
                <a:spcBef>
                  <a:spcPct val="0"/>
                </a:spcBef>
                <a:buClrTx/>
                <a:buSzTx/>
                <a:buFontTx/>
                <a:buNone/>
              </a:pPr>
              <a:t>4</a:t>
            </a:fld>
            <a:endParaRPr lang="en-US" sz="1400">
              <a:latin typeface="Times New Roman" pitchFamily="18" charset="0"/>
            </a:endParaRPr>
          </a:p>
        </p:txBody>
      </p:sp>
      <p:sp>
        <p:nvSpPr>
          <p:cNvPr id="169992" name="Rectangle 8"/>
          <p:cNvSpPr>
            <a:spLocks noChangeArrowheads="1"/>
          </p:cNvSpPr>
          <p:nvPr/>
        </p:nvSpPr>
        <p:spPr bwMode="auto">
          <a:xfrm>
            <a:off x="2666999" y="423124"/>
            <a:ext cx="7656871" cy="990600"/>
          </a:xfrm>
          <a:prstGeom prst="rect">
            <a:avLst/>
          </a:prstGeom>
          <a:noFill/>
          <a:ln w="9525">
            <a:noFill/>
            <a:miter lim="800000"/>
            <a:headEnd/>
            <a:tailEnd/>
          </a:ln>
          <a:effectLst/>
        </p:spPr>
        <p:txBody>
          <a:bodyPr lIns="92075" tIns="46038" rIns="92075" bIns="46038" anchor="ctr"/>
          <a:lstStyle/>
          <a:p>
            <a:pPr algn="ctr">
              <a:spcBef>
                <a:spcPct val="0"/>
              </a:spcBef>
              <a:buClrTx/>
              <a:buSzTx/>
              <a:buFontTx/>
              <a:buNone/>
              <a:defRPr/>
            </a:pPr>
            <a:r>
              <a:rPr lang="en-US" sz="3200" dirty="0">
                <a:solidFill>
                  <a:schemeClr val="tx2">
                    <a:lumMod val="50000"/>
                  </a:schemeClr>
                </a:solidFill>
              </a:rPr>
              <a:t>General Observations for </a:t>
            </a:r>
          </a:p>
          <a:p>
            <a:pPr algn="ctr">
              <a:spcBef>
                <a:spcPct val="0"/>
              </a:spcBef>
              <a:buClrTx/>
              <a:buSzTx/>
              <a:buFontTx/>
              <a:buNone/>
              <a:defRPr/>
            </a:pPr>
            <a:r>
              <a:rPr lang="en-US" sz="3200" dirty="0">
                <a:solidFill>
                  <a:schemeClr val="tx2">
                    <a:lumMod val="50000"/>
                  </a:schemeClr>
                </a:solidFill>
              </a:rPr>
              <a:t>Northern Minnesota in 2023</a:t>
            </a:r>
            <a:endParaRPr lang="en-US" dirty="0">
              <a:solidFill>
                <a:schemeClr val="tx2">
                  <a:lumMod val="50000"/>
                </a:schemeClr>
              </a:solidFill>
            </a:endParaRPr>
          </a:p>
        </p:txBody>
      </p:sp>
      <p:sp>
        <p:nvSpPr>
          <p:cNvPr id="38919" name="Rectangle 12"/>
          <p:cNvSpPr>
            <a:spLocks noChangeArrowheads="1"/>
          </p:cNvSpPr>
          <p:nvPr/>
        </p:nvSpPr>
        <p:spPr bwMode="auto">
          <a:xfrm>
            <a:off x="2214564" y="6310313"/>
            <a:ext cx="833437" cy="457200"/>
          </a:xfrm>
          <a:prstGeom prst="rect">
            <a:avLst/>
          </a:prstGeom>
          <a:noFill/>
          <a:ln w="9525">
            <a:noFill/>
            <a:miter lim="800000"/>
            <a:headEnd/>
            <a:tailEnd/>
          </a:ln>
        </p:spPr>
        <p:txBody>
          <a:bodyPr wrap="none" anchor="ctr"/>
          <a:lstStyle/>
          <a:p>
            <a:endParaRPr lang="en-US"/>
          </a:p>
        </p:txBody>
      </p:sp>
      <p:sp>
        <p:nvSpPr>
          <p:cNvPr id="12" name="Rectangle 3"/>
          <p:cNvSpPr txBox="1">
            <a:spLocks noChangeArrowheads="1"/>
          </p:cNvSpPr>
          <p:nvPr/>
        </p:nvSpPr>
        <p:spPr>
          <a:xfrm>
            <a:off x="1600202" y="1533832"/>
            <a:ext cx="9067799" cy="5233681"/>
          </a:xfrm>
          <a:prstGeom prst="rect">
            <a:avLst/>
          </a:prstGeom>
          <a:solidFill>
            <a:schemeClr val="accent5">
              <a:lumMod val="40000"/>
              <a:lumOff val="60000"/>
              <a:alpha val="52000"/>
            </a:schemeClr>
          </a:solidFill>
        </p:spPr>
        <p:txBody>
          <a:bodyPr vert="horz">
            <a:normAutofit lnSpcReduction="10000"/>
          </a:bodyPr>
          <a:lstStyle/>
          <a:p>
            <a:pPr marL="514350" indent="-514350">
              <a:buClr>
                <a:schemeClr val="accent1"/>
              </a:buClr>
              <a:buAutoNum type="arabicParenR"/>
              <a:defRPr/>
            </a:pPr>
            <a:r>
              <a:rPr lang="en-US" sz="3500" b="1" dirty="0"/>
              <a:t>Average Net Farm Income was $82,849  down from 2022 which was $243,910</a:t>
            </a:r>
          </a:p>
          <a:p>
            <a:pPr marL="514350" indent="-514350">
              <a:buClr>
                <a:schemeClr val="accent1"/>
              </a:buClr>
              <a:buAutoNum type="arabicParenR"/>
              <a:defRPr/>
            </a:pPr>
            <a:r>
              <a:rPr lang="en-US" sz="3500" b="1" dirty="0"/>
              <a:t>All major crops showed a large decrease in net return compared to 2022</a:t>
            </a:r>
          </a:p>
          <a:p>
            <a:pPr marL="514350" indent="-514350">
              <a:buClr>
                <a:schemeClr val="accent1"/>
              </a:buClr>
              <a:buAutoNum type="arabicParenR"/>
              <a:defRPr/>
            </a:pPr>
            <a:r>
              <a:rPr lang="en-US" sz="3500" b="1" dirty="0"/>
              <a:t>Livestock Returns were up in the beef cow calf and down in the dairy sector in 2023 compared to 2022 which was the opposite in 2022.</a:t>
            </a:r>
          </a:p>
          <a:p>
            <a:pPr marL="514350" indent="-514350">
              <a:buClr>
                <a:schemeClr val="accent1"/>
              </a:buClr>
              <a:buAutoNum type="arabicParenR"/>
              <a:defRPr/>
            </a:pPr>
            <a:r>
              <a:rPr lang="en-US" sz="3500" b="1" dirty="0"/>
              <a:t>Financial Ratios were impacted negatively for a large majority of the farms in Northern MN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slide(fromLeft)">
                                      <p:cBhvr>
                                        <p:cTn id="7" dur="5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slide(from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slide(from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slide(from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slide(fromLeft)">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81781" y="1447800"/>
            <a:ext cx="9881419" cy="4284406"/>
          </a:xfrm>
        </p:spPr>
        <p:txBody>
          <a:bodyPr/>
          <a:lstStyle/>
          <a:p>
            <a:r>
              <a:rPr lang="en-US" dirty="0"/>
              <a:t>We have three 8-page special reports that are developed to share targeted data from the Minnesota State Database:</a:t>
            </a:r>
          </a:p>
          <a:p>
            <a:pPr lvl="1"/>
            <a:r>
              <a:rPr lang="en-US" dirty="0"/>
              <a:t>State Executive Summary</a:t>
            </a:r>
          </a:p>
          <a:p>
            <a:pPr lvl="1"/>
            <a:r>
              <a:rPr lang="en-US" dirty="0"/>
              <a:t>State Crop Sort</a:t>
            </a:r>
          </a:p>
          <a:p>
            <a:pPr lvl="1"/>
            <a:r>
              <a:rPr lang="en-US" dirty="0"/>
              <a:t>State Dairy Sort</a:t>
            </a:r>
          </a:p>
        </p:txBody>
      </p:sp>
      <p:sp>
        <p:nvSpPr>
          <p:cNvPr id="7" name="Title 1"/>
          <p:cNvSpPr>
            <a:spLocks noGrp="1"/>
          </p:cNvSpPr>
          <p:nvPr>
            <p:ph type="title"/>
          </p:nvPr>
        </p:nvSpPr>
        <p:spPr>
          <a:xfrm>
            <a:off x="1600200" y="152401"/>
            <a:ext cx="6172200" cy="641267"/>
          </a:xfrm>
        </p:spPr>
        <p:txBody>
          <a:bodyPr>
            <a:normAutofit fontScale="90000"/>
          </a:bodyPr>
          <a:lstStyle/>
          <a:p>
            <a:r>
              <a:rPr lang="en-US" dirty="0"/>
              <a:t>Special Reports</a:t>
            </a:r>
          </a:p>
        </p:txBody>
      </p:sp>
    </p:spTree>
    <p:extLst>
      <p:ext uri="{BB962C8B-B14F-4D97-AF65-F5344CB8AC3E}">
        <p14:creationId xmlns:p14="http://schemas.microsoft.com/office/powerpoint/2010/main" val="2946861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93666"/>
            <a:ext cx="9220200" cy="60643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600200" y="152401"/>
            <a:ext cx="6172200" cy="641267"/>
          </a:xfrm>
        </p:spPr>
        <p:txBody>
          <a:bodyPr>
            <a:normAutofit fontScale="90000"/>
          </a:bodyPr>
          <a:lstStyle/>
          <a:p>
            <a:r>
              <a:rPr lang="en-US" dirty="0"/>
              <a:t>Special Reports</a:t>
            </a:r>
          </a:p>
        </p:txBody>
      </p:sp>
      <p:pic>
        <p:nvPicPr>
          <p:cNvPr id="5" name="Picture 4">
            <a:extLst>
              <a:ext uri="{FF2B5EF4-FFF2-40B4-BE49-F238E27FC236}">
                <a16:creationId xmlns:a16="http://schemas.microsoft.com/office/drawing/2014/main" id="{427E8B7D-7969-A114-4C38-F2FE1C31C5A2}"/>
              </a:ext>
            </a:extLst>
          </p:cNvPr>
          <p:cNvPicPr>
            <a:picLocks noChangeAspect="1"/>
          </p:cNvPicPr>
          <p:nvPr/>
        </p:nvPicPr>
        <p:blipFill>
          <a:blip r:embed="rId2"/>
          <a:stretch>
            <a:fillRect/>
          </a:stretch>
        </p:blipFill>
        <p:spPr>
          <a:xfrm>
            <a:off x="5346522" y="0"/>
            <a:ext cx="4409305" cy="6858000"/>
          </a:xfrm>
          <a:prstGeom prst="rect">
            <a:avLst/>
          </a:prstGeom>
        </p:spPr>
      </p:pic>
    </p:spTree>
    <p:extLst>
      <p:ext uri="{BB962C8B-B14F-4D97-AF65-F5344CB8AC3E}">
        <p14:creationId xmlns:p14="http://schemas.microsoft.com/office/powerpoint/2010/main" val="239164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793666"/>
            <a:ext cx="9220200" cy="60643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152401"/>
            <a:ext cx="6172200" cy="641267"/>
          </a:xfrm>
        </p:spPr>
        <p:txBody>
          <a:bodyPr>
            <a:normAutofit fontScale="90000"/>
          </a:bodyPr>
          <a:lstStyle/>
          <a:p>
            <a:r>
              <a:rPr lang="en-US" dirty="0"/>
              <a:t>Special Reports</a:t>
            </a:r>
          </a:p>
        </p:txBody>
      </p:sp>
      <p:pic>
        <p:nvPicPr>
          <p:cNvPr id="6" name="Picture 5">
            <a:extLst>
              <a:ext uri="{FF2B5EF4-FFF2-40B4-BE49-F238E27FC236}">
                <a16:creationId xmlns:a16="http://schemas.microsoft.com/office/drawing/2014/main" id="{BDDD1512-EFC5-D134-A749-B54BCC8E6C75}"/>
              </a:ext>
            </a:extLst>
          </p:cNvPr>
          <p:cNvPicPr>
            <a:picLocks noChangeAspect="1"/>
          </p:cNvPicPr>
          <p:nvPr/>
        </p:nvPicPr>
        <p:blipFill>
          <a:blip r:embed="rId2"/>
          <a:stretch>
            <a:fillRect/>
          </a:stretch>
        </p:blipFill>
        <p:spPr>
          <a:xfrm>
            <a:off x="5342336" y="0"/>
            <a:ext cx="4860128" cy="6858000"/>
          </a:xfrm>
          <a:prstGeom prst="rect">
            <a:avLst/>
          </a:prstGeom>
        </p:spPr>
      </p:pic>
    </p:spTree>
    <p:extLst>
      <p:ext uri="{BB962C8B-B14F-4D97-AF65-F5344CB8AC3E}">
        <p14:creationId xmlns:p14="http://schemas.microsoft.com/office/powerpoint/2010/main" val="2787971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793666"/>
            <a:ext cx="9220200" cy="60643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152401"/>
            <a:ext cx="6172200" cy="641267"/>
          </a:xfrm>
        </p:spPr>
        <p:txBody>
          <a:bodyPr>
            <a:normAutofit fontScale="90000"/>
          </a:bodyPr>
          <a:lstStyle/>
          <a:p>
            <a:r>
              <a:rPr lang="en-US" dirty="0"/>
              <a:t>Special Reports</a:t>
            </a:r>
          </a:p>
        </p:txBody>
      </p:sp>
      <p:pic>
        <p:nvPicPr>
          <p:cNvPr id="6" name="Picture 5">
            <a:extLst>
              <a:ext uri="{FF2B5EF4-FFF2-40B4-BE49-F238E27FC236}">
                <a16:creationId xmlns:a16="http://schemas.microsoft.com/office/drawing/2014/main" id="{01E1615A-1E69-908C-B5F5-B8096A72989B}"/>
              </a:ext>
            </a:extLst>
          </p:cNvPr>
          <p:cNvPicPr>
            <a:picLocks noChangeAspect="1"/>
          </p:cNvPicPr>
          <p:nvPr/>
        </p:nvPicPr>
        <p:blipFill>
          <a:blip r:embed="rId2"/>
          <a:stretch>
            <a:fillRect/>
          </a:stretch>
        </p:blipFill>
        <p:spPr>
          <a:xfrm>
            <a:off x="5094748" y="0"/>
            <a:ext cx="5129161" cy="6858000"/>
          </a:xfrm>
          <a:prstGeom prst="rect">
            <a:avLst/>
          </a:prstGeom>
        </p:spPr>
      </p:pic>
    </p:spTree>
    <p:extLst>
      <p:ext uri="{BB962C8B-B14F-4D97-AF65-F5344CB8AC3E}">
        <p14:creationId xmlns:p14="http://schemas.microsoft.com/office/powerpoint/2010/main" val="3228644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47C1-2A9E-5D2C-747A-22D0E4FACF17}"/>
              </a:ext>
            </a:extLst>
          </p:cNvPr>
          <p:cNvSpPr>
            <a:spLocks noGrp="1"/>
          </p:cNvSpPr>
          <p:nvPr>
            <p:ph type="title"/>
          </p:nvPr>
        </p:nvSpPr>
        <p:spPr/>
        <p:txBody>
          <a:bodyPr/>
          <a:lstStyle/>
          <a:p>
            <a:r>
              <a:rPr lang="en-US" dirty="0"/>
              <a:t>For more information….</a:t>
            </a:r>
          </a:p>
        </p:txBody>
      </p:sp>
      <p:pic>
        <p:nvPicPr>
          <p:cNvPr id="3" name="Picture 2">
            <a:extLst>
              <a:ext uri="{FF2B5EF4-FFF2-40B4-BE49-F238E27FC236}">
                <a16:creationId xmlns:a16="http://schemas.microsoft.com/office/drawing/2014/main" id="{83AF6A0E-8AC2-B876-FAD4-7EC56D96C6CD}"/>
              </a:ext>
            </a:extLst>
          </p:cNvPr>
          <p:cNvPicPr>
            <a:picLocks noChangeAspect="1"/>
          </p:cNvPicPr>
          <p:nvPr/>
        </p:nvPicPr>
        <p:blipFill>
          <a:blip r:embed="rId2"/>
          <a:stretch>
            <a:fillRect/>
          </a:stretch>
        </p:blipFill>
        <p:spPr>
          <a:xfrm>
            <a:off x="3215149" y="1447800"/>
            <a:ext cx="5410200" cy="5410200"/>
          </a:xfrm>
          <a:prstGeom prst="rect">
            <a:avLst/>
          </a:prstGeom>
        </p:spPr>
      </p:pic>
    </p:spTree>
    <p:extLst>
      <p:ext uri="{BB962C8B-B14F-4D97-AF65-F5344CB8AC3E}">
        <p14:creationId xmlns:p14="http://schemas.microsoft.com/office/powerpoint/2010/main" val="3310934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819401"/>
            <a:ext cx="7010400" cy="1431925"/>
          </a:xfrm>
        </p:spPr>
        <p:txBody>
          <a:bodyPr>
            <a:normAutofit fontScale="90000"/>
          </a:bodyPr>
          <a:lstStyle/>
          <a:p>
            <a:r>
              <a:rPr lang="en-US" sz="8000" dirty="0"/>
              <a:t>Break for the next presenter…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981200" y="457200"/>
            <a:ext cx="7543800" cy="685800"/>
          </a:xfrm>
          <a:noFill/>
        </p:spPr>
        <p:txBody>
          <a:bodyPr>
            <a:normAutofit fontScale="90000"/>
          </a:bodyPr>
          <a:lstStyle/>
          <a:p>
            <a:pPr eaLnBrk="1" hangingPunct="1">
              <a:defRPr/>
            </a:pPr>
            <a:r>
              <a:rPr lang="en-US" b="0" cap="none" dirty="0">
                <a:solidFill>
                  <a:srgbClr val="002060"/>
                </a:solidFill>
                <a:effectLst/>
              </a:rPr>
              <a:t>Farm Numbers</a:t>
            </a:r>
          </a:p>
        </p:txBody>
      </p:sp>
      <p:sp>
        <p:nvSpPr>
          <p:cNvPr id="9" name="Text Box 15"/>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4</a:t>
            </a:r>
          </a:p>
        </p:txBody>
      </p:sp>
      <p:graphicFrame>
        <p:nvGraphicFramePr>
          <p:cNvPr id="11" name="Chart 10"/>
          <p:cNvGraphicFramePr/>
          <p:nvPr>
            <p:extLst>
              <p:ext uri="{D42A27DB-BD31-4B8C-83A1-F6EECF244321}">
                <p14:modId xmlns:p14="http://schemas.microsoft.com/office/powerpoint/2010/main" val="1348464302"/>
              </p:ext>
            </p:extLst>
          </p:nvPr>
        </p:nvGraphicFramePr>
        <p:xfrm>
          <a:off x="255639" y="1143000"/>
          <a:ext cx="11729884"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94162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0" y="76200"/>
            <a:ext cx="6057900" cy="990600"/>
          </a:xfrm>
          <a:noFill/>
        </p:spPr>
        <p:txBody>
          <a:bodyPr>
            <a:noAutofit/>
          </a:bodyPr>
          <a:lstStyle/>
          <a:p>
            <a:pPr eaLnBrk="1" hangingPunct="1">
              <a:defRPr/>
            </a:pPr>
            <a:r>
              <a:rPr lang="en-US" sz="3200" b="0" dirty="0">
                <a:solidFill>
                  <a:srgbClr val="002060"/>
                </a:solidFill>
              </a:rPr>
              <a:t>Differences:  </a:t>
            </a:r>
            <a:br>
              <a:rPr lang="en-US" sz="3200" b="0" dirty="0">
                <a:solidFill>
                  <a:srgbClr val="002060"/>
                </a:solidFill>
              </a:rPr>
            </a:br>
            <a:r>
              <a:rPr lang="en-US" sz="3200" b="0" dirty="0">
                <a:solidFill>
                  <a:srgbClr val="002060"/>
                </a:solidFill>
              </a:rPr>
              <a:t>Region, State, and You</a:t>
            </a:r>
          </a:p>
        </p:txBody>
      </p:sp>
      <p:sp>
        <p:nvSpPr>
          <p:cNvPr id="10" name="Text Box 15"/>
          <p:cNvSpPr txBox="1">
            <a:spLocks noChangeArrowheads="1"/>
          </p:cNvSpPr>
          <p:nvPr/>
        </p:nvSpPr>
        <p:spPr bwMode="auto">
          <a:xfrm>
            <a:off x="9601200" y="68580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a:t>
            </a:r>
          </a:p>
        </p:txBody>
      </p:sp>
      <p:graphicFrame>
        <p:nvGraphicFramePr>
          <p:cNvPr id="2" name="Table 1"/>
          <p:cNvGraphicFramePr>
            <a:graphicFrameLocks noGrp="1"/>
          </p:cNvGraphicFramePr>
          <p:nvPr>
            <p:extLst>
              <p:ext uri="{D42A27DB-BD31-4B8C-83A1-F6EECF244321}">
                <p14:modId xmlns:p14="http://schemas.microsoft.com/office/powerpoint/2010/main" val="808361093"/>
              </p:ext>
            </p:extLst>
          </p:nvPr>
        </p:nvGraphicFramePr>
        <p:xfrm>
          <a:off x="1374059" y="1243782"/>
          <a:ext cx="8991599" cy="4220124"/>
        </p:xfrm>
        <a:graphic>
          <a:graphicData uri="http://schemas.openxmlformats.org/drawingml/2006/table">
            <a:tbl>
              <a:tblPr/>
              <a:tblGrid>
                <a:gridCol w="137935">
                  <a:extLst>
                    <a:ext uri="{9D8B030D-6E8A-4147-A177-3AD203B41FA5}">
                      <a16:colId xmlns:a16="http://schemas.microsoft.com/office/drawing/2014/main" val="20000"/>
                    </a:ext>
                  </a:extLst>
                </a:gridCol>
                <a:gridCol w="1181063">
                  <a:extLst>
                    <a:ext uri="{9D8B030D-6E8A-4147-A177-3AD203B41FA5}">
                      <a16:colId xmlns:a16="http://schemas.microsoft.com/office/drawing/2014/main" val="20001"/>
                    </a:ext>
                  </a:extLst>
                </a:gridCol>
                <a:gridCol w="1805202">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987896">
                  <a:extLst>
                    <a:ext uri="{9D8B030D-6E8A-4147-A177-3AD203B41FA5}">
                      <a16:colId xmlns:a16="http://schemas.microsoft.com/office/drawing/2014/main" val="20005"/>
                    </a:ext>
                  </a:extLst>
                </a:gridCol>
                <a:gridCol w="1206926">
                  <a:extLst>
                    <a:ext uri="{9D8B030D-6E8A-4147-A177-3AD203B41FA5}">
                      <a16:colId xmlns:a16="http://schemas.microsoft.com/office/drawing/2014/main" val="20006"/>
                    </a:ext>
                  </a:extLst>
                </a:gridCol>
                <a:gridCol w="1206926">
                  <a:extLst>
                    <a:ext uri="{9D8B030D-6E8A-4147-A177-3AD203B41FA5}">
                      <a16:colId xmlns:a16="http://schemas.microsoft.com/office/drawing/2014/main" val="20007"/>
                    </a:ext>
                  </a:extLst>
                </a:gridCol>
                <a:gridCol w="103451">
                  <a:extLst>
                    <a:ext uri="{9D8B030D-6E8A-4147-A177-3AD203B41FA5}">
                      <a16:colId xmlns:a16="http://schemas.microsoft.com/office/drawing/2014/main" val="20008"/>
                    </a:ext>
                  </a:extLst>
                </a:gridCol>
              </a:tblGrid>
              <a:tr h="253024">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w="25400" cap="flat" cmpd="dbl" algn="ctr">
                      <a:solidFill>
                        <a:srgbClr val="808080"/>
                      </a:solidFill>
                      <a:prstDash val="solid"/>
                      <a:round/>
                      <a:headEnd type="none" w="med" len="med"/>
                      <a:tailEnd type="none" w="med" len="med"/>
                    </a:lnT>
                    <a:lnB>
                      <a:noFill/>
                    </a:lnB>
                  </a:tcPr>
                </a:tc>
                <a:tc gridSpan="2">
                  <a:txBody>
                    <a:bodyPr/>
                    <a:lstStyle/>
                    <a:p>
                      <a:pPr algn="ctr" fontAlgn="b"/>
                      <a:r>
                        <a:rPr lang="en-US" sz="1700" b="1" i="1" u="sng" strike="noStrike" dirty="0">
                          <a:effectLst/>
                          <a:latin typeface="Arial" panose="020B0604020202020204" pitchFamily="34" charset="0"/>
                        </a:rPr>
                        <a:t>Year  at  a  Glance</a:t>
                      </a:r>
                    </a:p>
                  </a:txBody>
                  <a:tcPr marL="6350" marR="6350" marT="6350" marB="0" anchor="b">
                    <a:lnL>
                      <a:noFill/>
                    </a:lnL>
                    <a:lnR w="25400" cap="flat" cmpd="dbl" algn="ctr">
                      <a:solidFill>
                        <a:srgbClr val="808080"/>
                      </a:solidFill>
                      <a:prstDash val="solid"/>
                      <a:round/>
                      <a:headEnd type="none" w="med" len="med"/>
                      <a:tailEnd type="none" w="med" len="med"/>
                    </a:lnR>
                    <a:lnT w="25400" cap="flat" cmpd="dbl" algn="ctr">
                      <a:solidFill>
                        <a:srgbClr val="808080"/>
                      </a:solidFill>
                      <a:prstDash val="solid"/>
                      <a:round/>
                      <a:headEnd type="none" w="med" len="med"/>
                      <a:tailEnd type="none" w="med" len="med"/>
                    </a:lnT>
                    <a:lnB>
                      <a:noFill/>
                    </a:lnB>
                  </a:tcPr>
                </a:tc>
                <a:tc hMerge="1">
                  <a:txBody>
                    <a:bodyPr/>
                    <a:lstStyle/>
                    <a:p>
                      <a:endParaRPr lang="en-US"/>
                    </a:p>
                  </a:txBody>
                  <a:tcPr/>
                </a:tc>
                <a:tc>
                  <a:txBody>
                    <a:bodyPr/>
                    <a:lstStyle/>
                    <a:p>
                      <a:pPr algn="r" fontAlgn="b"/>
                      <a:r>
                        <a:rPr lang="en-US" sz="1700" b="1" i="0" u="none" strike="noStrike">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w="25400" cap="flat" cmpd="dbl" algn="ctr">
                      <a:solidFill>
                        <a:srgbClr val="808080"/>
                      </a:solidFill>
                      <a:prstDash val="solid"/>
                      <a:round/>
                      <a:headEnd type="none" w="med" len="med"/>
                      <a:tailEnd type="none" w="med" len="med"/>
                    </a:lnT>
                    <a:lnB>
                      <a:noFill/>
                    </a:lnB>
                  </a:tcPr>
                </a:tc>
                <a:tc>
                  <a:txBody>
                    <a:bodyPr/>
                    <a:lstStyle/>
                    <a:p>
                      <a:pPr algn="r" fontAlgn="b"/>
                      <a:r>
                        <a:rPr lang="en-US" sz="1700" b="1" i="0" u="none" strike="noStrike">
                          <a:effectLst/>
                          <a:latin typeface="Arial" panose="020B0604020202020204" pitchFamily="34" charset="0"/>
                        </a:rPr>
                        <a:t>State</a:t>
                      </a:r>
                    </a:p>
                  </a:txBody>
                  <a:tcPr marL="6350" marR="6350" marT="6350" marB="0" anchor="b">
                    <a:lnL>
                      <a:noFill/>
                    </a:lnL>
                    <a:lnR>
                      <a:noFill/>
                    </a:lnR>
                    <a:lnT w="25400" cap="flat" cmpd="dbl" algn="ctr">
                      <a:solidFill>
                        <a:srgbClr val="808080"/>
                      </a:solidFill>
                      <a:prstDash val="solid"/>
                      <a:round/>
                      <a:headEnd type="none" w="med" len="med"/>
                      <a:tailEnd type="none" w="med" len="med"/>
                    </a:lnT>
                    <a:lnB>
                      <a:noFill/>
                    </a:lnB>
                  </a:tcPr>
                </a:tc>
                <a:tc>
                  <a:txBody>
                    <a:bodyPr/>
                    <a:lstStyle/>
                    <a:p>
                      <a:pPr algn="r" fontAlgn="b"/>
                      <a:r>
                        <a:rPr lang="en-US" sz="1700" b="1" i="0" u="none" strike="noStrike">
                          <a:effectLst/>
                          <a:latin typeface="Arial" panose="020B0604020202020204" pitchFamily="34" charset="0"/>
                        </a:rPr>
                        <a:t> </a:t>
                      </a:r>
                    </a:p>
                  </a:txBody>
                  <a:tcPr marL="6350" marR="6350" marT="6350" marB="0" anchor="b">
                    <a:lnL>
                      <a:noFill/>
                    </a:lnL>
                    <a:lnR w="6350" cap="flat" cmpd="sng" algn="ctr">
                      <a:solidFill>
                        <a:srgbClr val="808080"/>
                      </a:solidFill>
                      <a:prstDash val="solid"/>
                      <a:round/>
                      <a:headEnd type="none" w="med" len="med"/>
                      <a:tailEnd type="none" w="med" len="med"/>
                    </a:lnR>
                    <a:lnT w="25400" cap="flat" cmpd="dbl" algn="ctr">
                      <a:solidFill>
                        <a:srgbClr val="808080"/>
                      </a:solidFill>
                      <a:prstDash val="solid"/>
                      <a:round/>
                      <a:headEnd type="none" w="med" len="med"/>
                      <a:tailEnd type="none" w="med" len="med"/>
                    </a:lnT>
                    <a:lnB>
                      <a:noFill/>
                    </a:lnB>
                  </a:tcPr>
                </a:tc>
                <a:tc>
                  <a:txBody>
                    <a:bodyPr/>
                    <a:lstStyle/>
                    <a:p>
                      <a:pPr algn="r" fontAlgn="b"/>
                      <a:r>
                        <a:rPr lang="en-US" sz="1700" b="1" i="0" u="none" strike="noStrike" dirty="0">
                          <a:effectLst/>
                          <a:latin typeface="Arial" panose="020B0604020202020204" pitchFamily="34" charset="0"/>
                        </a:rPr>
                        <a:t>Your  </a:t>
                      </a:r>
                    </a:p>
                  </a:txBody>
                  <a:tcPr marL="6350" marR="6350" marT="6350" marB="0" anchor="b">
                    <a:lnL w="6350" cap="flat" cmpd="sng" algn="ctr">
                      <a:solidFill>
                        <a:srgbClr val="808080"/>
                      </a:solidFill>
                      <a:prstDash val="solid"/>
                      <a:round/>
                      <a:headEnd type="none" w="med" len="med"/>
                      <a:tailEnd type="none" w="med" len="med"/>
                    </a:lnL>
                    <a:lnR>
                      <a:noFill/>
                    </a:lnR>
                    <a:lnT w="25400" cap="flat" cmpd="dbl" algn="ctr">
                      <a:solidFill>
                        <a:srgbClr val="808080"/>
                      </a:solidFill>
                      <a:prstDash val="solid"/>
                      <a:round/>
                      <a:headEnd type="none" w="med" len="med"/>
                      <a:tailEnd type="none" w="med" len="med"/>
                    </a:lnT>
                    <a:lnB>
                      <a:noFill/>
                    </a:lnB>
                  </a:tcPr>
                </a:tc>
                <a:tc>
                  <a:txBody>
                    <a:bodyPr/>
                    <a:lstStyle/>
                    <a:p>
                      <a:pPr algn="r" fontAlgn="b"/>
                      <a:r>
                        <a:rPr lang="en-US" sz="1700" b="1" i="0" u="none" strike="noStrike">
                          <a:effectLst/>
                          <a:latin typeface="Arial" panose="020B0604020202020204" pitchFamily="34" charset="0"/>
                        </a:rPr>
                        <a:t>Your  </a:t>
                      </a:r>
                    </a:p>
                  </a:txBody>
                  <a:tcPr marL="6350" marR="6350" marT="6350" marB="0" anchor="b">
                    <a:lnL>
                      <a:noFill/>
                    </a:lnL>
                    <a:lnR>
                      <a:noFill/>
                    </a:lnR>
                    <a:lnT w="25400" cap="flat" cmpd="dbl" algn="ctr">
                      <a:solidFill>
                        <a:srgbClr val="808080"/>
                      </a:solidFill>
                      <a:prstDash val="solid"/>
                      <a:round/>
                      <a:headEnd type="none" w="med" len="med"/>
                      <a:tailEnd type="none" w="med" len="med"/>
                    </a:lnT>
                    <a:lnB>
                      <a:noFill/>
                    </a:lnB>
                  </a:tcPr>
                </a:tc>
                <a:tc>
                  <a:txBody>
                    <a:bodyPr/>
                    <a:lstStyle/>
                    <a:p>
                      <a:pPr algn="l" fontAlgn="b"/>
                      <a:r>
                        <a:rPr lang="en-US" sz="1200" b="0" i="0" u="none" strike="noStrike">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w="25400" cap="flat" cmpd="dbl"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0"/>
                  </a:ext>
                </a:extLst>
              </a:tr>
              <a:tr h="253024">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algn="ctr" fontAlgn="b"/>
                      <a:endParaRPr lang="en-US" sz="1700" b="1" i="1" u="none" strike="noStrike" dirty="0">
                        <a:effectLst/>
                        <a:latin typeface="Arial" panose="020B0604020202020204" pitchFamily="34" charset="0"/>
                      </a:endParaRP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700" b="1" i="0" u="none" strike="noStrike" dirty="0">
                          <a:effectLst/>
                          <a:latin typeface="Arial" panose="020B0604020202020204" pitchFamily="34" charset="0"/>
                        </a:rPr>
                        <a:t>Northern</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1" i="0" u="none" strike="noStrike" dirty="0">
                          <a:effectLst/>
                          <a:latin typeface="Arial" panose="020B0604020202020204" pitchFamily="34" charset="0"/>
                        </a:rPr>
                        <a:t>FBM</a:t>
                      </a:r>
                    </a:p>
                  </a:txBody>
                  <a:tcPr marL="6350" marR="6350" marT="6350" marB="0" anchor="b">
                    <a:lnL>
                      <a:noFill/>
                    </a:lnL>
                    <a:lnR>
                      <a:noFill/>
                    </a:lnR>
                    <a:lnT>
                      <a:noFill/>
                    </a:lnT>
                    <a:lnB>
                      <a:noFill/>
                    </a:lnB>
                  </a:tcPr>
                </a:tc>
                <a:tc>
                  <a:txBody>
                    <a:bodyPr/>
                    <a:lstStyle/>
                    <a:p>
                      <a:pPr algn="r" fontAlgn="b"/>
                      <a:endParaRPr lang="en-US" sz="1700" b="1"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1" i="0" u="none" strike="noStrike">
                          <a:effectLst/>
                          <a:latin typeface="Arial" panose="020B0604020202020204" pitchFamily="34" charset="0"/>
                        </a:rPr>
                        <a:t>Farm </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1" i="0" u="none" strike="noStrike" dirty="0">
                          <a:effectLst/>
                          <a:latin typeface="Arial" panose="020B0604020202020204" pitchFamily="34" charset="0"/>
                        </a:rPr>
                        <a:t>Farm </a:t>
                      </a:r>
                    </a:p>
                  </a:txBody>
                  <a:tcPr marL="6350" marR="6350" marT="6350" marB="0" anchor="b">
                    <a:lnL>
                      <a:noFill/>
                    </a:lnL>
                    <a:lnR>
                      <a:noFill/>
                    </a:lnR>
                    <a:lnT>
                      <a:noFill/>
                    </a:lnT>
                    <a:lnB>
                      <a:noFill/>
                    </a:lnB>
                  </a:tcPr>
                </a:tc>
                <a:tc>
                  <a:txBody>
                    <a:bodyPr/>
                    <a:lstStyle/>
                    <a:p>
                      <a:pPr algn="l" fontAlgn="b"/>
                      <a:r>
                        <a:rPr lang="en-US" sz="1200" b="0" i="0" u="none" strike="noStrike">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53024">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gridSpan="2">
                  <a:txBody>
                    <a:bodyPr/>
                    <a:lstStyle/>
                    <a:p>
                      <a:pPr algn="ctr" fontAlgn="b"/>
                      <a:r>
                        <a:rPr lang="en-US" sz="1700" b="0" i="1" u="none" strike="noStrike" dirty="0">
                          <a:effectLst/>
                          <a:latin typeface="Arial" panose="020B0604020202020204" pitchFamily="34" charset="0"/>
                        </a:rPr>
                        <a:t>Data for the Average Farm</a:t>
                      </a:r>
                    </a:p>
                  </a:txBody>
                  <a:tcPr marL="6350" marR="6350" marT="6350" marB="0" anchor="b">
                    <a:lnL>
                      <a:noFill/>
                    </a:lnL>
                    <a:lnR w="25400" cap="flat" cmpd="dbl"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fontAlgn="b"/>
                      <a:r>
                        <a:rPr lang="en-US" sz="1700" b="1" i="0" u="none" strike="noStrike" dirty="0">
                          <a:effectLst/>
                          <a:latin typeface="Arial" panose="020B0604020202020204" pitchFamily="34" charset="0"/>
                        </a:rPr>
                        <a:t>Minnesota</a:t>
                      </a:r>
                    </a:p>
                  </a:txBody>
                  <a:tcPr marL="6350" marR="6350" marT="6350" marB="0" anchor="b">
                    <a:lnL w="25400" cap="flat" cmpd="dbl" algn="ctr">
                      <a:solidFill>
                        <a:srgbClr val="80808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700" b="1" i="0" u="none" strike="noStrike">
                          <a:effectLst/>
                          <a:latin typeface="Arial" panose="020B0604020202020204" pitchFamily="34" charset="0"/>
                        </a:rPr>
                        <a:t>Data</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1700" b="1"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700" b="1" i="0" u="none" strike="noStrike" dirty="0">
                          <a:effectLst/>
                          <a:latin typeface="Arial" panose="020B0604020202020204" pitchFamily="34" charset="0"/>
                        </a:rPr>
                        <a:t>Data </a:t>
                      </a:r>
                    </a:p>
                  </a:txBody>
                  <a:tcPr marL="6350" marR="6350" marT="6350" marB="0" anchor="b">
                    <a:lnL w="6350" cap="flat" cmpd="sng" algn="ctr">
                      <a:solidFill>
                        <a:srgbClr val="80808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700" b="1" i="0" u="none" strike="noStrike">
                          <a:effectLst/>
                          <a:latin typeface="Arial" panose="020B0604020202020204" pitchFamily="34" charset="0"/>
                        </a:rPr>
                        <a:t>Goal  </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6464">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700" b="0" i="0" u="none" strike="noStrike" dirty="0">
                        <a:effectLst/>
                        <a:latin typeface="Arial" panose="020B060402020202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l" rtl="0" eaLnBrk="1" fontAlgn="b" latinLnBrk="0" hangingPunct="1"/>
                      <a:r>
                        <a:rPr kumimoji="0" lang="en-US" sz="1700" b="0" i="0" u="none" strike="noStrike" kern="1200" dirty="0">
                          <a:solidFill>
                            <a:schemeClr val="tx1"/>
                          </a:solidFill>
                          <a:effectLst/>
                          <a:latin typeface="Arial" panose="020B0604020202020204" pitchFamily="34" charset="0"/>
                          <a:ea typeface="+mn-ea"/>
                          <a:cs typeface="+mn-cs"/>
                        </a:rPr>
                        <a:t>No. of Farms</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US" sz="1800" b="1" i="1" u="none" strike="noStrike" dirty="0">
                          <a:solidFill>
                            <a:srgbClr val="0000CC"/>
                          </a:solidFill>
                          <a:effectLst/>
                          <a:latin typeface="Arial" panose="020B0604020202020204" pitchFamily="34" charset="0"/>
                        </a:rPr>
                        <a:t>581</a:t>
                      </a: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800" b="1" i="1" u="none" strike="noStrike" dirty="0">
                          <a:solidFill>
                            <a:srgbClr val="0000CC"/>
                          </a:solidFill>
                          <a:effectLst/>
                          <a:latin typeface="Arial" panose="020B0604020202020204" pitchFamily="34" charset="0"/>
                        </a:rPr>
                        <a:t>2317</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800" b="1"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US" sz="1700" b="1" i="0" u="none" strike="noStrike" dirty="0">
                          <a:effectLst/>
                          <a:latin typeface="Arial" panose="020B0604020202020204" pitchFamily="34" charset="0"/>
                        </a:rPr>
                        <a:t> </a:t>
                      </a:r>
                    </a:p>
                  </a:txBody>
                  <a:tcPr marL="6350" marR="6350" marT="6350" marB="0" anchor="b">
                    <a:lnL w="6350"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700" b="1" i="0" u="none" strike="noStrike" dirty="0">
                        <a:effectLst/>
                        <a:latin typeface="Arial" panose="020B060402020202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3"/>
                  </a:ext>
                </a:extLst>
              </a:tr>
              <a:tr h="267551">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algn="l" fontAlgn="b"/>
                      <a:r>
                        <a:rPr lang="en-US" sz="1700" b="1" i="1" u="sng" strike="noStrike" dirty="0">
                          <a:effectLst/>
                          <a:latin typeface="Arial" panose="020B0604020202020204" pitchFamily="34" charset="0"/>
                        </a:rPr>
                        <a:t>Income Statement</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en-US" sz="17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1800" b="0" i="0" u="none" strike="noStrike" dirty="0">
                          <a:effectLst/>
                          <a:latin typeface="Arial" panose="020B0604020202020204" pitchFamily="34" charset="0"/>
                        </a:rPr>
                        <a:t> </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800" b="0"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US" sz="1700" b="0" i="0" u="none" strike="noStrike" dirty="0">
                          <a:effectLst/>
                          <a:latin typeface="Arial" panose="020B0604020202020204" pitchFamily="34" charset="0"/>
                        </a:rPr>
                        <a:t> </a:t>
                      </a:r>
                      <a:endParaRPr lang="en-US" sz="1700" b="1" i="0" u="none" strike="noStrike" dirty="0">
                        <a:effectLst/>
                        <a:latin typeface="Arial" panose="020B0604020202020204" pitchFamily="34" charset="0"/>
                      </a:endParaRP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l" fontAlgn="b"/>
                      <a:endParaRPr lang="en-US" sz="1700" b="0"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67551">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algn="l" fontAlgn="b"/>
                      <a:r>
                        <a:rPr lang="en-US" sz="1700" b="0" i="0" u="none" strike="noStrike" dirty="0">
                          <a:effectLst/>
                          <a:latin typeface="Arial" panose="020B0604020202020204" pitchFamily="34" charset="0"/>
                        </a:rPr>
                        <a:t>Gross Cash Farm Income</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$936,512</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$1,099,812</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l"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67551">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algn="l" fontAlgn="b"/>
                      <a:r>
                        <a:rPr lang="en-US" sz="1700" b="0" i="0" u="none" strike="noStrike" dirty="0">
                          <a:effectLst/>
                          <a:latin typeface="Arial" panose="020B0604020202020204" pitchFamily="34" charset="0"/>
                        </a:rPr>
                        <a:t>Total Cash Operating Expense</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800" b="1" i="0" u="none" strike="noStrike" dirty="0">
                          <a:solidFill>
                            <a:srgbClr val="0000FF"/>
                          </a:solidFill>
                          <a:effectLst/>
                          <a:latin typeface="Arial" panose="020B0604020202020204" pitchFamily="34" charset="0"/>
                        </a:rPr>
                        <a:t>$798,952</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$904,500</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r"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67551">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algn="l" fontAlgn="b"/>
                      <a:r>
                        <a:rPr lang="en-US" sz="1700" b="0" i="0" u="none" strike="noStrike" dirty="0">
                          <a:effectLst/>
                          <a:latin typeface="Arial" panose="020B0604020202020204" pitchFamily="34" charset="0"/>
                        </a:rPr>
                        <a:t>Net Cash Farm Income</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800" b="1" i="0" u="none" strike="noStrike" dirty="0">
                          <a:effectLst/>
                          <a:latin typeface="Arial" panose="020B0604020202020204" pitchFamily="34" charset="0"/>
                        </a:rPr>
                        <a:t>$137,560</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effectLst/>
                          <a:latin typeface="Arial" panose="020B0604020202020204" pitchFamily="34" charset="0"/>
                        </a:rPr>
                        <a:t>$195,312</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l"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67551">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algn="l" fontAlgn="b"/>
                      <a:r>
                        <a:rPr lang="en-US" sz="1700" b="0" i="0" u="none" strike="noStrike" dirty="0">
                          <a:effectLst/>
                          <a:latin typeface="Arial" panose="020B0604020202020204" pitchFamily="34" charset="0"/>
                        </a:rPr>
                        <a:t>Net Operating Profit</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en-US" sz="1600" b="0" i="0" u="none" strike="noStrike">
                        <a:effectLst/>
                        <a:latin typeface="Arial" panose="020B0604020202020204" pitchFamily="34" charset="0"/>
                      </a:endParaRPr>
                    </a:p>
                  </a:txBody>
                  <a:tcPr marL="6350" marR="6350" marT="6350" marB="0" anchor="b"/>
                </a:tc>
                <a:tc>
                  <a:txBody>
                    <a:bodyPr/>
                    <a:lstStyle/>
                    <a:p>
                      <a:pPr algn="r" fontAlgn="b"/>
                      <a:r>
                        <a:rPr lang="en-US" sz="1800" b="1" i="0" u="none" strike="noStrike" dirty="0">
                          <a:solidFill>
                            <a:srgbClr val="0000FF"/>
                          </a:solidFill>
                          <a:effectLst/>
                          <a:latin typeface="Arial" panose="020B0604020202020204" pitchFamily="34" charset="0"/>
                        </a:rPr>
                        <a:t>$141,383</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$155,020</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l"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67551">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algn="l" fontAlgn="b"/>
                      <a:r>
                        <a:rPr lang="en-US" sz="1700" b="0" i="0" u="none" strike="noStrike" dirty="0">
                          <a:effectLst/>
                          <a:latin typeface="Arial" panose="020B0604020202020204" pitchFamily="34" charset="0"/>
                        </a:rPr>
                        <a:t>Net Farm Income</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en-US" sz="16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$82,849</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$93,936</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l"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67551">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algn="l" fontAlgn="b"/>
                      <a:r>
                        <a:rPr lang="en-US" sz="1700" b="0" i="0" u="none" strike="noStrike" dirty="0">
                          <a:effectLst/>
                          <a:latin typeface="Arial" panose="020B0604020202020204" pitchFamily="34" charset="0"/>
                        </a:rPr>
                        <a:t>Median Farm Income</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$40,629</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$44,596</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l"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67551">
                <a:tc>
                  <a:txBody>
                    <a:bodyPr/>
                    <a:lstStyle/>
                    <a:p>
                      <a:pPr algn="l" fontAlgn="b"/>
                      <a:r>
                        <a:rPr lang="en-US" sz="1200" b="0" i="0" u="none" strike="noStrike" dirty="0">
                          <a:effectLst/>
                          <a:latin typeface="Arial" panose="020B0604020202020204" pitchFamily="34" charset="0"/>
                        </a:rPr>
                        <a:t> </a:t>
                      </a: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marL="0" algn="l" rtl="0" eaLnBrk="1" fontAlgn="b" latinLnBrk="0" hangingPunct="1"/>
                      <a:r>
                        <a:rPr kumimoji="0" lang="en-US" sz="1700" b="0" i="0" u="none" strike="noStrike" kern="1200" dirty="0">
                          <a:solidFill>
                            <a:schemeClr val="tx1"/>
                          </a:solidFill>
                          <a:effectLst/>
                          <a:latin typeface="Arial" panose="020B0604020202020204" pitchFamily="34" charset="0"/>
                          <a:ea typeface="+mn-ea"/>
                          <a:cs typeface="+mn-cs"/>
                        </a:rPr>
                        <a:t>Working Capital</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dirty="0"/>
                    </a:p>
                  </a:txBody>
                  <a:tcPr marL="9525" marR="9525" marT="9525" marB="0" anchor="b"/>
                </a:tc>
                <a:tc>
                  <a:txBody>
                    <a:bodyPr/>
                    <a:lstStyle/>
                    <a:p>
                      <a:pPr algn="r" fontAlgn="b"/>
                      <a:r>
                        <a:rPr lang="en-US" sz="1800" b="1" i="0" u="none" strike="noStrike" dirty="0">
                          <a:solidFill>
                            <a:srgbClr val="0000FF"/>
                          </a:solidFill>
                          <a:effectLst/>
                          <a:latin typeface="Arial" panose="020B0604020202020204" pitchFamily="34" charset="0"/>
                        </a:rPr>
                        <a:t>$317,100</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$446,877</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l" fontAlgn="b"/>
                      <a:r>
                        <a:rPr lang="en-US" sz="1200" b="0" i="0" u="none" strike="noStrike" dirty="0">
                          <a:effectLst/>
                          <a:latin typeface="Arial" panose="020B0604020202020204" pitchFamily="34" charset="0"/>
                        </a:rPr>
                        <a:t> </a:t>
                      </a: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67551">
                <a:tc>
                  <a:txBody>
                    <a:bodyPr/>
                    <a:lstStyle/>
                    <a:p>
                      <a:pPr algn="l" fontAlgn="b"/>
                      <a:endParaRPr lang="en-US" sz="1200" b="0" i="0" u="none" strike="noStrike" dirty="0">
                        <a:effectLst/>
                        <a:latin typeface="Arial" panose="020B0604020202020204" pitchFamily="34" charset="0"/>
                      </a:endParaRP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marL="0" algn="l" rtl="0" eaLnBrk="1" fontAlgn="b" latinLnBrk="0" hangingPunct="1"/>
                      <a:r>
                        <a:rPr kumimoji="0" lang="en-US" sz="1700" b="0" i="0" u="none" strike="noStrike" kern="1200" dirty="0">
                          <a:solidFill>
                            <a:schemeClr val="tx1"/>
                          </a:solidFill>
                          <a:effectLst/>
                          <a:latin typeface="Arial" panose="020B0604020202020204" pitchFamily="34" charset="0"/>
                          <a:ea typeface="+mn-ea"/>
                          <a:cs typeface="+mn-cs"/>
                        </a:rPr>
                        <a:t>ROA</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dirty="0"/>
                    </a:p>
                  </a:txBody>
                  <a:tcPr marL="9525" marR="9525" marT="9525" marB="0" anchor="b"/>
                </a:tc>
                <a:tc>
                  <a:txBody>
                    <a:bodyPr/>
                    <a:lstStyle/>
                    <a:p>
                      <a:pPr algn="r" fontAlgn="b"/>
                      <a:r>
                        <a:rPr lang="en-US" sz="1800" b="1" i="0" u="none" strike="noStrike" dirty="0">
                          <a:solidFill>
                            <a:srgbClr val="0000FF"/>
                          </a:solidFill>
                          <a:effectLst/>
                          <a:latin typeface="Arial" panose="020B0604020202020204" pitchFamily="34" charset="0"/>
                        </a:rPr>
                        <a:t>3.0%</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2.8%</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67551">
                <a:tc>
                  <a:txBody>
                    <a:bodyPr/>
                    <a:lstStyle/>
                    <a:p>
                      <a:pPr algn="l" fontAlgn="b"/>
                      <a:endParaRPr lang="en-US" sz="1200" b="0" i="0" u="none" strike="noStrike" dirty="0">
                        <a:effectLst/>
                        <a:latin typeface="Arial" panose="020B0604020202020204" pitchFamily="34" charset="0"/>
                      </a:endParaRP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marL="0" algn="l" rtl="0" eaLnBrk="1" fontAlgn="b" latinLnBrk="0" hangingPunct="1"/>
                      <a:r>
                        <a:rPr kumimoji="0" lang="en-US" sz="1700" b="0" i="0" u="none" strike="noStrike" kern="1200" dirty="0">
                          <a:solidFill>
                            <a:schemeClr val="tx1"/>
                          </a:solidFill>
                          <a:effectLst/>
                          <a:latin typeface="Arial" panose="020B0604020202020204" pitchFamily="34" charset="0"/>
                          <a:ea typeface="+mn-ea"/>
                          <a:cs typeface="+mn-cs"/>
                        </a:rPr>
                        <a:t>ROE</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dirty="0"/>
                    </a:p>
                  </a:txBody>
                  <a:tcPr marL="9525" marR="9525" marT="9525" marB="0" anchor="b"/>
                </a:tc>
                <a:tc>
                  <a:txBody>
                    <a:bodyPr/>
                    <a:lstStyle/>
                    <a:p>
                      <a:pPr algn="r" fontAlgn="b"/>
                      <a:r>
                        <a:rPr lang="en-US" sz="1800" b="1" i="0" u="none" strike="noStrike" dirty="0">
                          <a:solidFill>
                            <a:srgbClr val="0000FF"/>
                          </a:solidFill>
                          <a:effectLst/>
                          <a:latin typeface="Arial" panose="020B0604020202020204" pitchFamily="34" charset="0"/>
                        </a:rPr>
                        <a:t>1.7%</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solidFill>
                            <a:srgbClr val="0000CC"/>
                          </a:solidFill>
                          <a:effectLst/>
                          <a:latin typeface="Arial" panose="020B0604020202020204" pitchFamily="34" charset="0"/>
                        </a:rPr>
                        <a:t>1.7%</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67551">
                <a:tc>
                  <a:txBody>
                    <a:bodyPr/>
                    <a:lstStyle/>
                    <a:p>
                      <a:pPr algn="l" fontAlgn="b"/>
                      <a:endParaRPr lang="en-US" sz="1200" b="0" i="0" u="none" strike="noStrike" dirty="0">
                        <a:effectLst/>
                        <a:latin typeface="Arial" panose="020B0604020202020204" pitchFamily="34" charset="0"/>
                      </a:endParaRPr>
                    </a:p>
                  </a:txBody>
                  <a:tcPr marL="6350" marR="6350" marT="6350" marB="0" anchor="b">
                    <a:lnL w="25400" cap="flat" cmpd="dbl" algn="ctr">
                      <a:solidFill>
                        <a:srgbClr val="808080"/>
                      </a:solidFill>
                      <a:prstDash val="solid"/>
                      <a:round/>
                      <a:headEnd type="none" w="med" len="med"/>
                      <a:tailEnd type="none" w="med" len="med"/>
                    </a:lnL>
                    <a:lnR>
                      <a:noFill/>
                    </a:lnR>
                    <a:lnT>
                      <a:noFill/>
                    </a:lnT>
                    <a:lnB>
                      <a:noFill/>
                    </a:lnB>
                  </a:tcPr>
                </a:tc>
                <a:tc gridSpan="2">
                  <a:txBody>
                    <a:bodyPr/>
                    <a:lstStyle/>
                    <a:p>
                      <a:pPr marL="0" algn="l" rtl="0" eaLnBrk="1" fontAlgn="b" latinLnBrk="0" hangingPunct="1"/>
                      <a:r>
                        <a:rPr kumimoji="0" lang="en-US" sz="1700" b="0" i="0" u="none" strike="noStrike" kern="1200" dirty="0" err="1">
                          <a:solidFill>
                            <a:schemeClr val="tx1"/>
                          </a:solidFill>
                          <a:effectLst/>
                          <a:latin typeface="Arial" panose="020B0604020202020204" pitchFamily="34" charset="0"/>
                          <a:ea typeface="+mn-ea"/>
                          <a:cs typeface="+mn-cs"/>
                        </a:rPr>
                        <a:t>Oper</a:t>
                      </a:r>
                      <a:r>
                        <a:rPr kumimoji="0" lang="en-US" sz="1700" b="0" i="0" u="none" strike="noStrike" kern="1200" dirty="0">
                          <a:solidFill>
                            <a:schemeClr val="tx1"/>
                          </a:solidFill>
                          <a:effectLst/>
                          <a:latin typeface="Arial" panose="020B0604020202020204" pitchFamily="34" charset="0"/>
                          <a:ea typeface="+mn-ea"/>
                          <a:cs typeface="+mn-cs"/>
                        </a:rPr>
                        <a:t> </a:t>
                      </a:r>
                      <a:r>
                        <a:rPr kumimoji="0" lang="en-US" sz="1700" b="0" i="0" u="none" strike="noStrike" kern="1200" dirty="0" err="1">
                          <a:solidFill>
                            <a:schemeClr val="tx1"/>
                          </a:solidFill>
                          <a:effectLst/>
                          <a:latin typeface="Arial" panose="020B0604020202020204" pitchFamily="34" charset="0"/>
                          <a:ea typeface="+mn-ea"/>
                          <a:cs typeface="+mn-cs"/>
                        </a:rPr>
                        <a:t>Exp</a:t>
                      </a:r>
                      <a:r>
                        <a:rPr kumimoji="0" lang="en-US" sz="1700" b="0" i="0" u="none" strike="noStrike" kern="1200" dirty="0">
                          <a:solidFill>
                            <a:schemeClr val="tx1"/>
                          </a:solidFill>
                          <a:effectLst/>
                          <a:latin typeface="Arial" panose="020B0604020202020204" pitchFamily="34" charset="0"/>
                          <a:ea typeface="+mn-ea"/>
                          <a:cs typeface="+mn-cs"/>
                        </a:rPr>
                        <a:t> Ratio</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dirty="0"/>
                    </a:p>
                  </a:txBody>
                  <a:tcPr marL="9525" marR="9525" marT="9525" marB="0" anchor="b"/>
                </a:tc>
                <a:tc>
                  <a:txBody>
                    <a:bodyPr/>
                    <a:lstStyle/>
                    <a:p>
                      <a:pPr algn="r" fontAlgn="b"/>
                      <a:r>
                        <a:rPr lang="en-US" sz="1800" b="1" i="0" u="none" strike="noStrike" dirty="0">
                          <a:solidFill>
                            <a:srgbClr val="0000FF"/>
                          </a:solidFill>
                          <a:effectLst/>
                          <a:latin typeface="Arial" panose="020B0604020202020204" pitchFamily="34" charset="0"/>
                        </a:rPr>
                        <a:t>80.5%</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800" b="1" i="0" u="none" strike="noStrike" dirty="0">
                          <a:solidFill>
                            <a:srgbClr val="0000FF"/>
                          </a:solidFill>
                          <a:effectLst/>
                          <a:latin typeface="Arial" panose="020B0604020202020204" pitchFamily="34" charset="0"/>
                        </a:rPr>
                        <a:t>81.3%</a:t>
                      </a:r>
                    </a:p>
                  </a:txBody>
                  <a:tcPr marL="6350" marR="6350" marT="6350" marB="0" anchor="b">
                    <a:lnL>
                      <a:noFill/>
                    </a:lnL>
                    <a:lnR>
                      <a:noFill/>
                    </a:lnR>
                    <a:lnT>
                      <a:noFill/>
                    </a:lnT>
                    <a:lnB>
                      <a:noFill/>
                    </a:lnB>
                  </a:tcPr>
                </a:tc>
                <a:tc>
                  <a:txBody>
                    <a:bodyPr/>
                    <a:lstStyle/>
                    <a:p>
                      <a:pPr algn="r" fontAlgn="b"/>
                      <a:endParaRPr lang="en-US" sz="1800" b="0" i="0" u="none" strike="noStrike" dirty="0">
                        <a:effectLst/>
                        <a:latin typeface="Arial" panose="020B0604020202020204" pitchFamily="34" charset="0"/>
                      </a:endParaRPr>
                    </a:p>
                  </a:txBody>
                  <a:tcPr marL="6350" marR="6350" marT="635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w="6350" cap="flat" cmpd="sng" algn="ctr">
                      <a:solidFill>
                        <a:srgbClr val="808080"/>
                      </a:solidFill>
                      <a:prstDash val="solid"/>
                      <a:round/>
                      <a:headEnd type="none" w="med" len="med"/>
                      <a:tailEnd type="none" w="med" len="med"/>
                    </a:lnL>
                    <a:lnR>
                      <a:noFill/>
                    </a:lnR>
                    <a:lnT>
                      <a:noFill/>
                    </a:lnT>
                    <a:lnB>
                      <a:noFill/>
                    </a:lnB>
                  </a:tcPr>
                </a:tc>
                <a:tc>
                  <a:txBody>
                    <a:bodyPr/>
                    <a:lstStyle/>
                    <a:p>
                      <a:pPr algn="r" fontAlgn="b"/>
                      <a:r>
                        <a:rPr lang="en-US" sz="1700" b="0" i="0" u="none" strike="noStrike" dirty="0">
                          <a:effectLst/>
                          <a:latin typeface="Arial" panose="020B0604020202020204" pitchFamily="34" charset="0"/>
                        </a:rPr>
                        <a:t>_______</a:t>
                      </a:r>
                    </a:p>
                  </a:txBody>
                  <a:tcPr marL="6350" marR="6350" marT="6350" marB="0" anchor="b">
                    <a:lnL>
                      <a:noFill/>
                    </a:lnL>
                    <a:lnR>
                      <a:noFill/>
                    </a:lnR>
                    <a:lnT>
                      <a:noFill/>
                    </a:lnT>
                    <a:lnB>
                      <a:noFill/>
                    </a:lnB>
                  </a:tcPr>
                </a:tc>
                <a:tc>
                  <a:txBody>
                    <a:bodyPr/>
                    <a:lstStyle/>
                    <a:p>
                      <a:pPr algn="l" fontAlgn="b"/>
                      <a:endParaRPr lang="en-US" sz="1200" b="0" i="0" u="none" strike="noStrike" dirty="0">
                        <a:effectLst/>
                        <a:latin typeface="Arial" panose="020B0604020202020204" pitchFamily="34" charset="0"/>
                      </a:endParaRPr>
                    </a:p>
                  </a:txBody>
                  <a:tcPr marL="6350" marR="6350" marT="6350" marB="0" anchor="b">
                    <a:lnL>
                      <a:noFill/>
                    </a:lnL>
                    <a:lnR w="25400" cap="flat" cmpd="dbl"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bl>
          </a:graphicData>
        </a:graphic>
      </p:graphicFrame>
      <p:sp>
        <p:nvSpPr>
          <p:cNvPr id="9" name="Rectangle 8"/>
          <p:cNvSpPr/>
          <p:nvPr/>
        </p:nvSpPr>
        <p:spPr>
          <a:xfrm>
            <a:off x="4473677" y="1066801"/>
            <a:ext cx="2753033" cy="4620530"/>
          </a:xfrm>
          <a:prstGeom prst="rect">
            <a:avLst/>
          </a:prstGeom>
          <a:noFill/>
          <a:ln w="107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935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5181456"/>
            <a:ext cx="9132600" cy="1676545"/>
          </a:xfrm>
          <a:prstGeom prst="rect">
            <a:avLst/>
          </a:prstGeom>
        </p:spPr>
      </p:pic>
      <p:sp>
        <p:nvSpPr>
          <p:cNvPr id="171010" name="Rectangle 2"/>
          <p:cNvSpPr>
            <a:spLocks noGrp="1" noChangeArrowheads="1"/>
          </p:cNvSpPr>
          <p:nvPr>
            <p:ph type="title"/>
          </p:nvPr>
        </p:nvSpPr>
        <p:spPr>
          <a:xfrm>
            <a:off x="1643062" y="272400"/>
            <a:ext cx="7424738" cy="822325"/>
          </a:xfrm>
          <a:noFill/>
        </p:spPr>
        <p:txBody>
          <a:bodyPr/>
          <a:lstStyle/>
          <a:p>
            <a:pPr eaLnBrk="1" hangingPunct="1">
              <a:defRPr/>
            </a:pPr>
            <a:r>
              <a:rPr lang="en-US" b="0" cap="none" dirty="0">
                <a:solidFill>
                  <a:srgbClr val="002060"/>
                </a:solidFill>
                <a:effectLst/>
              </a:rPr>
              <a:t>In 2023, on average…</a:t>
            </a:r>
          </a:p>
        </p:txBody>
      </p:sp>
      <p:sp>
        <p:nvSpPr>
          <p:cNvPr id="1029" name="Text Box 4"/>
          <p:cNvSpPr txBox="1">
            <a:spLocks noChangeArrowheads="1"/>
          </p:cNvSpPr>
          <p:nvPr/>
        </p:nvSpPr>
        <p:spPr bwMode="auto">
          <a:xfrm>
            <a:off x="5105400" y="4572001"/>
            <a:ext cx="3505200" cy="366713"/>
          </a:xfrm>
          <a:prstGeom prst="rect">
            <a:avLst/>
          </a:prstGeom>
          <a:noFill/>
          <a:ln w="9525">
            <a:noFill/>
            <a:miter lim="800000"/>
            <a:headEnd/>
            <a:tailEnd/>
          </a:ln>
        </p:spPr>
        <p:txBody>
          <a:bodyPr>
            <a:spAutoFit/>
          </a:bodyPr>
          <a:lstStyle/>
          <a:p>
            <a:pPr eaLnBrk="0" hangingPunct="0">
              <a:spcBef>
                <a:spcPct val="50000"/>
              </a:spcBef>
              <a:buClrTx/>
              <a:buSzTx/>
              <a:buFontTx/>
              <a:buNone/>
            </a:pPr>
            <a:endParaRPr lang="en-US"/>
          </a:p>
        </p:txBody>
      </p:sp>
      <p:sp>
        <p:nvSpPr>
          <p:cNvPr id="1030" name="Text Box 10"/>
          <p:cNvSpPr txBox="1">
            <a:spLocks noChangeArrowheads="1"/>
          </p:cNvSpPr>
          <p:nvPr/>
        </p:nvSpPr>
        <p:spPr bwMode="auto">
          <a:xfrm>
            <a:off x="9829800" y="654050"/>
            <a:ext cx="838200" cy="336550"/>
          </a:xfrm>
          <a:prstGeom prst="rect">
            <a:avLst/>
          </a:prstGeom>
          <a:noFill/>
          <a:ln w="9525" algn="ctr">
            <a:noFill/>
            <a:miter lim="800000"/>
            <a:headEnd/>
            <a:tailEnd/>
          </a:ln>
        </p:spPr>
        <p:txBody>
          <a:bodyPr>
            <a:spAutoFit/>
          </a:bodyPr>
          <a:lstStyle/>
          <a:p>
            <a:pPr marL="342900" indent="-342900" algn="r">
              <a:spcBef>
                <a:spcPct val="50000"/>
              </a:spcBef>
            </a:pPr>
            <a:r>
              <a:rPr lang="en-US" sz="1600" dirty="0" err="1"/>
              <a:t>Pg</a:t>
            </a:r>
            <a:r>
              <a:rPr lang="en-US" sz="1600"/>
              <a:t> </a:t>
            </a:r>
            <a:r>
              <a:rPr lang="en-US" sz="1600" dirty="0"/>
              <a:t>8</a:t>
            </a:r>
          </a:p>
        </p:txBody>
      </p:sp>
      <p:sp>
        <p:nvSpPr>
          <p:cNvPr id="8" name="TextBox 7"/>
          <p:cNvSpPr txBox="1">
            <a:spLocks noChangeArrowheads="1"/>
          </p:cNvSpPr>
          <p:nvPr/>
        </p:nvSpPr>
        <p:spPr bwMode="auto">
          <a:xfrm>
            <a:off x="4495800" y="5285829"/>
            <a:ext cx="7315200" cy="707886"/>
          </a:xfrm>
          <a:prstGeom prst="rect">
            <a:avLst/>
          </a:prstGeom>
          <a:noFill/>
          <a:ln w="9525">
            <a:noFill/>
            <a:miter lim="800000"/>
            <a:headEnd/>
            <a:tailEnd/>
          </a:ln>
        </p:spPr>
        <p:txBody>
          <a:bodyPr wrap="square">
            <a:spAutoFit/>
          </a:bodyPr>
          <a:lstStyle/>
          <a:p>
            <a:r>
              <a:rPr lang="en-US" sz="2000" dirty="0">
                <a:solidFill>
                  <a:srgbClr val="FFFF00"/>
                </a:solidFill>
              </a:rPr>
              <a:t>572 farms = $396,679,712 </a:t>
            </a:r>
          </a:p>
          <a:p>
            <a:r>
              <a:rPr lang="en-US" sz="2000" dirty="0">
                <a:solidFill>
                  <a:srgbClr val="FFFF00"/>
                </a:solidFill>
              </a:rPr>
              <a:t> A 40 yr career = $27,739,840</a:t>
            </a:r>
          </a:p>
        </p:txBody>
      </p:sp>
      <p:pic>
        <p:nvPicPr>
          <p:cNvPr id="9" name="Picture 8">
            <a:extLst>
              <a:ext uri="{FF2B5EF4-FFF2-40B4-BE49-F238E27FC236}">
                <a16:creationId xmlns:a16="http://schemas.microsoft.com/office/drawing/2014/main" id="{195C3D1B-98FA-432A-B62A-C45C530CA37B}"/>
              </a:ext>
            </a:extLst>
          </p:cNvPr>
          <p:cNvPicPr>
            <a:picLocks noChangeAspect="1"/>
          </p:cNvPicPr>
          <p:nvPr/>
        </p:nvPicPr>
        <p:blipFill>
          <a:blip r:embed="rId4"/>
          <a:stretch>
            <a:fillRect/>
          </a:stretch>
        </p:blipFill>
        <p:spPr>
          <a:xfrm>
            <a:off x="1524000" y="5305409"/>
            <a:ext cx="9144000" cy="1676634"/>
          </a:xfrm>
          <a:prstGeom prst="rect">
            <a:avLst/>
          </a:prstGeom>
        </p:spPr>
      </p:pic>
      <p:pic>
        <p:nvPicPr>
          <p:cNvPr id="5" name="Picture 4">
            <a:extLst>
              <a:ext uri="{FF2B5EF4-FFF2-40B4-BE49-F238E27FC236}">
                <a16:creationId xmlns:a16="http://schemas.microsoft.com/office/drawing/2014/main" id="{02CB8550-0F30-17B0-C546-C01531D0EE2B}"/>
              </a:ext>
            </a:extLst>
          </p:cNvPr>
          <p:cNvPicPr>
            <a:picLocks noChangeAspect="1"/>
          </p:cNvPicPr>
          <p:nvPr/>
        </p:nvPicPr>
        <p:blipFill>
          <a:blip r:embed="rId5"/>
          <a:stretch>
            <a:fillRect/>
          </a:stretch>
        </p:blipFill>
        <p:spPr>
          <a:xfrm>
            <a:off x="1476375" y="990600"/>
            <a:ext cx="9191625" cy="60293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1607820" y="474550"/>
            <a:ext cx="7315200" cy="685800"/>
          </a:xfrm>
        </p:spPr>
        <p:txBody>
          <a:bodyPr>
            <a:normAutofit fontScale="90000"/>
          </a:bodyPr>
          <a:lstStyle/>
          <a:p>
            <a:pPr eaLnBrk="1" hangingPunct="1">
              <a:defRPr/>
            </a:pPr>
            <a:r>
              <a:rPr lang="en-US" cap="none" dirty="0">
                <a:effectLst/>
              </a:rPr>
              <a:t>Cash Farm Income</a:t>
            </a:r>
          </a:p>
        </p:txBody>
      </p:sp>
      <p:sp>
        <p:nvSpPr>
          <p:cNvPr id="5" name="Text Box 15"/>
          <p:cNvSpPr txBox="1">
            <a:spLocks noChangeArrowheads="1"/>
          </p:cNvSpPr>
          <p:nvPr/>
        </p:nvSpPr>
        <p:spPr bwMode="auto">
          <a:xfrm>
            <a:off x="9517380" y="730155"/>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12</a:t>
            </a:r>
          </a:p>
        </p:txBody>
      </p:sp>
      <p:graphicFrame>
        <p:nvGraphicFramePr>
          <p:cNvPr id="8" name="Chart 7"/>
          <p:cNvGraphicFramePr/>
          <p:nvPr>
            <p:extLst>
              <p:ext uri="{D42A27DB-BD31-4B8C-83A1-F6EECF244321}">
                <p14:modId xmlns:p14="http://schemas.microsoft.com/office/powerpoint/2010/main" val="2686046158"/>
              </p:ext>
            </p:extLst>
          </p:nvPr>
        </p:nvGraphicFramePr>
        <p:xfrm>
          <a:off x="285135" y="1252898"/>
          <a:ext cx="9544665" cy="5383876"/>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p:cNvSpPr/>
          <p:nvPr/>
        </p:nvSpPr>
        <p:spPr>
          <a:xfrm rot="16200000">
            <a:off x="10001854" y="1772254"/>
            <a:ext cx="228600" cy="646492"/>
          </a:xfrm>
          <a:prstGeom prst="downArrow">
            <a:avLst/>
          </a:prstGeom>
          <a:ln w="50800"/>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1025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1519237" y="391187"/>
            <a:ext cx="6781800" cy="838200"/>
          </a:xfrm>
        </p:spPr>
        <p:txBody>
          <a:bodyPr vert="horz" lIns="92075" tIns="46038" rIns="92075" bIns="46038" rtlCol="0" anchor="ctr">
            <a:normAutofit/>
          </a:bodyPr>
          <a:lstStyle/>
          <a:p>
            <a:pPr>
              <a:defRPr/>
            </a:pPr>
            <a:r>
              <a:rPr lang="en-US" cap="none" dirty="0">
                <a:effectLst/>
              </a:rPr>
              <a:t>Cash Farm Expenses</a:t>
            </a:r>
          </a:p>
        </p:txBody>
      </p:sp>
      <p:sp>
        <p:nvSpPr>
          <p:cNvPr id="5" name="Text Box 15"/>
          <p:cNvSpPr txBox="1">
            <a:spLocks noChangeArrowheads="1"/>
          </p:cNvSpPr>
          <p:nvPr/>
        </p:nvSpPr>
        <p:spPr bwMode="auto">
          <a:xfrm>
            <a:off x="9577026" y="641010"/>
            <a:ext cx="1066800"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13</a:t>
            </a:r>
          </a:p>
        </p:txBody>
      </p:sp>
      <p:graphicFrame>
        <p:nvGraphicFramePr>
          <p:cNvPr id="2" name="Chart 1"/>
          <p:cNvGraphicFramePr/>
          <p:nvPr>
            <p:extLst>
              <p:ext uri="{D42A27DB-BD31-4B8C-83A1-F6EECF244321}">
                <p14:modId xmlns:p14="http://schemas.microsoft.com/office/powerpoint/2010/main" val="1495216536"/>
              </p:ext>
            </p:extLst>
          </p:nvPr>
        </p:nvGraphicFramePr>
        <p:xfrm>
          <a:off x="108156" y="1135660"/>
          <a:ext cx="9939056" cy="5081329"/>
        </p:xfrm>
        <a:graphic>
          <a:graphicData uri="http://schemas.openxmlformats.org/drawingml/2006/chart">
            <c:chart xmlns:c="http://schemas.openxmlformats.org/drawingml/2006/chart" xmlns:r="http://schemas.openxmlformats.org/officeDocument/2006/relationships" r:id="rId3"/>
          </a:graphicData>
        </a:graphic>
      </p:graphicFrame>
      <p:sp>
        <p:nvSpPr>
          <p:cNvPr id="10" name="Down Arrow 9"/>
          <p:cNvSpPr/>
          <p:nvPr/>
        </p:nvSpPr>
        <p:spPr>
          <a:xfrm rot="16200000">
            <a:off x="10001854" y="1772254"/>
            <a:ext cx="228600" cy="646492"/>
          </a:xfrm>
          <a:prstGeom prst="downArrow">
            <a:avLst/>
          </a:prstGeom>
          <a:solidFill>
            <a:srgbClr val="FF0000"/>
          </a:solidFill>
          <a:ln w="50800">
            <a:solidFill>
              <a:srgbClr val="FF0000"/>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7321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4000782f-49c4-4588-a627-e1deecd90f5d"/>
</p:tagLst>
</file>

<file path=ppt/theme/theme1.xml><?xml version="1.0" encoding="utf-8"?>
<a:theme xmlns:a="http://schemas.openxmlformats.org/drawingml/2006/main" name="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806515F45B184C8BD98917972C7C9D" ma:contentTypeVersion="14" ma:contentTypeDescription="Create a new document." ma:contentTypeScope="" ma:versionID="d3edfef6749579caa083778bf5feba58">
  <xsd:schema xmlns:xsd="http://www.w3.org/2001/XMLSchema" xmlns:xs="http://www.w3.org/2001/XMLSchema" xmlns:p="http://schemas.microsoft.com/office/2006/metadata/properties" xmlns:ns2="2f271ae3-cf6a-4e4f-ad3f-7ef89437aa74" xmlns:ns3="cc7871a4-2539-4354-b01f-06547094f643" targetNamespace="http://schemas.microsoft.com/office/2006/metadata/properties" ma:root="true" ma:fieldsID="a2064d43b3e154f4289077fbaa818260" ns2:_="" ns3:_="">
    <xsd:import namespace="2f271ae3-cf6a-4e4f-ad3f-7ef89437aa74"/>
    <xsd:import namespace="cc7871a4-2539-4354-b01f-06547094f6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71ae3-cf6a-4e4f-ad3f-7ef89437aa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429f2fb-7289-43e5-bd24-9e0a6756f96d}" ma:internalName="TaxCatchAll" ma:showField="CatchAllData" ma:web="2f271ae3-cf6a-4e4f-ad3f-7ef89437aa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7871a4-2539-4354-b01f-06547094f6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7871a4-2539-4354-b01f-06547094f643">
      <Terms xmlns="http://schemas.microsoft.com/office/infopath/2007/PartnerControls"/>
    </lcf76f155ced4ddcb4097134ff3c332f>
    <TaxCatchAll xmlns="2f271ae3-cf6a-4e4f-ad3f-7ef89437aa74" xsi:nil="true"/>
  </documentManagement>
</p:properties>
</file>

<file path=customXml/itemProps1.xml><?xml version="1.0" encoding="utf-8"?>
<ds:datastoreItem xmlns:ds="http://schemas.openxmlformats.org/officeDocument/2006/customXml" ds:itemID="{6221FF7B-8E5B-47ED-9C5E-67C662264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71ae3-cf6a-4e4f-ad3f-7ef89437aa74"/>
    <ds:schemaRef ds:uri="cc7871a4-2539-4354-b01f-06547094f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8F0CFA-D0BE-4530-9AB9-D00FF3F67537}">
  <ds:schemaRefs>
    <ds:schemaRef ds:uri="http://schemas.microsoft.com/sharepoint/v3/contenttype/forms"/>
  </ds:schemaRefs>
</ds:datastoreItem>
</file>

<file path=customXml/itemProps3.xml><?xml version="1.0" encoding="utf-8"?>
<ds:datastoreItem xmlns:ds="http://schemas.openxmlformats.org/officeDocument/2006/customXml" ds:itemID="{6C0CC934-8BD6-42A1-8C0C-71586F427F3F}">
  <ds:schemaRefs>
    <ds:schemaRef ds:uri="http://schemas.microsoft.com/office/2006/metadata/properties"/>
    <ds:schemaRef ds:uri="http://schemas.microsoft.com/office/infopath/2007/PartnerControls"/>
    <ds:schemaRef ds:uri="cc7871a4-2539-4354-b01f-06547094f643"/>
    <ds:schemaRef ds:uri="2f271ae3-cf6a-4e4f-ad3f-7ef89437aa74"/>
  </ds:schemaRefs>
</ds:datastoreItem>
</file>

<file path=docProps/app.xml><?xml version="1.0" encoding="utf-8"?>
<Properties xmlns="http://schemas.openxmlformats.org/officeDocument/2006/extended-properties" xmlns:vt="http://schemas.openxmlformats.org/officeDocument/2006/docPropsVTypes">
  <Template>Office Theme</Template>
  <TotalTime>152</TotalTime>
  <Words>1107</Words>
  <Application>Microsoft Office PowerPoint</Application>
  <PresentationFormat>Widescreen</PresentationFormat>
  <Paragraphs>465</Paragraphs>
  <Slides>45</Slides>
  <Notes>24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Minnesota State</vt:lpstr>
      <vt:lpstr>2023 Year in Review</vt:lpstr>
      <vt:lpstr>PowerPoint Presentation</vt:lpstr>
      <vt:lpstr>PowerPoint Presentation</vt:lpstr>
      <vt:lpstr>PowerPoint Presentation</vt:lpstr>
      <vt:lpstr>Farm Numbers</vt:lpstr>
      <vt:lpstr>Differences:   Region, State, and You</vt:lpstr>
      <vt:lpstr>In 2023, on average…</vt:lpstr>
      <vt:lpstr>Cash Farm Income</vt:lpstr>
      <vt:lpstr>Cash Farm Expenses</vt:lpstr>
      <vt:lpstr>What are some  income/expense changes for the average?</vt:lpstr>
      <vt:lpstr>Net Farm and  Median Farm Income</vt:lpstr>
      <vt:lpstr>Net Farm Income Sorted by Years Farming</vt:lpstr>
      <vt:lpstr>Net Farm and Median Farm  Income Range by Type of Farm</vt:lpstr>
      <vt:lpstr>Family Living / Personal Spending</vt:lpstr>
      <vt:lpstr>Net Worth Change Sorted by Farm Type (Market)</vt:lpstr>
      <vt:lpstr>Net Worth Change Sorted by Years Farming (Market)</vt:lpstr>
      <vt:lpstr>PowerPoint Presentation</vt:lpstr>
      <vt:lpstr>Your financial scorecard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financial scorecard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financial scorecard</vt:lpstr>
      <vt:lpstr>PowerPoint Presentation</vt:lpstr>
      <vt:lpstr>PowerPoint Presentation</vt:lpstr>
      <vt:lpstr>Special Reports</vt:lpstr>
      <vt:lpstr>Special Reports</vt:lpstr>
      <vt:lpstr>Special Reports</vt:lpstr>
      <vt:lpstr>Special Reports</vt:lpstr>
      <vt:lpstr>For more information….</vt:lpstr>
      <vt:lpstr>Break for the next presenter…</vt:lpstr>
    </vt:vector>
  </TitlesOfParts>
  <Company>Central Lakes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Delray Lecy</dc:creator>
  <cp:lastModifiedBy>Josh Tjosaas</cp:lastModifiedBy>
  <cp:revision>31</cp:revision>
  <dcterms:created xsi:type="dcterms:W3CDTF">2023-03-18T17:28:37Z</dcterms:created>
  <dcterms:modified xsi:type="dcterms:W3CDTF">2024-03-25T18:46:46Z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0x01010005806515F45B184C8BD98917972C7C9D</vt:lpwstr>
  </property>
  <property fmtid="{D5CDD505-2E9C-101B-9397-08002B2CF9AE}" pid="3" name="MediaServiceImageTags">
    <vt:lpwstr/>
  </property>
</Properties>
</file>